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omments/modernComment_114_3D5DE95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5" r:id="rId3"/>
  </p:sldMasterIdLst>
  <p:notesMasterIdLst>
    <p:notesMasterId r:id="rId13"/>
  </p:notesMasterIdLst>
  <p:sldIdLst>
    <p:sldId id="256" r:id="rId4"/>
    <p:sldId id="262" r:id="rId5"/>
    <p:sldId id="270" r:id="rId6"/>
    <p:sldId id="275" r:id="rId7"/>
    <p:sldId id="276" r:id="rId8"/>
    <p:sldId id="274" r:id="rId9"/>
    <p:sldId id="273" r:id="rId10"/>
    <p:sldId id="272" r:id="rId11"/>
    <p:sldId id="258" r:id="rId1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EF748D3-D59F-0D78-221B-61491ACA382D}" name="Kim X Smith" initials="KXS" userId="S::Kim.X.Smith@birminghamchildrenstrust.co.uk::27aaf190-811d-472a-8488-fe930d564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omments/modernComment_114_3D5DE9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19AF8F0-AB11-4823-9B3D-002843994AE2}" authorId="{2EF748D3-D59F-0D78-221B-61491ACA382D}" created="2022-10-24T09:56:20.8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64347797" sldId="276"/>
      <ac:spMk id="4" creationId="{ED84F6AC-0863-489C-8B3E-57620BD62E3D}"/>
    </ac:deMkLst>
    <p188:txBody>
      <a:bodyPr/>
      <a:lstStyle/>
      <a:p>
        <a:r>
          <a:rPr lang="en-GB"/>
          <a:t>add  link to Private Fostering Quick Guide (Trust colours) to slide 7. and the one minute briefing to slide 8.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EAA95-E379-4CD5-9A92-4CC3676BBDA1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EE6A2-0D36-44C1-9C1F-3B47E9705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998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BD68-D84C-4024-A77B-867EC75A6296}" type="datetimeFigureOut">
              <a:rPr lang="en-GB"/>
              <a:pPr>
                <a:defRPr/>
              </a:pPr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0708E-D1A2-4F10-8FA8-B85BE47970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59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82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92888" cy="49545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994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67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14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892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92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16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011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63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00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273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15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015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938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84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92888" cy="49545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5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08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92888" cy="49545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69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92888" cy="4954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89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92888" cy="49545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01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29CFE-C088-4A5B-B45D-6D6A6E2B093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7F105-CA2C-4A8F-A982-A3654FF09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4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tif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tif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B2AC08-B14C-45B4-BD2E-F44BD2B7C62D}" type="datetimeFigureOut">
              <a:rPr lang="en-GB"/>
              <a:pPr>
                <a:defRPr/>
              </a:pPr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7B407-5E6C-47AA-B03F-1717B769F6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1167" cy="3163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949280"/>
            <a:ext cx="3312368" cy="65552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23528" y="5733256"/>
            <a:ext cx="84969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43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949280"/>
            <a:ext cx="3312368" cy="655527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323528" y="5733256"/>
            <a:ext cx="74888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255516" y="5031466"/>
            <a:ext cx="1888484" cy="1826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11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EA5-0098-4387-91C8-19DCB2D44152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85520-E22D-438E-A2AA-12CB05CF9CE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949280"/>
            <a:ext cx="3312368" cy="655527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323528" y="5733256"/>
            <a:ext cx="8352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26487" y="53654"/>
            <a:ext cx="3271167" cy="3163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56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.birminghamchildrenstrust.co.uk/downloads/file/3007/private_fostering_-_one_minute_guide" TargetMode="External"/><Relationship Id="rId2" Type="http://schemas.microsoft.com/office/2018/10/relationships/comments" Target="../comments/modernComment_114_3D5DE9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CASS@birminghamchildrenstrust.co.uk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intranet.birminghamchildrenstrust.co.uk/info/20325/family-led_practice/1162/private_fostering_information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intranet.birminghamchildrenstrust.co.uk/info/20325/family-led_practice/1162/private_fostering_information/2" TargetMode="Externa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922000A-B8F5-42BA-AF5B-8DB34CFA4CA0}"/>
              </a:ext>
            </a:extLst>
          </p:cNvPr>
          <p:cNvSpPr txBox="1"/>
          <p:nvPr/>
        </p:nvSpPr>
        <p:spPr>
          <a:xfrm>
            <a:off x="-468560" y="692696"/>
            <a:ext cx="576103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0" b="1" dirty="0"/>
              <a:t>    </a:t>
            </a: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5148263" y="1332642"/>
            <a:ext cx="5761038" cy="3600986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3600" b="1" dirty="0">
                <a:latin typeface="Avenir Next LT Pro" panose="020B0504020202020204" pitchFamily="34" charset="0"/>
              </a:rPr>
              <a:t>MINUTE </a:t>
            </a:r>
          </a:p>
          <a:p>
            <a:r>
              <a:rPr lang="en-GB" altLang="en-US" sz="3600" b="1" dirty="0">
                <a:latin typeface="Avenir Next LT Pro" panose="020B0504020202020204" pitchFamily="34" charset="0"/>
              </a:rPr>
              <a:t>BRIEF</a:t>
            </a:r>
          </a:p>
          <a:p>
            <a:endParaRPr lang="en-GB" altLang="en-US" b="1" dirty="0">
              <a:latin typeface="Avenir Next LT Pro" panose="020B0504020202020204" pitchFamily="34" charset="0"/>
            </a:endParaRPr>
          </a:p>
          <a:p>
            <a:r>
              <a:rPr lang="en-GB" altLang="en-US" b="1" dirty="0">
                <a:latin typeface="Avenir Next LT Pro" panose="020B0504020202020204" pitchFamily="34" charset="0"/>
              </a:rPr>
              <a:t>Presented by: </a:t>
            </a:r>
          </a:p>
          <a:p>
            <a:r>
              <a:rPr lang="en-GB" altLang="en-US" sz="15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Graham Tilby</a:t>
            </a:r>
          </a:p>
          <a:p>
            <a:r>
              <a:rPr lang="en-GB" altLang="en-US" sz="1500" b="1" dirty="0">
                <a:latin typeface="Avenir Next LT Pro" panose="020B0504020202020204" pitchFamily="34" charset="0"/>
              </a:rPr>
              <a:t>Assistant Director, Safeguarding</a:t>
            </a:r>
          </a:p>
          <a:p>
            <a:r>
              <a:rPr lang="en-GB" altLang="en-US" sz="15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Kim Smith</a:t>
            </a:r>
          </a:p>
          <a:p>
            <a:r>
              <a:rPr lang="en-GB" altLang="en-US" sz="1500" b="1" dirty="0">
                <a:latin typeface="Avenir Next LT Pro" panose="020B0504020202020204" pitchFamily="34" charset="0"/>
              </a:rPr>
              <a:t>Assistant Head of Service,</a:t>
            </a:r>
          </a:p>
          <a:p>
            <a:r>
              <a:rPr lang="en-GB" altLang="en-US" sz="1500" b="1" dirty="0">
                <a:latin typeface="Avenir Next LT Pro" panose="020B0504020202020204" pitchFamily="34" charset="0"/>
              </a:rPr>
              <a:t>Family and Friends</a:t>
            </a:r>
          </a:p>
          <a:p>
            <a:r>
              <a:rPr lang="en-GB" altLang="en-US" sz="15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Abi Malpass</a:t>
            </a:r>
          </a:p>
          <a:p>
            <a:r>
              <a:rPr lang="en-GB" altLang="en-US" sz="1500" b="1" dirty="0">
                <a:latin typeface="Avenir Next LT Pro" panose="020B0504020202020204" pitchFamily="34" charset="0"/>
              </a:rPr>
              <a:t>Team Manager, Safeguarding</a:t>
            </a:r>
          </a:p>
          <a:p>
            <a:r>
              <a:rPr lang="en-GB" altLang="en-US" sz="1500" b="1" dirty="0">
                <a:latin typeface="Avenir Next LT Pro" panose="020B0504020202020204" pitchFamily="34" charset="0"/>
              </a:rPr>
              <a:t>28 October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80B299-B5CF-4C99-93F5-1F765079895E}"/>
              </a:ext>
            </a:extLst>
          </p:cNvPr>
          <p:cNvSpPr txBox="1"/>
          <p:nvPr/>
        </p:nvSpPr>
        <p:spPr>
          <a:xfrm>
            <a:off x="467743" y="4903435"/>
            <a:ext cx="936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venir Next LT Pro" panose="020B0504020202020204" pitchFamily="34" charset="0"/>
              </a:rPr>
              <a:t>           TOPIC</a:t>
            </a:r>
            <a:r>
              <a:rPr lang="en-GB" sz="36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latin typeface="Avenir Next LT Pro" panose="020B0504020202020204" pitchFamily="34" charset="0"/>
              </a:rPr>
              <a:t>#4</a:t>
            </a:r>
            <a:r>
              <a:rPr lang="en-GB" sz="36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 – Private Fostering</a:t>
            </a:r>
            <a:endParaRPr lang="en-GB" sz="3600" b="1" dirty="0">
              <a:latin typeface="Avenir Next LT Pro" panose="020B0504020202020204" pitchFamily="34" charset="0"/>
            </a:endParaRPr>
          </a:p>
        </p:txBody>
      </p:sp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2C708244-C736-437E-8CD0-0D049DAB2D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010" y="1196752"/>
            <a:ext cx="3589455" cy="3589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7F6AE545-786D-4C38-98E3-A949A16BD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05900" cy="870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D84F6AC-0863-489C-8B3E-57620BD62E3D}"/>
              </a:ext>
            </a:extLst>
          </p:cNvPr>
          <p:cNvSpPr txBox="1"/>
          <p:nvPr/>
        </p:nvSpPr>
        <p:spPr>
          <a:xfrm>
            <a:off x="2195736" y="1052736"/>
            <a:ext cx="63367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0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Are </a:t>
            </a:r>
            <a:r>
              <a:rPr lang="en-GB" sz="4000" b="1" dirty="0">
                <a:latin typeface="Avenir Next LT Pro" panose="020B0504020202020204" pitchFamily="34" charset="0"/>
              </a:rPr>
              <a:t>you looking after someone else’s child </a:t>
            </a:r>
            <a:r>
              <a:rPr lang="en-GB" sz="40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or </a:t>
            </a:r>
            <a:r>
              <a:rPr lang="en-GB" sz="4000" b="1" dirty="0">
                <a:latin typeface="Avenir Next LT Pro" panose="020B0504020202020204" pitchFamily="34" charset="0"/>
              </a:rPr>
              <a:t>do you know somebody who is?</a:t>
            </a:r>
          </a:p>
          <a:p>
            <a:pPr lvl="0"/>
            <a:r>
              <a:rPr lang="en-GB" sz="40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This could be Private Fostering</a:t>
            </a:r>
          </a:p>
          <a:p>
            <a:pPr lvl="0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4FC98B-C4CE-4C19-921C-16E509A70764}"/>
              </a:ext>
            </a:extLst>
          </p:cNvPr>
          <p:cNvSpPr txBox="1"/>
          <p:nvPr/>
        </p:nvSpPr>
        <p:spPr>
          <a:xfrm>
            <a:off x="4355976" y="151875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MINUTE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10B2B5-C5E1-483F-8BC9-BB211C62F4A7}"/>
              </a:ext>
            </a:extLst>
          </p:cNvPr>
          <p:cNvSpPr txBox="1"/>
          <p:nvPr/>
        </p:nvSpPr>
        <p:spPr>
          <a:xfrm>
            <a:off x="395536" y="11772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MINUTE </a:t>
            </a:r>
            <a:r>
              <a:rPr lang="en-GB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9928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4F6AC-0863-489C-8B3E-57620BD62E3D}"/>
              </a:ext>
            </a:extLst>
          </p:cNvPr>
          <p:cNvSpPr txBox="1"/>
          <p:nvPr/>
        </p:nvSpPr>
        <p:spPr>
          <a:xfrm>
            <a:off x="2051720" y="722072"/>
            <a:ext cx="65527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0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Private Fostering is when a child is cared for by someone who is not a close relative.</a:t>
            </a:r>
            <a:r>
              <a:rPr lang="en-GB" sz="4000" b="1" dirty="0">
                <a:latin typeface="Avenir Next LT Pro" panose="020B0504020202020204" pitchFamily="34" charset="0"/>
              </a:rPr>
              <a:t> </a:t>
            </a:r>
          </a:p>
          <a:p>
            <a:pPr lvl="0"/>
            <a:r>
              <a:rPr lang="en-GB" sz="3600" b="1" dirty="0">
                <a:latin typeface="Avenir Next LT Pro" panose="020B0504020202020204" pitchFamily="34" charset="0"/>
              </a:rPr>
              <a:t>a close relative is a grandparent, brother, sister, aunt, uncle or step parent</a:t>
            </a:r>
          </a:p>
          <a:p>
            <a:pPr lvl="0"/>
            <a:r>
              <a:rPr lang="en-GB" sz="3600" b="1" dirty="0">
                <a:latin typeface="Avenir Next LT Pro" panose="020B0504020202020204" pitchFamily="34" charset="0"/>
              </a:rPr>
              <a:t>(by marriage)</a:t>
            </a:r>
          </a:p>
        </p:txBody>
      </p:sp>
      <p:pic>
        <p:nvPicPr>
          <p:cNvPr id="3" name="Picture 2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D7E12CAC-7136-4BEE-9304-A5403D20FA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05900" cy="870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904BFE-B7E0-4761-9F6B-B2903171831B}"/>
              </a:ext>
            </a:extLst>
          </p:cNvPr>
          <p:cNvSpPr txBox="1"/>
          <p:nvPr/>
        </p:nvSpPr>
        <p:spPr>
          <a:xfrm>
            <a:off x="395536" y="11772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MINUTE </a:t>
            </a:r>
            <a:r>
              <a:rPr lang="en-GB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3671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4F6AC-0863-489C-8B3E-57620BD62E3D}"/>
              </a:ext>
            </a:extLst>
          </p:cNvPr>
          <p:cNvSpPr txBox="1"/>
          <p:nvPr/>
        </p:nvSpPr>
        <p:spPr>
          <a:xfrm>
            <a:off x="2051720" y="767956"/>
            <a:ext cx="632133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2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The arrangement is usually set up by a parent and is expected to last for 28 days or longer.</a:t>
            </a:r>
          </a:p>
          <a:p>
            <a:pPr lvl="0"/>
            <a:endParaRPr lang="en-GB" sz="3200" b="1" dirty="0">
              <a:solidFill>
                <a:schemeClr val="accent6"/>
              </a:solidFill>
              <a:latin typeface="Avenir Next LT Pro" panose="020B0504020202020204" pitchFamily="34" charset="0"/>
            </a:endParaRPr>
          </a:p>
          <a:p>
            <a:pPr lvl="0"/>
            <a:r>
              <a:rPr lang="en-GB" sz="2800" b="1" dirty="0">
                <a:latin typeface="Avenir Next LT Pro" panose="020B0504020202020204" pitchFamily="34" charset="0"/>
              </a:rPr>
              <a:t>The Trust must be notified of all such arrangements either before they are made or as soon as you become aware of them as we have a duty to ensure the arrangement is suitable.</a:t>
            </a:r>
          </a:p>
        </p:txBody>
      </p:sp>
      <p:pic>
        <p:nvPicPr>
          <p:cNvPr id="3" name="Picture 2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612A703E-8DBA-4A26-9F12-9A8F0DFFD6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05900" cy="870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B0BE1E-ADFA-406F-A06D-F44454550598}"/>
              </a:ext>
            </a:extLst>
          </p:cNvPr>
          <p:cNvSpPr txBox="1"/>
          <p:nvPr/>
        </p:nvSpPr>
        <p:spPr>
          <a:xfrm>
            <a:off x="395536" y="11772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MINUTE </a:t>
            </a:r>
            <a:r>
              <a:rPr lang="en-GB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1280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4F6AC-0863-489C-8B3E-57620BD62E3D}"/>
              </a:ext>
            </a:extLst>
          </p:cNvPr>
          <p:cNvSpPr txBox="1"/>
          <p:nvPr/>
        </p:nvSpPr>
        <p:spPr>
          <a:xfrm>
            <a:off x="1701436" y="1628800"/>
            <a:ext cx="633670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200" b="1" dirty="0">
                <a:latin typeface="Avenir Next LT Pro" panose="020B0504020202020204" pitchFamily="34" charset="0"/>
              </a:rPr>
              <a:t>What should I do if I think a child is living in a private fostering arrangement?</a:t>
            </a:r>
          </a:p>
          <a:p>
            <a:pPr lvl="0"/>
            <a:endParaRPr lang="en-GB" sz="2800" b="1" dirty="0">
              <a:solidFill>
                <a:schemeClr val="accent6"/>
              </a:solidFill>
              <a:latin typeface="Avenir Next LT Pro" panose="020B0504020202020204" pitchFamily="34" charset="0"/>
            </a:endParaRPr>
          </a:p>
          <a:p>
            <a:pPr lvl="0"/>
            <a:r>
              <a:rPr lang="en-GB" sz="28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Download</a:t>
            </a:r>
            <a:endParaRPr lang="en-GB" sz="2800" b="1" dirty="0">
              <a:latin typeface="Avenir Next LT Pro" panose="020B0504020202020204" pitchFamily="34" charset="0"/>
            </a:endParaRPr>
          </a:p>
          <a:p>
            <a:pPr lvl="0"/>
            <a:r>
              <a:rPr lang="en-GB" sz="2000" b="1" dirty="0">
                <a:latin typeface="Avenir Next LT Pro" panose="020B0504020202020204" pitchFamily="34" charset="0"/>
                <a:hlinkClick r:id="rId3"/>
              </a:rPr>
              <a:t>One Minute Private Fostering briefing HERE</a:t>
            </a:r>
            <a:endParaRPr lang="en-GB" sz="2000" b="1" dirty="0">
              <a:latin typeface="Avenir Next LT Pro" panose="020B0504020202020204" pitchFamily="34" charset="0"/>
            </a:endParaRPr>
          </a:p>
          <a:p>
            <a:pPr lvl="0"/>
            <a:endParaRPr lang="en-GB" sz="3200" b="1" dirty="0">
              <a:latin typeface="Avenir Next LT Pro" panose="020B0504020202020204" pitchFamily="34" charset="0"/>
            </a:endParaRPr>
          </a:p>
          <a:p>
            <a:pPr lvl="0"/>
            <a:endParaRPr lang="en-GB" sz="4000" b="1" dirty="0">
              <a:latin typeface="Avenir Next LT Pro" panose="020B0504020202020204" pitchFamily="34" charset="0"/>
            </a:endParaRPr>
          </a:p>
          <a:p>
            <a:pPr lvl="0"/>
            <a:endParaRPr lang="en-GB" sz="4000" b="1" dirty="0">
              <a:latin typeface="Avenir Next LT Pro" panose="020B0504020202020204" pitchFamily="34" charset="0"/>
            </a:endParaRPr>
          </a:p>
        </p:txBody>
      </p:sp>
      <p:pic>
        <p:nvPicPr>
          <p:cNvPr id="3" name="Picture 2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E20BF83A-D696-4820-802A-1A0BDB162E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05900" cy="870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4DA732-95E5-4D71-990B-8B38469A685B}"/>
              </a:ext>
            </a:extLst>
          </p:cNvPr>
          <p:cNvSpPr txBox="1"/>
          <p:nvPr/>
        </p:nvSpPr>
        <p:spPr>
          <a:xfrm>
            <a:off x="395536" y="11772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MINUTE </a:t>
            </a:r>
            <a:r>
              <a:rPr lang="en-GB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4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D22A679-C14A-4602-A2B7-2AD1707687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84" y="3573016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4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4F6AC-0863-489C-8B3E-57620BD62E3D}"/>
              </a:ext>
            </a:extLst>
          </p:cNvPr>
          <p:cNvSpPr txBox="1"/>
          <p:nvPr/>
        </p:nvSpPr>
        <p:spPr>
          <a:xfrm>
            <a:off x="2195736" y="1131394"/>
            <a:ext cx="63367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000" b="1" dirty="0">
                <a:latin typeface="Avenir Next LT Pro" panose="020B0504020202020204" pitchFamily="34" charset="0"/>
              </a:rPr>
              <a:t>To make a </a:t>
            </a:r>
          </a:p>
          <a:p>
            <a:pPr lvl="0"/>
            <a:r>
              <a:rPr lang="en-GB" sz="40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Private Fostering </a:t>
            </a:r>
          </a:p>
          <a:p>
            <a:pPr lvl="0"/>
            <a:r>
              <a:rPr lang="en-GB" sz="4000" b="1" dirty="0">
                <a:latin typeface="Avenir Next LT Pro" panose="020B0504020202020204" pitchFamily="34" charset="0"/>
              </a:rPr>
              <a:t>referral please </a:t>
            </a:r>
          </a:p>
          <a:p>
            <a:pPr lvl="0"/>
            <a:r>
              <a:rPr lang="en-GB" sz="4000" b="1" dirty="0">
                <a:latin typeface="Avenir Next LT Pro" panose="020B0504020202020204" pitchFamily="34" charset="0"/>
              </a:rPr>
              <a:t>contact CASS:</a:t>
            </a:r>
            <a:br>
              <a:rPr lang="en-GB" sz="4000" b="1" dirty="0">
                <a:latin typeface="Avenir Next LT Pro" panose="020B0504020202020204" pitchFamily="34" charset="0"/>
              </a:rPr>
            </a:br>
            <a:br>
              <a:rPr lang="en-GB" sz="4000" b="1" dirty="0">
                <a:latin typeface="Avenir Next LT Pro" panose="020B0504020202020204" pitchFamily="34" charset="0"/>
              </a:rPr>
            </a:br>
            <a:r>
              <a:rPr lang="en-GB" sz="3200" b="1" dirty="0">
                <a:latin typeface="Avenir Next LT Pro" panose="020B0504020202020204" pitchFamily="34" charset="0"/>
              </a:rPr>
              <a:t>0121 303 1888 </a:t>
            </a:r>
          </a:p>
          <a:p>
            <a:pPr lvl="0"/>
            <a:r>
              <a:rPr lang="en-GB" sz="2400" b="1" dirty="0">
                <a:latin typeface="Avenir Next LT Pro" panose="020B0504020202020204" pitchFamily="34" charset="0"/>
                <a:hlinkClick r:id="rId2"/>
              </a:rPr>
              <a:t>CASS@birminghamchildrenstrust.co.uk</a:t>
            </a:r>
            <a:r>
              <a:rPr lang="en-GB" sz="2400" b="1" dirty="0">
                <a:latin typeface="Avenir Next LT Pro" panose="020B0504020202020204" pitchFamily="34" charset="0"/>
              </a:rPr>
              <a:t> </a:t>
            </a:r>
          </a:p>
        </p:txBody>
      </p:sp>
      <p:pic>
        <p:nvPicPr>
          <p:cNvPr id="3" name="Picture 2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9DA2C7AE-FDA2-42BA-82BF-EDC2048D98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05900" cy="870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2E1B8E-943E-45D3-8DD5-934D2123AFC7}"/>
              </a:ext>
            </a:extLst>
          </p:cNvPr>
          <p:cNvSpPr txBox="1"/>
          <p:nvPr/>
        </p:nvSpPr>
        <p:spPr>
          <a:xfrm>
            <a:off x="395536" y="11772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MINUTE </a:t>
            </a:r>
            <a:r>
              <a:rPr lang="en-GB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702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4F6AC-0863-489C-8B3E-57620BD62E3D}"/>
              </a:ext>
            </a:extLst>
          </p:cNvPr>
          <p:cNvSpPr txBox="1"/>
          <p:nvPr/>
        </p:nvSpPr>
        <p:spPr>
          <a:xfrm>
            <a:off x="1048486" y="1628800"/>
            <a:ext cx="74985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000" b="1" dirty="0">
                <a:latin typeface="Avenir Next LT Pro" panose="020B0504020202020204" pitchFamily="34" charset="0"/>
              </a:rPr>
              <a:t>If you would like more information about </a:t>
            </a:r>
          </a:p>
          <a:p>
            <a:pPr lvl="0"/>
            <a:r>
              <a:rPr lang="en-GB" sz="40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Private Fostering </a:t>
            </a:r>
            <a:r>
              <a:rPr lang="en-GB" sz="4000" b="1" dirty="0">
                <a:latin typeface="Avenir Next LT Pro" panose="020B0504020202020204" pitchFamily="34" charset="0"/>
              </a:rPr>
              <a:t>training please contact:</a:t>
            </a:r>
          </a:p>
          <a:p>
            <a:pPr lvl="0"/>
            <a:r>
              <a:rPr lang="en-GB" sz="3200" b="1" dirty="0">
                <a:latin typeface="Avenir Next LT Pro" panose="020B0504020202020204" pitchFamily="34" charset="0"/>
              </a:rPr>
              <a:t>0121 303 2621</a:t>
            </a:r>
          </a:p>
          <a:p>
            <a:pPr lvl="0"/>
            <a:r>
              <a:rPr lang="en-GB" sz="1600" b="1" dirty="0">
                <a:latin typeface="Avenir Next LT Pro" panose="020B0504020202020204" pitchFamily="34" charset="0"/>
              </a:rPr>
              <a:t>SGOandPrivateFosteringSupportTeam@birminghamchildrenstrust.co.uk</a:t>
            </a:r>
          </a:p>
        </p:txBody>
      </p:sp>
      <p:pic>
        <p:nvPicPr>
          <p:cNvPr id="3" name="Picture 2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E308C427-5A0E-4C55-8710-47DEDDDD33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05900" cy="870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9F2EA0-FC75-44DA-BD31-38FA909C446E}"/>
              </a:ext>
            </a:extLst>
          </p:cNvPr>
          <p:cNvSpPr txBox="1"/>
          <p:nvPr/>
        </p:nvSpPr>
        <p:spPr>
          <a:xfrm>
            <a:off x="395536" y="11772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MINUTE </a:t>
            </a:r>
            <a:r>
              <a:rPr lang="en-GB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6367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4F6AC-0863-489C-8B3E-57620BD62E3D}"/>
              </a:ext>
            </a:extLst>
          </p:cNvPr>
          <p:cNvSpPr txBox="1"/>
          <p:nvPr/>
        </p:nvSpPr>
        <p:spPr>
          <a:xfrm>
            <a:off x="2123728" y="767956"/>
            <a:ext cx="62149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200" b="1" dirty="0">
                <a:latin typeface="Avenir Next LT Pro" panose="020B0504020202020204" pitchFamily="34" charset="0"/>
              </a:rPr>
              <a:t>More work is needed to ensure that notifications are made for </a:t>
            </a:r>
            <a:r>
              <a:rPr lang="en-GB" sz="32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Private Fostering </a:t>
            </a:r>
            <a:r>
              <a:rPr lang="en-GB" sz="3200" b="1" dirty="0">
                <a:latin typeface="Avenir Next LT Pro" panose="020B0504020202020204" pitchFamily="34" charset="0"/>
              </a:rPr>
              <a:t>arrangements and children living in such arrangements are identified.</a:t>
            </a:r>
          </a:p>
          <a:p>
            <a:pPr lvl="0"/>
            <a:r>
              <a:rPr lang="en-GB" sz="28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Download</a:t>
            </a:r>
            <a:endParaRPr lang="en-GB" sz="2800" b="1" dirty="0">
              <a:latin typeface="Avenir Next LT Pro" panose="020B0504020202020204" pitchFamily="34" charset="0"/>
            </a:endParaRPr>
          </a:p>
          <a:p>
            <a:pPr lvl="0"/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Avenir Next LT Pro" panose="020B0504020202020204" pitchFamily="34" charset="0"/>
                <a:hlinkClick r:id="rId2"/>
              </a:rPr>
              <a:t>PRIVATE FOSTERING GUIDE AND RESOURCES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3" name="Picture 2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DA3143C2-4846-4A29-8679-12B92D6D46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05900" cy="870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F3B8C6-7EA8-46E6-A3AE-209F2733AB25}"/>
              </a:ext>
            </a:extLst>
          </p:cNvPr>
          <p:cNvSpPr txBox="1"/>
          <p:nvPr/>
        </p:nvSpPr>
        <p:spPr>
          <a:xfrm>
            <a:off x="395536" y="11772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MINUTE </a:t>
            </a:r>
            <a:r>
              <a:rPr lang="en-GB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7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FB64C81C-EA14-47D6-8455-E8FBDA30CE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10" y="3573016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FEAA29-B039-4EDB-B136-C1469D00A9A9}"/>
              </a:ext>
            </a:extLst>
          </p:cNvPr>
          <p:cNvSpPr txBox="1"/>
          <p:nvPr/>
        </p:nvSpPr>
        <p:spPr>
          <a:xfrm>
            <a:off x="395536" y="3068960"/>
            <a:ext cx="66247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Avenir Next LT Pro" panose="020B0504020202020204" pitchFamily="34" charset="0"/>
              </a:rPr>
              <a:t>THANKS FOR WATCHING THIS </a:t>
            </a:r>
          </a:p>
          <a:p>
            <a:pPr algn="ctr"/>
            <a:r>
              <a:rPr lang="en-GB" sz="32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7 MINUTE BRIEF</a:t>
            </a:r>
          </a:p>
          <a:p>
            <a:br>
              <a:rPr lang="en-GB" sz="3200" b="1" dirty="0">
                <a:latin typeface="Avenir Next LT Pro" panose="020B0504020202020204" pitchFamily="34" charset="0"/>
              </a:rPr>
            </a:br>
            <a:r>
              <a:rPr lang="en-GB" sz="2400" b="1" dirty="0">
                <a:latin typeface="Avenir Next LT Pro" panose="020B0504020202020204" pitchFamily="34" charset="0"/>
              </a:rPr>
              <a:t>Find all this </a:t>
            </a:r>
            <a:r>
              <a:rPr lang="en-GB" sz="2400" b="1" dirty="0">
                <a:solidFill>
                  <a:schemeClr val="accent6"/>
                </a:solidFill>
                <a:latin typeface="Avenir Next LT Pro" panose="020B0504020202020204" pitchFamily="34" charset="0"/>
              </a:rPr>
              <a:t>7 Minute Brief </a:t>
            </a:r>
            <a:r>
              <a:rPr lang="en-GB" sz="2400" b="1" dirty="0">
                <a:latin typeface="Avenir Next LT Pro" panose="020B0504020202020204" pitchFamily="34" charset="0"/>
              </a:rPr>
              <a:t>recording and PPT slides on the Trust intranet </a:t>
            </a:r>
            <a:r>
              <a:rPr lang="en-GB" sz="2400" b="1" dirty="0">
                <a:latin typeface="Avenir Next LT Pro" panose="020B0504020202020204" pitchFamily="34" charset="0"/>
                <a:hlinkClick r:id="rId2"/>
              </a:rPr>
              <a:t>HERE</a:t>
            </a:r>
            <a:endParaRPr lang="en-GB" sz="2400" b="1" dirty="0">
              <a:latin typeface="Avenir Next LT Pro" panose="020B0504020202020204" pitchFamily="34" charset="0"/>
            </a:endParaRPr>
          </a:p>
          <a:p>
            <a:endParaRPr lang="en-GB" sz="3200" dirty="0"/>
          </a:p>
          <a:p>
            <a:r>
              <a:rPr lang="en-GB" sz="3200" dirty="0"/>
              <a:t> </a:t>
            </a:r>
          </a:p>
        </p:txBody>
      </p:sp>
      <p:pic>
        <p:nvPicPr>
          <p:cNvPr id="6" name="Picture 5" descr="A picture containing text, clock, wall, different&#10;&#10;Description automatically generated">
            <a:extLst>
              <a:ext uri="{FF2B5EF4-FFF2-40B4-BE49-F238E27FC236}">
                <a16:creationId xmlns:a16="http://schemas.microsoft.com/office/drawing/2014/main" id="{EEDE2CD3-B351-40C3-9495-0981E9A29B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04664"/>
            <a:ext cx="3744416" cy="249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871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290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1_Office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Service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Service Birmingham</dc:creator>
  <cp:lastModifiedBy>Lawrence Vos</cp:lastModifiedBy>
  <cp:revision>53</cp:revision>
  <cp:lastPrinted>2018-01-29T15:09:35Z</cp:lastPrinted>
  <dcterms:created xsi:type="dcterms:W3CDTF">2018-01-29T13:00:28Z</dcterms:created>
  <dcterms:modified xsi:type="dcterms:W3CDTF">2023-03-09T10:29:48Z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c5724e4f-20a1-4b25-82fd-8511d742063d</vt:lpwstr>
  </property>
</Properties>
</file>