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4"/>
    <p:sldMasterId id="2147483690" r:id="rId5"/>
    <p:sldMasterId id="2147483675" r:id="rId6"/>
  </p:sldMasterIdLst>
  <p:notesMasterIdLst>
    <p:notesMasterId r:id="rId39"/>
  </p:notesMasterIdLst>
  <p:sldIdLst>
    <p:sldId id="256" r:id="rId7"/>
    <p:sldId id="336" r:id="rId8"/>
    <p:sldId id="348" r:id="rId9"/>
    <p:sldId id="370" r:id="rId10"/>
    <p:sldId id="376" r:id="rId11"/>
    <p:sldId id="421" r:id="rId12"/>
    <p:sldId id="422" r:id="rId13"/>
    <p:sldId id="437" r:id="rId14"/>
    <p:sldId id="438" r:id="rId15"/>
    <p:sldId id="440" r:id="rId16"/>
    <p:sldId id="439" r:id="rId17"/>
    <p:sldId id="403" r:id="rId18"/>
    <p:sldId id="400" r:id="rId19"/>
    <p:sldId id="401" r:id="rId20"/>
    <p:sldId id="402" r:id="rId21"/>
    <p:sldId id="404" r:id="rId22"/>
    <p:sldId id="405" r:id="rId23"/>
    <p:sldId id="436" r:id="rId24"/>
    <p:sldId id="435" r:id="rId25"/>
    <p:sldId id="434" r:id="rId26"/>
    <p:sldId id="433" r:id="rId27"/>
    <p:sldId id="432" r:id="rId28"/>
    <p:sldId id="431" r:id="rId29"/>
    <p:sldId id="430" r:id="rId30"/>
    <p:sldId id="429" r:id="rId31"/>
    <p:sldId id="428" r:id="rId32"/>
    <p:sldId id="427" r:id="rId33"/>
    <p:sldId id="426" r:id="rId34"/>
    <p:sldId id="425" r:id="rId35"/>
    <p:sldId id="424" r:id="rId36"/>
    <p:sldId id="423" r:id="rId37"/>
    <p:sldId id="378" r:id="rId38"/>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74A814-85A7-4CD8-7741-C052630EF8AC}" name="Isobel Roberts" initials="IR" userId="S::isobel.roberts_wearesnook.com#ext#@birminghamcitycouncil.onmicrosoft.com::c9bbec1f-f9a4-4f52-821e-62bc6329a61f" providerId="AD"/>
  <p188:author id="{CDF27C1B-6B99-D799-3F0B-54D6ABB0DBC3}" name="Anna Horton" initials="AH" userId="S::anna.horton_wearesnook.com#ext#@birminghamcitycouncil.onmicrosoft.com::d9baa173-7c4d-43a2-85ba-0d0ba619110d" providerId="AD"/>
  <p188:author id="{64641F61-F9D6-CE28-B79E-A48C6F14AD16}" name="Rebecca Partridge" initials="RP" userId="S::rebecca.partridge@wearesnook.com::463d8555-9502-4083-ac7c-62941da34c64" providerId="AD"/>
  <p188:author id="{9CADE661-3240-CBFA-FAFF-DB9777D809D0}" name="Anna Horton" initials="AH" userId="S::anna.horton@wearesnook.com::9d03c496-80f2-43be-bf70-b1b84f825a65" providerId="AD"/>
  <p188:author id="{DF3795AB-AAF1-31BF-111B-3911BE82EE9D}" name="Keara Drumm" initials="KD" userId="S::keara.drumm_wearesnook.com#ext#@birminghamcitycouncil.onmicrosoft.com::d7d44069-bd37-44c0-8ebc-6bfbf36dc5c0" providerId="AD"/>
  <p188:author id="{E68773D9-D746-D60C-8E15-DE2A9A20DBD2}" name="Isobel Roberts" initials="IR" userId="S::isobel.roberts@wearesnook.com::130f20c7-4e4f-4b85-bdae-198887248cec" providerId="AD"/>
  <p188:author id="{7D844CDA-90C5-BED7-89BB-3D772C093CD4}" name="Keara Drumm" initials="KD" userId="S::keara.drumm@wearesnook.com::114ddcd1-64c3-4f5b-b10d-1d715802b89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uth Grindley" initials="RG" lastIdx="1" clrIdx="0">
    <p:extLst>
      <p:ext uri="{19B8F6BF-5375-455C-9EA6-DF929625EA0E}">
        <p15:presenceInfo xmlns:p15="http://schemas.microsoft.com/office/powerpoint/2012/main" userId="S::ruth.grindley@wearesnook.com::8ac0e980-9047-4561-9a96-306f97305c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6EB38B-B064-4345-9EE4-377741567FF6}" v="456" dt="2023-11-07T13:09:54.928"/>
    <p1510:client id="{30017FDE-60CB-4C8F-ADA5-CF7B9D3610AD}" v="41" dt="2023-11-07T10:14:55.665"/>
    <p1510:client id="{3FDF4E47-5FCC-49AD-8040-E3BCAFDDD775}" v="14" dt="2023-11-07T13:20:55.122"/>
    <p1510:client id="{462C3FA8-1A87-4213-B6B7-37A1DC99E3CA}" v="1" dt="2023-11-08T10:57:44.441"/>
    <p1510:client id="{4A665941-EB3B-4201-8DE1-AD3372EDE196}" v="4" dt="2023-11-07T17:33:54.274"/>
    <p1510:client id="{5FDAAE5F-5965-FD86-3B30-AE3C2B5A1CBC}" v="768" dt="2023-11-07T11:08:14.740"/>
    <p1510:client id="{717E158C-5070-4255-8DED-A296A612B793}" v="100" dt="2023-11-07T12:39:31.955"/>
    <p1510:client id="{9550E0EF-50C7-3C21-AA5F-A0DD77B22613}" v="295" dt="2023-11-08T10:09:29.051"/>
    <p1510:client id="{9760FEF3-C90C-4782-9D76-EA2200B2101D}" vWet="2" dt="2023-11-07T12:43:49.023"/>
    <p1510:client id="{9818C17C-0050-98ED-9C3B-5514BBE1A67F}" v="157" dt="2023-11-07T14:06:48.004"/>
    <p1510:client id="{98940D19-5175-2C3D-B18B-6E03FF37F931}" v="17" dt="2023-11-08T10:10:00.230"/>
    <p1510:client id="{B012A4EF-2532-C3D8-3B3F-E37DFFCBCF1D}" v="215" dt="2023-11-08T10:47:00.991"/>
    <p1510:client id="{B55A42C2-DEFC-7448-9113-18CDB625F889}" v="248" dt="2023-11-08T09:48:43.702"/>
    <p1510:client id="{BDFE1691-F2A6-C11E-7FD2-4B398C4B478A}" v="17" dt="2023-11-07T10:13:50.918"/>
    <p1510:client id="{DBF745A2-AC7E-45C5-9E1A-1493BD7798AC}" v="19" dt="2023-11-07T10:12:15.365"/>
    <p1510:client id="{F5DAAEC5-5DE8-4221-ABD0-122618617B1A}" v="91" dt="2023-11-07T14:35:08.966"/>
    <p1510:client id="{FE6E0ED8-8AC2-334E-1958-E0BCF1C08597}" v="2" dt="2023-11-08T10:49:18.8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4EFD678-B47B-41C3-9ED9-FD7F57A5B05A}" type="datetimeFigureOut">
              <a:rPr lang="en-GB" smtClean="0"/>
              <a:t>20/11/2023</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3C945DD-9D5E-4BA5-B894-25CFF5584883}" type="slidenum">
              <a:rPr lang="en-GB" smtClean="0"/>
              <a:t>‹#›</a:t>
            </a:fld>
            <a:endParaRPr lang="en-GB"/>
          </a:p>
        </p:txBody>
      </p:sp>
    </p:spTree>
    <p:extLst>
      <p:ext uri="{BB962C8B-B14F-4D97-AF65-F5344CB8AC3E}">
        <p14:creationId xmlns:p14="http://schemas.microsoft.com/office/powerpoint/2010/main" val="2204945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 most participants struggled to locate saved referrals we could consider the placement</a:t>
            </a:r>
            <a:endParaRPr lang="en-US"/>
          </a:p>
          <a:p>
            <a:r>
              <a:rPr lang="en-GB"/>
              <a:t>of ‘Apply filters’ button, or moving the ‘Saved’ option closer to the ‘apply filters’ button.</a:t>
            </a:r>
            <a:endParaRPr lang="en-US"/>
          </a:p>
        </p:txBody>
      </p:sp>
      <p:sp>
        <p:nvSpPr>
          <p:cNvPr id="4" name="Slide Number Placeholder 3"/>
          <p:cNvSpPr>
            <a:spLocks noGrp="1"/>
          </p:cNvSpPr>
          <p:nvPr>
            <p:ph type="sldNum" sz="quarter" idx="5"/>
          </p:nvPr>
        </p:nvSpPr>
        <p:spPr/>
        <p:txBody>
          <a:bodyPr/>
          <a:lstStyle/>
          <a:p>
            <a:fld id="{93C945DD-9D5E-4BA5-B894-25CFF5584883}" type="slidenum">
              <a:rPr lang="en-GB" smtClean="0"/>
              <a:t>8</a:t>
            </a:fld>
            <a:endParaRPr lang="en-GB"/>
          </a:p>
        </p:txBody>
      </p:sp>
    </p:spTree>
    <p:extLst>
      <p:ext uri="{BB962C8B-B14F-4D97-AF65-F5344CB8AC3E}">
        <p14:creationId xmlns:p14="http://schemas.microsoft.com/office/powerpoint/2010/main" val="2602522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 most participants struggled to locate saved referrals we could consider the placement</a:t>
            </a:r>
            <a:endParaRPr lang="en-US"/>
          </a:p>
          <a:p>
            <a:r>
              <a:rPr lang="en-GB"/>
              <a:t>of ‘Apply filters’ button, or moving the ‘Saved’ option closer to the ‘apply filters’ button.</a:t>
            </a:r>
            <a:endParaRPr lang="en-US"/>
          </a:p>
        </p:txBody>
      </p:sp>
      <p:sp>
        <p:nvSpPr>
          <p:cNvPr id="4" name="Slide Number Placeholder 3"/>
          <p:cNvSpPr>
            <a:spLocks noGrp="1"/>
          </p:cNvSpPr>
          <p:nvPr>
            <p:ph type="sldNum" sz="quarter" idx="5"/>
          </p:nvPr>
        </p:nvSpPr>
        <p:spPr/>
        <p:txBody>
          <a:bodyPr/>
          <a:lstStyle/>
          <a:p>
            <a:fld id="{93C945DD-9D5E-4BA5-B894-25CFF5584883}" type="slidenum">
              <a:rPr lang="en-GB" smtClean="0"/>
              <a:t>9</a:t>
            </a:fld>
            <a:endParaRPr lang="en-GB"/>
          </a:p>
        </p:txBody>
      </p:sp>
    </p:spTree>
    <p:extLst>
      <p:ext uri="{BB962C8B-B14F-4D97-AF65-F5344CB8AC3E}">
        <p14:creationId xmlns:p14="http://schemas.microsoft.com/office/powerpoint/2010/main" val="1905645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 most participants struggled to locate saved referrals we could consider the placement</a:t>
            </a:r>
            <a:endParaRPr lang="en-US"/>
          </a:p>
          <a:p>
            <a:r>
              <a:rPr lang="en-GB"/>
              <a:t>of ‘Apply filters’ button, or moving the ‘Saved’ option closer to the ‘apply filters’ button.</a:t>
            </a:r>
            <a:endParaRPr lang="en-US"/>
          </a:p>
        </p:txBody>
      </p:sp>
      <p:sp>
        <p:nvSpPr>
          <p:cNvPr id="4" name="Slide Number Placeholder 3"/>
          <p:cNvSpPr>
            <a:spLocks noGrp="1"/>
          </p:cNvSpPr>
          <p:nvPr>
            <p:ph type="sldNum" sz="quarter" idx="5"/>
          </p:nvPr>
        </p:nvSpPr>
        <p:spPr/>
        <p:txBody>
          <a:bodyPr/>
          <a:lstStyle/>
          <a:p>
            <a:fld id="{93C945DD-9D5E-4BA5-B894-25CFF5584883}" type="slidenum">
              <a:rPr lang="en-GB" smtClean="0"/>
              <a:t>10</a:t>
            </a:fld>
            <a:endParaRPr lang="en-GB"/>
          </a:p>
        </p:txBody>
      </p:sp>
    </p:spTree>
    <p:extLst>
      <p:ext uri="{BB962C8B-B14F-4D97-AF65-F5344CB8AC3E}">
        <p14:creationId xmlns:p14="http://schemas.microsoft.com/office/powerpoint/2010/main" val="2445608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 most participants struggled to locate saved referrals we could consider the placement</a:t>
            </a:r>
            <a:endParaRPr lang="en-US"/>
          </a:p>
          <a:p>
            <a:r>
              <a:rPr lang="en-GB"/>
              <a:t>of ‘Apply filters’ button, or moving the ‘Saved’ option closer to the ‘apply filters’ button.</a:t>
            </a:r>
            <a:endParaRPr lang="en-US"/>
          </a:p>
        </p:txBody>
      </p:sp>
      <p:sp>
        <p:nvSpPr>
          <p:cNvPr id="4" name="Slide Number Placeholder 3"/>
          <p:cNvSpPr>
            <a:spLocks noGrp="1"/>
          </p:cNvSpPr>
          <p:nvPr>
            <p:ph type="sldNum" sz="quarter" idx="5"/>
          </p:nvPr>
        </p:nvSpPr>
        <p:spPr/>
        <p:txBody>
          <a:bodyPr/>
          <a:lstStyle/>
          <a:p>
            <a:fld id="{93C945DD-9D5E-4BA5-B894-25CFF5584883}" type="slidenum">
              <a:rPr lang="en-GB" smtClean="0"/>
              <a:t>11</a:t>
            </a:fld>
            <a:endParaRPr lang="en-GB"/>
          </a:p>
        </p:txBody>
      </p:sp>
    </p:spTree>
    <p:extLst>
      <p:ext uri="{BB962C8B-B14F-4D97-AF65-F5344CB8AC3E}">
        <p14:creationId xmlns:p14="http://schemas.microsoft.com/office/powerpoint/2010/main" val="2996817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 most participants struggled to locate saved referrals we could consider the placement</a:t>
            </a:r>
            <a:endParaRPr lang="en-US"/>
          </a:p>
          <a:p>
            <a:r>
              <a:rPr lang="en-GB"/>
              <a:t>of ‘Apply filters’ button, or moving the ‘Saved’ option closer to the ‘apply filters’ button.</a:t>
            </a:r>
            <a:endParaRPr lang="en-US"/>
          </a:p>
        </p:txBody>
      </p:sp>
      <p:sp>
        <p:nvSpPr>
          <p:cNvPr id="4" name="Slide Number Placeholder 3"/>
          <p:cNvSpPr>
            <a:spLocks noGrp="1"/>
          </p:cNvSpPr>
          <p:nvPr>
            <p:ph type="sldNum" sz="quarter" idx="5"/>
          </p:nvPr>
        </p:nvSpPr>
        <p:spPr/>
        <p:txBody>
          <a:bodyPr/>
          <a:lstStyle/>
          <a:p>
            <a:fld id="{93C945DD-9D5E-4BA5-B894-25CFF5584883}" type="slidenum">
              <a:rPr lang="en-GB" smtClean="0"/>
              <a:t>13</a:t>
            </a:fld>
            <a:endParaRPr lang="en-GB"/>
          </a:p>
        </p:txBody>
      </p:sp>
    </p:spTree>
    <p:extLst>
      <p:ext uri="{BB962C8B-B14F-4D97-AF65-F5344CB8AC3E}">
        <p14:creationId xmlns:p14="http://schemas.microsoft.com/office/powerpoint/2010/main" val="2417900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 most participants struggled to locate saved referrals we could consider the placement</a:t>
            </a:r>
            <a:endParaRPr lang="en-US"/>
          </a:p>
          <a:p>
            <a:r>
              <a:rPr lang="en-GB"/>
              <a:t>of ‘Apply filters’ button, or moving the ‘Saved’ option closer to the ‘apply filters’ button.</a:t>
            </a:r>
            <a:endParaRPr lang="en-US"/>
          </a:p>
        </p:txBody>
      </p:sp>
      <p:sp>
        <p:nvSpPr>
          <p:cNvPr id="4" name="Slide Number Placeholder 3"/>
          <p:cNvSpPr>
            <a:spLocks noGrp="1"/>
          </p:cNvSpPr>
          <p:nvPr>
            <p:ph type="sldNum" sz="quarter" idx="5"/>
          </p:nvPr>
        </p:nvSpPr>
        <p:spPr/>
        <p:txBody>
          <a:bodyPr/>
          <a:lstStyle/>
          <a:p>
            <a:fld id="{93C945DD-9D5E-4BA5-B894-25CFF5584883}" type="slidenum">
              <a:rPr lang="en-GB" smtClean="0"/>
              <a:t>14</a:t>
            </a:fld>
            <a:endParaRPr lang="en-GB"/>
          </a:p>
        </p:txBody>
      </p:sp>
    </p:spTree>
    <p:extLst>
      <p:ext uri="{BB962C8B-B14F-4D97-AF65-F5344CB8AC3E}">
        <p14:creationId xmlns:p14="http://schemas.microsoft.com/office/powerpoint/2010/main" val="2044427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 most participants struggled to locate saved referrals we could consider the placement</a:t>
            </a:r>
            <a:endParaRPr lang="en-US"/>
          </a:p>
          <a:p>
            <a:r>
              <a:rPr lang="en-GB"/>
              <a:t>of ‘Apply filters’ button, or moving the ‘Saved’ option closer to the ‘apply filters’ button.</a:t>
            </a:r>
            <a:endParaRPr lang="en-US"/>
          </a:p>
        </p:txBody>
      </p:sp>
      <p:sp>
        <p:nvSpPr>
          <p:cNvPr id="4" name="Slide Number Placeholder 3"/>
          <p:cNvSpPr>
            <a:spLocks noGrp="1"/>
          </p:cNvSpPr>
          <p:nvPr>
            <p:ph type="sldNum" sz="quarter" idx="5"/>
          </p:nvPr>
        </p:nvSpPr>
        <p:spPr/>
        <p:txBody>
          <a:bodyPr/>
          <a:lstStyle/>
          <a:p>
            <a:fld id="{93C945DD-9D5E-4BA5-B894-25CFF5584883}" type="slidenum">
              <a:rPr lang="en-GB" smtClean="0"/>
              <a:t>15</a:t>
            </a:fld>
            <a:endParaRPr lang="en-GB"/>
          </a:p>
        </p:txBody>
      </p:sp>
    </p:spTree>
    <p:extLst>
      <p:ext uri="{BB962C8B-B14F-4D97-AF65-F5344CB8AC3E}">
        <p14:creationId xmlns:p14="http://schemas.microsoft.com/office/powerpoint/2010/main" val="834266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 most participants struggled to locate saved referrals we could consider the placement</a:t>
            </a:r>
            <a:endParaRPr lang="en-US"/>
          </a:p>
          <a:p>
            <a:r>
              <a:rPr lang="en-GB"/>
              <a:t>of ‘Apply filters’ button, or moving the ‘Saved’ option closer to the ‘apply filters’ button.</a:t>
            </a:r>
            <a:endParaRPr lang="en-US"/>
          </a:p>
        </p:txBody>
      </p:sp>
      <p:sp>
        <p:nvSpPr>
          <p:cNvPr id="4" name="Slide Number Placeholder 3"/>
          <p:cNvSpPr>
            <a:spLocks noGrp="1"/>
          </p:cNvSpPr>
          <p:nvPr>
            <p:ph type="sldNum" sz="quarter" idx="5"/>
          </p:nvPr>
        </p:nvSpPr>
        <p:spPr/>
        <p:txBody>
          <a:bodyPr/>
          <a:lstStyle/>
          <a:p>
            <a:fld id="{93C945DD-9D5E-4BA5-B894-25CFF5584883}" type="slidenum">
              <a:rPr lang="en-GB" smtClean="0"/>
              <a:t>17</a:t>
            </a:fld>
            <a:endParaRPr lang="en-GB"/>
          </a:p>
        </p:txBody>
      </p:sp>
    </p:spTree>
    <p:extLst>
      <p:ext uri="{BB962C8B-B14F-4D97-AF65-F5344CB8AC3E}">
        <p14:creationId xmlns:p14="http://schemas.microsoft.com/office/powerpoint/2010/main" val="342137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268760"/>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8A7BD68-D84C-4024-A77B-867EC75A6296}" type="datetimeFigureOut">
              <a:rPr lang="en-GB"/>
              <a:pPr>
                <a:defRPr/>
              </a:pPr>
              <a:t>20/11/2023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480708E-D1A2-4F10-8FA8-B85BE4797098}" type="slidenum">
              <a:rPr lang="en-GB"/>
              <a:pPr>
                <a:defRPr/>
              </a:pPr>
              <a:t>‹#›</a:t>
            </a:fld>
            <a:endParaRPr lang="en-GB"/>
          </a:p>
        </p:txBody>
      </p:sp>
    </p:spTree>
    <p:extLst>
      <p:ext uri="{BB962C8B-B14F-4D97-AF65-F5344CB8AC3E}">
        <p14:creationId xmlns:p14="http://schemas.microsoft.com/office/powerpoint/2010/main" val="4134597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20/11/2023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103282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7992888" cy="4954562"/>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20/11/2023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3339994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20/11/2023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1438676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20/11/2023</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1741714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Title 1"/>
          <p:cNvSpPr>
            <a:spLocks noGrp="1"/>
          </p:cNvSpPr>
          <p:nvPr>
            <p:ph type="title"/>
          </p:nvPr>
        </p:nvSpPr>
        <p:spPr>
          <a:xfrm>
            <a:off x="457200" y="274638"/>
            <a:ext cx="8229600" cy="994122"/>
          </a:xfrm>
        </p:spPr>
        <p:txBody>
          <a:bodyPr>
            <a:normAutofit/>
          </a:bodyPr>
          <a:lstStyle>
            <a:lvl1pPr>
              <a:defRPr sz="2585"/>
            </a:lvl1pPr>
          </a:lstStyle>
          <a:p>
            <a:r>
              <a:rPr lang="en-US"/>
              <a:t>Click to edit Master title style</a:t>
            </a:r>
            <a:endParaRPr lang="en-GB"/>
          </a:p>
        </p:txBody>
      </p:sp>
      <p:sp>
        <p:nvSpPr>
          <p:cNvPr id="10" name="Content Placeholder 2"/>
          <p:cNvSpPr>
            <a:spLocks noGrp="1"/>
          </p:cNvSpPr>
          <p:nvPr>
            <p:ph idx="1"/>
          </p:nvPr>
        </p:nvSpPr>
        <p:spPr>
          <a:xfrm>
            <a:off x="457200" y="1412777"/>
            <a:ext cx="8229600" cy="4525387"/>
          </a:xfrm>
        </p:spPr>
        <p:txBody>
          <a:bodyPr>
            <a:normAutofit/>
          </a:bodyPr>
          <a:lstStyle>
            <a:lvl1pPr>
              <a:defRPr sz="2215"/>
            </a:lvl1pPr>
            <a:lvl2pPr>
              <a:defRPr sz="1846"/>
            </a:lvl2pPr>
            <a:lvl3pPr>
              <a:defRPr sz="1662"/>
            </a:lvl3pPr>
            <a:lvl4pPr>
              <a:defRPr sz="1477"/>
            </a:lvl4pPr>
            <a:lvl5pPr>
              <a:defRPr sz="147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txBox="1">
            <a:spLocks/>
          </p:cNvSpPr>
          <p:nvPr userDrawn="1"/>
        </p:nvSpPr>
        <p:spPr>
          <a:xfrm>
            <a:off x="341311" y="6412627"/>
            <a:ext cx="2133600" cy="365125"/>
          </a:xfrm>
          <a:prstGeom prst="rect">
            <a:avLst/>
          </a:prstGeom>
        </p:spPr>
        <p:txBody>
          <a:bodyPr vert="horz" lIns="84406" tIns="42203" rIns="84406" bIns="42203" rtlCol="0" anchor="ctr"/>
          <a:lstStyle>
            <a:defPPr>
              <a:defRPr lang="en-US"/>
            </a:defPPr>
            <a:lvl1pPr marL="0" algn="l" defTabSz="914400" rtl="0" eaLnBrk="1" latinLnBrk="0" hangingPunct="1">
              <a:defRPr sz="1000" b="1" kern="1200">
                <a:solidFill>
                  <a:schemeClr val="tx1">
                    <a:tint val="75000"/>
                  </a:schemeClr>
                </a:solidFill>
                <a:latin typeface="Arial Nov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23">
                <a:solidFill>
                  <a:schemeClr val="bg1"/>
                </a:solidFill>
              </a:rPr>
              <a:t>PAGE </a:t>
            </a:r>
            <a:fld id="{45A89BE1-5792-4ACB-BF4C-7FAB88C6C5B7}" type="slidenum">
              <a:rPr lang="en-GB" sz="923" smtClean="0">
                <a:solidFill>
                  <a:schemeClr val="bg1"/>
                </a:solidFill>
              </a:rPr>
              <a:pPr/>
              <a:t>‹#›</a:t>
            </a:fld>
            <a:endParaRPr lang="en-GB" sz="923">
              <a:solidFill>
                <a:schemeClr val="bg1"/>
              </a:solidFill>
            </a:endParaRPr>
          </a:p>
        </p:txBody>
      </p:sp>
      <p:sp>
        <p:nvSpPr>
          <p:cNvPr id="7" name="Slide Number Placeholder 5"/>
          <p:cNvSpPr>
            <a:spLocks noGrp="1"/>
          </p:cNvSpPr>
          <p:nvPr>
            <p:ph type="sldNum" sz="quarter" idx="4"/>
          </p:nvPr>
        </p:nvSpPr>
        <p:spPr>
          <a:xfrm>
            <a:off x="377863" y="6448252"/>
            <a:ext cx="2133600" cy="365125"/>
          </a:xfrm>
          <a:prstGeom prst="rect">
            <a:avLst/>
          </a:prstGeom>
        </p:spPr>
        <p:txBody>
          <a:bodyPr vert="horz" lIns="91440" tIns="45720" rIns="91440" bIns="45720" rtlCol="0" anchor="ctr"/>
          <a:lstStyle>
            <a:lvl1pPr algn="l">
              <a:defRPr sz="923"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grpSp>
        <p:nvGrpSpPr>
          <p:cNvPr id="8" name="Group 7">
            <a:extLst>
              <a:ext uri="{FF2B5EF4-FFF2-40B4-BE49-F238E27FC236}">
                <a16:creationId xmlns:a16="http://schemas.microsoft.com/office/drawing/2014/main" id="{ABA2FA8A-66E7-42EB-BBEF-E2E8F3D6EB24}"/>
              </a:ext>
            </a:extLst>
          </p:cNvPr>
          <p:cNvGrpSpPr/>
          <p:nvPr userDrawn="1"/>
        </p:nvGrpSpPr>
        <p:grpSpPr>
          <a:xfrm>
            <a:off x="251520" y="6165305"/>
            <a:ext cx="5583390" cy="618195"/>
            <a:chOff x="272480" y="6142407"/>
            <a:chExt cx="6048672" cy="618195"/>
          </a:xfrm>
        </p:grpSpPr>
        <p:sp>
          <p:nvSpPr>
            <p:cNvPr id="11" name="Rectangle 10">
              <a:extLst>
                <a:ext uri="{FF2B5EF4-FFF2-40B4-BE49-F238E27FC236}">
                  <a16:creationId xmlns:a16="http://schemas.microsoft.com/office/drawing/2014/main" id="{5DF86BCC-432D-413F-8A6E-E0E33924D99D}"/>
                </a:ext>
              </a:extLst>
            </p:cNvPr>
            <p:cNvSpPr/>
            <p:nvPr userDrawn="1"/>
          </p:nvSpPr>
          <p:spPr>
            <a:xfrm>
              <a:off x="272480" y="6142407"/>
              <a:ext cx="604867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12" name="Picture 2" descr="Twitter Logo, history, meaning, symbol, PNG">
              <a:extLst>
                <a:ext uri="{FF2B5EF4-FFF2-40B4-BE49-F238E27FC236}">
                  <a16:creationId xmlns:a16="http://schemas.microsoft.com/office/drawing/2014/main" id="{16B17707-079B-40E7-9E7B-BA726F04C28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756" y="6389986"/>
              <a:ext cx="632520" cy="37061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5B18DEA-9CCE-49A7-BD87-0B57957C3A66}"/>
                </a:ext>
              </a:extLst>
            </p:cNvPr>
            <p:cNvSpPr txBox="1"/>
            <p:nvPr userDrawn="1"/>
          </p:nvSpPr>
          <p:spPr>
            <a:xfrm>
              <a:off x="994910" y="6372036"/>
              <a:ext cx="2736304" cy="369332"/>
            </a:xfrm>
            <a:prstGeom prst="rect">
              <a:avLst/>
            </a:prstGeom>
            <a:noFill/>
          </p:spPr>
          <p:txBody>
            <a:bodyPr wrap="square" rtlCol="0">
              <a:spAutoFit/>
            </a:bodyPr>
            <a:lstStyle/>
            <a:p>
              <a:r>
                <a:rPr lang="en-GB"/>
                <a:t>@digibrum</a:t>
              </a:r>
            </a:p>
          </p:txBody>
        </p:sp>
      </p:grpSp>
    </p:spTree>
    <p:extLst>
      <p:ext uri="{BB962C8B-B14F-4D97-AF65-F5344CB8AC3E}">
        <p14:creationId xmlns:p14="http://schemas.microsoft.com/office/powerpoint/2010/main" val="391154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7EE3EA5-0098-4387-91C8-19DCB2D44152}" type="datetimeFigureOut">
              <a:rPr lang="en-GB" smtClean="0"/>
              <a:t>20/11/2023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2323892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EE3EA5-0098-4387-91C8-19DCB2D44152}" type="datetimeFigureOut">
              <a:rPr lang="en-GB" smtClean="0"/>
              <a:t>20/11/2023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2555392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EE3EA5-0098-4387-91C8-19DCB2D44152}" type="datetimeFigureOut">
              <a:rPr lang="en-GB" smtClean="0"/>
              <a:t>20/11/2023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307271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7EE3EA5-0098-4387-91C8-19DCB2D44152}" type="datetimeFigureOut">
              <a:rPr lang="en-GB" smtClean="0"/>
              <a:t>20/11/2023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3929011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7EE3EA5-0098-4387-91C8-19DCB2D44152}" type="datetimeFigureOut">
              <a:rPr lang="en-GB" smtClean="0"/>
              <a:t>20/11/2023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389106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20/11/2023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189600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7EE3EA5-0098-4387-91C8-19DCB2D44152}" type="datetimeFigureOut">
              <a:rPr lang="en-GB" smtClean="0"/>
              <a:t>20/11/2023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204704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E3EA5-0098-4387-91C8-19DCB2D44152}" type="datetimeFigureOut">
              <a:rPr lang="en-GB" smtClean="0"/>
              <a:t>20/11/2023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5882738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EE3EA5-0098-4387-91C8-19DCB2D44152}" type="datetimeFigureOut">
              <a:rPr lang="en-GB" smtClean="0"/>
              <a:t>20/11/2023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1584615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EE3EA5-0098-4387-91C8-19DCB2D44152}" type="datetimeFigureOut">
              <a:rPr lang="en-GB" smtClean="0"/>
              <a:t>20/11/2023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23840158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EE3EA5-0098-4387-91C8-19DCB2D44152}" type="datetimeFigureOut">
              <a:rPr lang="en-GB" smtClean="0"/>
              <a:t>20/11/2023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2040938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EE3EA5-0098-4387-91C8-19DCB2D44152}" type="datetimeFigureOut">
              <a:rPr lang="en-GB" smtClean="0"/>
              <a:t>20/11/2023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1511843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7992888" cy="4954562"/>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20/11/2023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881153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20/11/2023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2796081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7992888" cy="4954562"/>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20/11/2023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356669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7992888" cy="4954562"/>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20/11/2023</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279489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7992888" cy="4954562"/>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20/11/2023</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217055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20/11/2023</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1177017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20/11/2023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29653488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tif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6"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2.tiff"/><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tiff"/><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6B2AC08-B14C-45B4-BD2E-F44BD2B7C62D}" type="datetimeFigureOut">
              <a:rPr lang="en-GB"/>
              <a:pPr>
                <a:defRPr/>
              </a:pPr>
              <a:t>20/11/2023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0A67B407-5E6C-47AA-B03F-1717B769F6C9}" type="slidenum">
              <a:rPr lang="en-GB"/>
              <a:pPr>
                <a:defRPr/>
              </a:pPr>
              <a:t>‹#›</a:t>
            </a:fld>
            <a:endParaRPr lang="en-GB"/>
          </a:p>
        </p:txBody>
      </p:sp>
      <p:pic>
        <p:nvPicPr>
          <p:cNvPr id="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3271167" cy="3163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3528" y="5949280"/>
            <a:ext cx="3312368" cy="655527"/>
          </a:xfrm>
          <a:prstGeom prst="rect">
            <a:avLst/>
          </a:prstGeom>
        </p:spPr>
      </p:pic>
      <p:cxnSp>
        <p:nvCxnSpPr>
          <p:cNvPr id="9" name="Straight Connector 8"/>
          <p:cNvCxnSpPr/>
          <p:nvPr userDrawn="1"/>
        </p:nvCxnSpPr>
        <p:spPr>
          <a:xfrm>
            <a:off x="323528" y="5733256"/>
            <a:ext cx="84969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5869083-C0D0-C0B2-B530-F2EBE7A3C8BD}"/>
              </a:ext>
            </a:extLst>
          </p:cNvPr>
          <p:cNvSpPr txBox="1"/>
          <p:nvPr>
            <p:extLst>
              <p:ext uri="{1162E1C5-73C7-4A58-AE30-91384D911F3F}">
                <p184:classification xmlns:p184="http://schemas.microsoft.com/office/powerpoint/2018/4/main" val="ftr"/>
              </p:ext>
            </p:extLst>
          </p:nvPr>
        </p:nvSpPr>
        <p:spPr>
          <a:xfrm>
            <a:off x="4341813" y="66421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584435356"/>
      </p:ext>
    </p:extLst>
  </p:cSld>
  <p:clrMap bg1="lt1" tx1="dk1" bg2="lt2" tx2="dk2" accent1="accent1" accent2="accent2" accent3="accent3" accent4="accent4" accent5="accent5" accent6="accent6" hlink="hlink" folHlink="folHlink"/>
  <p:sldLayoutIdLst>
    <p:sldLayoutId id="2147483689"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23528" y="5949280"/>
            <a:ext cx="3312368" cy="655527"/>
          </a:xfrm>
          <a:prstGeom prst="rect">
            <a:avLst/>
          </a:prstGeom>
        </p:spPr>
      </p:pic>
      <p:cxnSp>
        <p:nvCxnSpPr>
          <p:cNvPr id="8" name="Straight Connector 7"/>
          <p:cNvCxnSpPr/>
          <p:nvPr userDrawn="1"/>
        </p:nvCxnSpPr>
        <p:spPr>
          <a:xfrm>
            <a:off x="323528" y="5733256"/>
            <a:ext cx="74888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rot="10800000">
            <a:off x="7255516" y="5031466"/>
            <a:ext cx="1888484" cy="1826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D1B30A23-AD48-3970-D3F8-4349EB6F674E}"/>
              </a:ext>
            </a:extLst>
          </p:cNvPr>
          <p:cNvSpPr txBox="1"/>
          <p:nvPr>
            <p:extLst>
              <p:ext uri="{1162E1C5-73C7-4A58-AE30-91384D911F3F}">
                <p184:classification xmlns:p184="http://schemas.microsoft.com/office/powerpoint/2018/4/main" val="ftr"/>
              </p:ext>
            </p:extLst>
          </p:nvPr>
        </p:nvSpPr>
        <p:spPr>
          <a:xfrm>
            <a:off x="4341813" y="66421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40811209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672" r:id="rId10"/>
    <p:sldLayoutId id="2147483673" r:id="rId11"/>
    <p:sldLayoutId id="2147483674" r:id="rId12"/>
    <p:sldLayoutId id="214748368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EE3EA5-0098-4387-91C8-19DCB2D44152}" type="datetimeFigureOut">
              <a:rPr lang="en-GB" smtClean="0"/>
              <a:t>20/11/2023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C85520-E22D-438E-A2AA-12CB05CF9CE6}" type="slidenum">
              <a:rPr lang="en-GB" smtClean="0"/>
              <a:t>‹#›</a:t>
            </a:fld>
            <a:endParaRPr lang="en-GB"/>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23528" y="5949280"/>
            <a:ext cx="3312368" cy="655527"/>
          </a:xfrm>
          <a:prstGeom prst="rect">
            <a:avLst/>
          </a:prstGeom>
        </p:spPr>
      </p:pic>
      <p:cxnSp>
        <p:nvCxnSpPr>
          <p:cNvPr id="8" name="Straight Connector 7"/>
          <p:cNvCxnSpPr/>
          <p:nvPr userDrawn="1"/>
        </p:nvCxnSpPr>
        <p:spPr>
          <a:xfrm>
            <a:off x="323528" y="5733256"/>
            <a:ext cx="835292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rot="5400000">
            <a:off x="5926487" y="53654"/>
            <a:ext cx="3271167" cy="3163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a:extLst>
              <a:ext uri="{FF2B5EF4-FFF2-40B4-BE49-F238E27FC236}">
                <a16:creationId xmlns:a16="http://schemas.microsoft.com/office/drawing/2014/main" id="{AE68CBF6-F1BD-ECE1-86D9-71756E361A1D}"/>
              </a:ext>
            </a:extLst>
          </p:cNvPr>
          <p:cNvSpPr txBox="1"/>
          <p:nvPr>
            <p:extLst>
              <p:ext uri="{1162E1C5-73C7-4A58-AE30-91384D911F3F}">
                <p184:classification xmlns:p184="http://schemas.microsoft.com/office/powerpoint/2018/4/main" val="ftr"/>
              </p:ext>
            </p:extLst>
          </p:nvPr>
        </p:nvSpPr>
        <p:spPr>
          <a:xfrm>
            <a:off x="4341813" y="66421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09956581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hyperlink" Target="https://www.figma.com/proto/cFY8fcjO4y6FbfsD25o56O/WMPP-Design%3A-Sprint-6---10?page-id=54093%3A3222&amp;type=design&amp;node-id=55555-11067&amp;viewport=808%2C228%2C0.13&amp;t=i9bmIE7fmYICqjt1-9&amp;scaling=min-zoom&amp;starting-point-node-id=55555%3A11067&amp;show-proto-sidebar=1&amp;hide-ui=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https://www.figma.com/proto/cFY8fcjO4y6FbfsD25o56O/WMPP-Design%3A-Sprint-6---10?page-id=54093%3A3222&amp;type=design&amp;node-id=55083-89307&amp;viewport=2%2C-1186%2C0.13&amp;t=Z0yc3A28Hbei7olv-9&amp;scaling=min-zoom&amp;starting-point-node-id=55083%3A89307&amp;show-proto-sidebar=1&amp;hide-ui=1"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svg"/><Relationship Id="rId7" Type="http://schemas.openxmlformats.org/officeDocument/2006/relationships/image" Target="../media/image1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svg"/><Relationship Id="rId7" Type="http://schemas.openxmlformats.org/officeDocument/2006/relationships/image" Target="../media/image1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13.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svg"/><Relationship Id="rId7" Type="http://schemas.openxmlformats.org/officeDocument/2006/relationships/image" Target="../media/image1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svg"/><Relationship Id="rId7" Type="http://schemas.openxmlformats.org/officeDocument/2006/relationships/image" Target="../media/image1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hyperlink" Target="https://www.figma.com/proto/cFY8fcjO4y6FbfsD25o56O/WMPP-Design%3A-Sprint-6---10?page-id=54093%3A3222&amp;type=design&amp;node-id=54123-248672&amp;viewport=808%2C228%2C0.13&amp;t=i9bmIE7fmYICqjt1-9&amp;scaling=min-zoom&amp;starting-point-node-id=54123%3A248672&amp;show-proto-sidebar=1&amp;hide-ui=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hyperlink" Target="https://www.figma.com/proto/cFY8fcjO4y6FbfsD25o56O/WMPP-Design%3A-Sprint-6---10?page-id=54093%3A3222&amp;type=design&amp;node-id=54144-184813&amp;viewport=808%2C228%2C0.13&amp;t=i9bmIE7fmYICqjt1-9&amp;scaling=min-zoom&amp;starting-point-node-id=54144%3A184813&amp;hide-ui=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3"/>
          <p:cNvSpPr txBox="1">
            <a:spLocks noChangeArrowheads="1"/>
          </p:cNvSpPr>
          <p:nvPr/>
        </p:nvSpPr>
        <p:spPr bwMode="auto">
          <a:xfrm>
            <a:off x="4323197" y="1023069"/>
            <a:ext cx="5761038" cy="4339650"/>
          </a:xfrm>
          <a:prstGeom prst="rect">
            <a:avLst/>
          </a:prstGeom>
          <a:noFill/>
          <a:ln w="9525">
            <a:noFill/>
            <a:prstDash val="dashDot"/>
            <a:miter lim="800000"/>
            <a:headEnd/>
            <a:tailEnd/>
          </a:ln>
          <a:extLst>
            <a:ext uri="{909E8E84-426E-40DD-AFC4-6F175D3DCCD1}">
              <a14:hiddenFill xmlns:a14="http://schemas.microsoft.com/office/drawing/2010/main">
                <a:solidFill>
                  <a:srgbClr val="FFFFFF"/>
                </a:solidFill>
              </a14:hiddenFill>
            </a:ext>
          </a:extLst>
        </p:spPr>
        <p:txBody>
          <a:bodyPr lIns="91440" tIns="45720" rIns="91440" bIns="45720" anchor="t">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2400" b="1" dirty="0">
                <a:latin typeface="+mn-lt"/>
                <a:cs typeface="Arial"/>
              </a:rPr>
              <a:t>Show and Tell</a:t>
            </a:r>
            <a:endParaRPr lang="en-US" sz="2400" dirty="0">
              <a:latin typeface="+mn-lt"/>
            </a:endParaRPr>
          </a:p>
          <a:p>
            <a:endParaRPr lang="en-GB" altLang="en-US" sz="2400" b="1" dirty="0">
              <a:latin typeface="+mn-lt"/>
            </a:endParaRPr>
          </a:p>
          <a:p>
            <a:r>
              <a:rPr lang="en-GB" altLang="en-US" sz="2400" b="1" dirty="0">
                <a:latin typeface="+mn-lt"/>
                <a:cs typeface="Arial"/>
              </a:rPr>
              <a:t>West Midlands Placement Portal (WMPP)       </a:t>
            </a:r>
            <a:endParaRPr lang="en-GB" altLang="en-US" sz="2400" b="1" dirty="0">
              <a:latin typeface="+mn-lt"/>
            </a:endParaRPr>
          </a:p>
          <a:p>
            <a:endParaRPr lang="en-GB" altLang="en-US" sz="2400" dirty="0">
              <a:latin typeface="+mn-lt"/>
              <a:cs typeface="Arial"/>
            </a:endParaRPr>
          </a:p>
          <a:p>
            <a:r>
              <a:rPr lang="en-GB" altLang="en-US" sz="2400" b="1" dirty="0">
                <a:solidFill>
                  <a:schemeClr val="accent6">
                    <a:lumMod val="75000"/>
                  </a:schemeClr>
                </a:solidFill>
                <a:latin typeface="+mn-lt"/>
                <a:cs typeface="Arial"/>
              </a:rPr>
              <a:t>Sprint 9 </a:t>
            </a:r>
          </a:p>
          <a:p>
            <a:endParaRPr lang="en-GB" altLang="en-US" sz="2400" dirty="0">
              <a:latin typeface="+mn-lt"/>
              <a:cs typeface="Arial"/>
            </a:endParaRPr>
          </a:p>
          <a:p>
            <a:r>
              <a:rPr lang="en-GB" altLang="en-US" sz="2400" dirty="0">
                <a:latin typeface="+mn-lt"/>
                <a:cs typeface="Arial"/>
              </a:rPr>
              <a:t>8 November 2023 </a:t>
            </a:r>
            <a:endParaRPr lang="en-GB" altLang="en-US" sz="2400" dirty="0">
              <a:latin typeface="+mn-lt"/>
            </a:endParaRPr>
          </a:p>
          <a:p>
            <a:endParaRPr lang="en-GB" altLang="en-US" sz="2400" b="1" dirty="0">
              <a:latin typeface="Arial" charset="0"/>
            </a:endParaRPr>
          </a:p>
          <a:p>
            <a:endParaRPr lang="en-GB" altLang="en-US" sz="2400" b="1" dirty="0">
              <a:latin typeface="Arial" charset="0"/>
            </a:endParaRPr>
          </a:p>
          <a:p>
            <a:endParaRPr lang="en-GB" altLang="en-US" sz="2400" b="1" dirty="0">
              <a:latin typeface="Arial" charset="0"/>
            </a:endParaRPr>
          </a:p>
          <a:p>
            <a:endParaRPr lang="en-GB" altLang="en-US" sz="1200" dirty="0">
              <a:latin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document&#10;&#10;Description automatically generated">
            <a:extLst>
              <a:ext uri="{FF2B5EF4-FFF2-40B4-BE49-F238E27FC236}">
                <a16:creationId xmlns:a16="http://schemas.microsoft.com/office/drawing/2014/main" id="{32D8048C-026B-EE1C-AF3E-0EAAC98948EE}"/>
              </a:ext>
            </a:extLst>
          </p:cNvPr>
          <p:cNvPicPr>
            <a:picLocks noChangeAspect="1"/>
          </p:cNvPicPr>
          <p:nvPr/>
        </p:nvPicPr>
        <p:blipFill>
          <a:blip r:embed="rId3"/>
          <a:stretch>
            <a:fillRect/>
          </a:stretch>
        </p:blipFill>
        <p:spPr>
          <a:xfrm>
            <a:off x="3790536" y="482752"/>
            <a:ext cx="3041803" cy="4767209"/>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21B025D6-C117-BA06-B108-84718DAD620D}"/>
              </a:ext>
            </a:extLst>
          </p:cNvPr>
          <p:cNvSpPr>
            <a:spLocks noGrp="1"/>
          </p:cNvSpPr>
          <p:nvPr>
            <p:ph type="title"/>
          </p:nvPr>
        </p:nvSpPr>
        <p:spPr>
          <a:xfrm>
            <a:off x="457200" y="273050"/>
            <a:ext cx="3333336" cy="1156633"/>
          </a:xfrm>
        </p:spPr>
        <p:txBody>
          <a:bodyPr lIns="91440" tIns="45720" rIns="91440" bIns="45720" anchor="t"/>
          <a:lstStyle/>
          <a:p>
            <a:r>
              <a:rPr lang="en-GB" sz="2800">
                <a:latin typeface="Arial"/>
                <a:ea typeface="+mj-lt"/>
                <a:cs typeface="Arial"/>
              </a:rPr>
              <a:t>Provider:</a:t>
            </a:r>
            <a:br>
              <a:rPr lang="en-GB" sz="2800">
                <a:latin typeface="Arial"/>
                <a:ea typeface="+mj-lt"/>
                <a:cs typeface="Arial"/>
              </a:rPr>
            </a:br>
            <a:r>
              <a:rPr lang="en-GB" sz="2800" b="0">
                <a:latin typeface="Arial"/>
                <a:ea typeface="+mj-lt"/>
                <a:cs typeface="Arial"/>
              </a:rPr>
              <a:t>Finalise offer</a:t>
            </a:r>
            <a:endParaRPr lang="en-US" b="0"/>
          </a:p>
        </p:txBody>
      </p:sp>
      <p:sp>
        <p:nvSpPr>
          <p:cNvPr id="6" name="TextBox 5">
            <a:extLst>
              <a:ext uri="{FF2B5EF4-FFF2-40B4-BE49-F238E27FC236}">
                <a16:creationId xmlns:a16="http://schemas.microsoft.com/office/drawing/2014/main" id="{D3EADEE5-6982-B162-2714-CA96ED50CBCA}"/>
              </a:ext>
            </a:extLst>
          </p:cNvPr>
          <p:cNvSpPr txBox="1"/>
          <p:nvPr/>
        </p:nvSpPr>
        <p:spPr>
          <a:xfrm>
            <a:off x="352926" y="506529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solidFill>
                  <a:srgbClr val="0000FF"/>
                </a:solidFill>
                <a:latin typeface="Calibri"/>
                <a:cs typeface="Segoe UI"/>
                <a:hlinkClick r:id="rId4"/>
              </a:rPr>
              <a:t>View prototype</a:t>
            </a:r>
            <a:r>
              <a:rPr lang="en-GB">
                <a:solidFill>
                  <a:srgbClr val="0000FF"/>
                </a:solidFill>
                <a:latin typeface="Calibri"/>
                <a:cs typeface="Calibri"/>
              </a:rPr>
              <a:t>​</a:t>
            </a:r>
            <a:endParaRPr lang="en-GB">
              <a:latin typeface="Calibri"/>
            </a:endParaRPr>
          </a:p>
        </p:txBody>
      </p:sp>
    </p:spTree>
    <p:extLst>
      <p:ext uri="{BB962C8B-B14F-4D97-AF65-F5344CB8AC3E}">
        <p14:creationId xmlns:p14="http://schemas.microsoft.com/office/powerpoint/2010/main" val="424118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omputer&#10;&#10;Description automatically generated">
            <a:extLst>
              <a:ext uri="{FF2B5EF4-FFF2-40B4-BE49-F238E27FC236}">
                <a16:creationId xmlns:a16="http://schemas.microsoft.com/office/drawing/2014/main" id="{F5C084AE-9C00-7ED9-DA09-842C6761E1B4}"/>
              </a:ext>
            </a:extLst>
          </p:cNvPr>
          <p:cNvPicPr>
            <a:picLocks noChangeAspect="1"/>
          </p:cNvPicPr>
          <p:nvPr/>
        </p:nvPicPr>
        <p:blipFill>
          <a:blip r:embed="rId3"/>
          <a:stretch>
            <a:fillRect/>
          </a:stretch>
        </p:blipFill>
        <p:spPr>
          <a:xfrm>
            <a:off x="4270573" y="273050"/>
            <a:ext cx="2743200" cy="5101939"/>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21B025D6-C117-BA06-B108-84718DAD620D}"/>
              </a:ext>
            </a:extLst>
          </p:cNvPr>
          <p:cNvSpPr>
            <a:spLocks noGrp="1"/>
          </p:cNvSpPr>
          <p:nvPr>
            <p:ph type="title"/>
          </p:nvPr>
        </p:nvSpPr>
        <p:spPr>
          <a:xfrm>
            <a:off x="457200" y="273050"/>
            <a:ext cx="3413546" cy="1156633"/>
          </a:xfrm>
        </p:spPr>
        <p:txBody>
          <a:bodyPr lIns="91440" tIns="45720" rIns="91440" bIns="45720" anchor="t"/>
          <a:lstStyle/>
          <a:p>
            <a:r>
              <a:rPr lang="en-GB" sz="2800">
                <a:latin typeface="Arial"/>
                <a:ea typeface="+mj-lt"/>
                <a:cs typeface="Arial"/>
              </a:rPr>
              <a:t>Local authority:  </a:t>
            </a:r>
            <a:r>
              <a:rPr lang="en-GB" sz="2800" b="0">
                <a:solidFill>
                  <a:srgbClr val="000000"/>
                </a:solidFill>
                <a:latin typeface="Arial"/>
                <a:ea typeface="+mj-lt"/>
                <a:cs typeface="Arial"/>
              </a:rPr>
              <a:t>Review and accept final offer</a:t>
            </a:r>
            <a:endParaRPr lang="en-US" b="0">
              <a:solidFill>
                <a:srgbClr val="000000"/>
              </a:solidFill>
              <a:latin typeface="Calibri"/>
              <a:cs typeface="Calibri"/>
            </a:endParaRPr>
          </a:p>
        </p:txBody>
      </p:sp>
      <p:sp>
        <p:nvSpPr>
          <p:cNvPr id="13" name="TextBox 12">
            <a:extLst>
              <a:ext uri="{FF2B5EF4-FFF2-40B4-BE49-F238E27FC236}">
                <a16:creationId xmlns:a16="http://schemas.microsoft.com/office/drawing/2014/main" id="{481F115F-B3BB-DD5B-84F1-C6B297AB7C49}"/>
              </a:ext>
            </a:extLst>
          </p:cNvPr>
          <p:cNvSpPr txBox="1"/>
          <p:nvPr/>
        </p:nvSpPr>
        <p:spPr>
          <a:xfrm>
            <a:off x="352926" y="506529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solidFill>
                  <a:srgbClr val="0000FF"/>
                </a:solidFill>
                <a:latin typeface="Calibri"/>
                <a:cs typeface="Segoe UI"/>
                <a:hlinkClick r:id="rId4"/>
              </a:rPr>
              <a:t>View prototype</a:t>
            </a:r>
            <a:r>
              <a:rPr lang="en-GB">
                <a:solidFill>
                  <a:srgbClr val="0000FF"/>
                </a:solidFill>
                <a:latin typeface="Calibri"/>
                <a:cs typeface="Calibri"/>
              </a:rPr>
              <a:t>​</a:t>
            </a:r>
            <a:endParaRPr lang="en-GB">
              <a:latin typeface="Calibri"/>
            </a:endParaRPr>
          </a:p>
        </p:txBody>
      </p:sp>
    </p:spTree>
    <p:extLst>
      <p:ext uri="{BB962C8B-B14F-4D97-AF65-F5344CB8AC3E}">
        <p14:creationId xmlns:p14="http://schemas.microsoft.com/office/powerpoint/2010/main" val="2365032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1888641" y="2007000"/>
            <a:ext cx="5361538" cy="1080079"/>
          </a:xfrm>
        </p:spPr>
        <p:txBody>
          <a:bodyPr lIns="91440" tIns="45720" rIns="91440" bIns="45720" anchor="t"/>
          <a:lstStyle/>
          <a:p>
            <a:pPr>
              <a:spcBef>
                <a:spcPts val="0"/>
              </a:spcBef>
            </a:pPr>
            <a:r>
              <a:rPr lang="en-GB" sz="2800" b="1">
                <a:latin typeface="Arial"/>
                <a:ea typeface="+mn-ea"/>
                <a:cs typeface="Arial"/>
              </a:rPr>
              <a:t>Manage referral workstack</a:t>
            </a:r>
            <a:br>
              <a:rPr lang="en-GB" sz="2800" b="1">
                <a:latin typeface="Arial"/>
                <a:ea typeface="+mn-ea"/>
                <a:cs typeface="Arial"/>
              </a:rPr>
            </a:br>
            <a:r>
              <a:rPr lang="en-GB" sz="2800" b="1">
                <a:solidFill>
                  <a:schemeClr val="tx2"/>
                </a:solidFill>
                <a:latin typeface="Arial"/>
                <a:ea typeface="+mn-ea"/>
                <a:cs typeface="Arial"/>
              </a:rPr>
              <a:t>Local Authority</a:t>
            </a:r>
          </a:p>
          <a:p>
            <a:pPr algn="l"/>
            <a:endParaRPr lang="en-GB" sz="2800" b="1">
              <a:latin typeface="Arial" panose="020B0604020202020204" pitchFamily="34" charset="0"/>
              <a:ea typeface="+mn-ea"/>
              <a:cs typeface="Arial" panose="020B0604020202020204" pitchFamily="34" charset="0"/>
            </a:endParaRPr>
          </a:p>
        </p:txBody>
      </p:sp>
      <p:pic>
        <p:nvPicPr>
          <p:cNvPr id="7" name="Graphic 6" descr="Architecture with solid fill">
            <a:extLst>
              <a:ext uri="{FF2B5EF4-FFF2-40B4-BE49-F238E27FC236}">
                <a16:creationId xmlns:a16="http://schemas.microsoft.com/office/drawing/2014/main" id="{6BF00E24-030F-8806-736E-BF3107C0A2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14889" y="3197160"/>
            <a:ext cx="872068" cy="872068"/>
          </a:xfrm>
          <a:prstGeom prst="rect">
            <a:avLst/>
          </a:prstGeom>
        </p:spPr>
      </p:pic>
      <p:pic>
        <p:nvPicPr>
          <p:cNvPr id="9" name="Graphic 8" descr="Magnifying glass with solid fill">
            <a:extLst>
              <a:ext uri="{FF2B5EF4-FFF2-40B4-BE49-F238E27FC236}">
                <a16:creationId xmlns:a16="http://schemas.microsoft.com/office/drawing/2014/main" id="{8CE18E1A-6893-EA2E-0267-5BD69B2BE0C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18154" y="3441449"/>
            <a:ext cx="432786" cy="432786"/>
          </a:xfrm>
          <a:prstGeom prst="rect">
            <a:avLst/>
          </a:prstGeom>
        </p:spPr>
      </p:pic>
      <p:cxnSp>
        <p:nvCxnSpPr>
          <p:cNvPr id="13" name="Straight Connector 12">
            <a:extLst>
              <a:ext uri="{FF2B5EF4-FFF2-40B4-BE49-F238E27FC236}">
                <a16:creationId xmlns:a16="http://schemas.microsoft.com/office/drawing/2014/main" id="{48306E6F-2A47-2726-BB05-CD04C45EEF2A}"/>
              </a:ext>
            </a:extLst>
          </p:cNvPr>
          <p:cNvCxnSpPr>
            <a:cxnSpLocks/>
          </p:cNvCxnSpPr>
          <p:nvPr/>
        </p:nvCxnSpPr>
        <p:spPr>
          <a:xfrm>
            <a:off x="5086957" y="3653986"/>
            <a:ext cx="872069" cy="3855"/>
          </a:xfrm>
          <a:prstGeom prst="line">
            <a:avLst/>
          </a:prstGeom>
        </p:spPr>
        <p:style>
          <a:lnRef idx="3">
            <a:schemeClr val="accent2"/>
          </a:lnRef>
          <a:fillRef idx="0">
            <a:schemeClr val="accent2"/>
          </a:fillRef>
          <a:effectRef idx="2">
            <a:schemeClr val="accent2"/>
          </a:effectRef>
          <a:fontRef idx="minor">
            <a:schemeClr val="tx1"/>
          </a:fontRef>
        </p:style>
      </p:cxnSp>
      <p:pic>
        <p:nvPicPr>
          <p:cNvPr id="16" name="Graphic 15" descr="Clipboard Mixed with solid fill">
            <a:extLst>
              <a:ext uri="{FF2B5EF4-FFF2-40B4-BE49-F238E27FC236}">
                <a16:creationId xmlns:a16="http://schemas.microsoft.com/office/drawing/2014/main" id="{96B1FD2C-945F-6B45-0978-8C8E30FA316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59603" y="3386486"/>
            <a:ext cx="524242" cy="524242"/>
          </a:xfrm>
          <a:prstGeom prst="rect">
            <a:avLst/>
          </a:prstGeom>
        </p:spPr>
      </p:pic>
      <p:sp>
        <p:nvSpPr>
          <p:cNvPr id="17" name="TextBox 16">
            <a:extLst>
              <a:ext uri="{FF2B5EF4-FFF2-40B4-BE49-F238E27FC236}">
                <a16:creationId xmlns:a16="http://schemas.microsoft.com/office/drawing/2014/main" id="{307EE5EF-3A74-592C-5867-6E5E90EA1A40}"/>
              </a:ext>
            </a:extLst>
          </p:cNvPr>
          <p:cNvSpPr txBox="1"/>
          <p:nvPr/>
        </p:nvSpPr>
        <p:spPr>
          <a:xfrm>
            <a:off x="3181814" y="3840986"/>
            <a:ext cx="718210" cy="276999"/>
          </a:xfrm>
          <a:prstGeom prst="rect">
            <a:avLst/>
          </a:prstGeom>
          <a:noFill/>
        </p:spPr>
        <p:txBody>
          <a:bodyPr wrap="none" rtlCol="0">
            <a:spAutoFit/>
          </a:bodyPr>
          <a:lstStyle/>
          <a:p>
            <a:r>
              <a:rPr lang="en-GB" sz="1200">
                <a:solidFill>
                  <a:schemeClr val="bg1">
                    <a:lumMod val="65000"/>
                  </a:schemeClr>
                </a:solidFill>
              </a:rPr>
              <a:t>Discover</a:t>
            </a:r>
          </a:p>
        </p:txBody>
      </p:sp>
      <p:sp>
        <p:nvSpPr>
          <p:cNvPr id="18" name="TextBox 17">
            <a:extLst>
              <a:ext uri="{FF2B5EF4-FFF2-40B4-BE49-F238E27FC236}">
                <a16:creationId xmlns:a16="http://schemas.microsoft.com/office/drawing/2014/main" id="{B2E53B3D-26CF-92AC-3C68-89E8719155EE}"/>
              </a:ext>
            </a:extLst>
          </p:cNvPr>
          <p:cNvSpPr txBox="1"/>
          <p:nvPr/>
        </p:nvSpPr>
        <p:spPr>
          <a:xfrm>
            <a:off x="4269098" y="3919963"/>
            <a:ext cx="615874" cy="276999"/>
          </a:xfrm>
          <a:prstGeom prst="rect">
            <a:avLst/>
          </a:prstGeom>
          <a:noFill/>
        </p:spPr>
        <p:txBody>
          <a:bodyPr wrap="none" rtlCol="0">
            <a:spAutoFit/>
          </a:bodyPr>
          <a:lstStyle/>
          <a:p>
            <a:r>
              <a:rPr lang="en-GB" sz="1200" b="1"/>
              <a:t>Design</a:t>
            </a:r>
          </a:p>
        </p:txBody>
      </p:sp>
      <p:sp>
        <p:nvSpPr>
          <p:cNvPr id="19" name="TextBox 18">
            <a:extLst>
              <a:ext uri="{FF2B5EF4-FFF2-40B4-BE49-F238E27FC236}">
                <a16:creationId xmlns:a16="http://schemas.microsoft.com/office/drawing/2014/main" id="{8CD99986-6CBF-0BC8-D347-F3D9EA5F63E7}"/>
              </a:ext>
            </a:extLst>
          </p:cNvPr>
          <p:cNvSpPr txBox="1"/>
          <p:nvPr/>
        </p:nvSpPr>
        <p:spPr>
          <a:xfrm>
            <a:off x="5923702" y="3848657"/>
            <a:ext cx="696986" cy="276999"/>
          </a:xfrm>
          <a:prstGeom prst="rect">
            <a:avLst/>
          </a:prstGeom>
          <a:noFill/>
        </p:spPr>
        <p:txBody>
          <a:bodyPr wrap="none" rtlCol="0">
            <a:spAutoFit/>
          </a:bodyPr>
          <a:lstStyle/>
          <a:p>
            <a:r>
              <a:rPr lang="en-GB" sz="1200">
                <a:solidFill>
                  <a:schemeClr val="bg1">
                    <a:lumMod val="65000"/>
                  </a:schemeClr>
                </a:solidFill>
              </a:rPr>
              <a:t>Develop</a:t>
            </a:r>
          </a:p>
        </p:txBody>
      </p:sp>
      <p:sp>
        <p:nvSpPr>
          <p:cNvPr id="20" name="TextBox 19">
            <a:extLst>
              <a:ext uri="{FF2B5EF4-FFF2-40B4-BE49-F238E27FC236}">
                <a16:creationId xmlns:a16="http://schemas.microsoft.com/office/drawing/2014/main" id="{9485676E-57DC-105A-0AAC-3EB76BB4F8BB}"/>
              </a:ext>
            </a:extLst>
          </p:cNvPr>
          <p:cNvSpPr txBox="1"/>
          <p:nvPr/>
        </p:nvSpPr>
        <p:spPr>
          <a:xfrm>
            <a:off x="7426645" y="3874235"/>
            <a:ext cx="457200" cy="276999"/>
          </a:xfrm>
          <a:prstGeom prst="rect">
            <a:avLst/>
          </a:prstGeom>
          <a:noFill/>
        </p:spPr>
        <p:txBody>
          <a:bodyPr wrap="square" rtlCol="0">
            <a:spAutoFit/>
          </a:bodyPr>
          <a:lstStyle/>
          <a:p>
            <a:r>
              <a:rPr lang="en-GB" sz="1200">
                <a:solidFill>
                  <a:schemeClr val="bg1">
                    <a:lumMod val="65000"/>
                  </a:schemeClr>
                </a:solidFill>
              </a:rPr>
              <a:t>Test</a:t>
            </a:r>
          </a:p>
        </p:txBody>
      </p:sp>
      <p:cxnSp>
        <p:nvCxnSpPr>
          <p:cNvPr id="23" name="Straight Connector 22">
            <a:extLst>
              <a:ext uri="{FF2B5EF4-FFF2-40B4-BE49-F238E27FC236}">
                <a16:creationId xmlns:a16="http://schemas.microsoft.com/office/drawing/2014/main" id="{44D7B05D-47D2-DD99-3827-3925F4C85973}"/>
              </a:ext>
            </a:extLst>
          </p:cNvPr>
          <p:cNvCxnSpPr>
            <a:cxnSpLocks/>
          </p:cNvCxnSpPr>
          <p:nvPr/>
        </p:nvCxnSpPr>
        <p:spPr>
          <a:xfrm>
            <a:off x="6567837" y="3657842"/>
            <a:ext cx="872069" cy="3855"/>
          </a:xfrm>
          <a:prstGeom prst="line">
            <a:avLst/>
          </a:prstGeom>
        </p:spPr>
        <p:style>
          <a:lnRef idx="3">
            <a:schemeClr val="accent2"/>
          </a:lnRef>
          <a:fillRef idx="0">
            <a:schemeClr val="accent2"/>
          </a:fillRef>
          <a:effectRef idx="2">
            <a:schemeClr val="accent2"/>
          </a:effectRef>
          <a:fontRef idx="minor">
            <a:schemeClr val="tx1"/>
          </a:fontRef>
        </p:style>
      </p:cxnSp>
      <p:pic>
        <p:nvPicPr>
          <p:cNvPr id="3" name="Graphic 2" descr="Ui Ux with solid fill">
            <a:extLst>
              <a:ext uri="{FF2B5EF4-FFF2-40B4-BE49-F238E27FC236}">
                <a16:creationId xmlns:a16="http://schemas.microsoft.com/office/drawing/2014/main" id="{E0A5D8E5-139A-658D-0E95-E978E3E82F3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43595" y="3462763"/>
            <a:ext cx="457200" cy="457200"/>
          </a:xfrm>
          <a:prstGeom prst="rect">
            <a:avLst/>
          </a:prstGeom>
        </p:spPr>
      </p:pic>
      <p:cxnSp>
        <p:nvCxnSpPr>
          <p:cNvPr id="6" name="Straight Connector 5">
            <a:extLst>
              <a:ext uri="{FF2B5EF4-FFF2-40B4-BE49-F238E27FC236}">
                <a16:creationId xmlns:a16="http://schemas.microsoft.com/office/drawing/2014/main" id="{624FB9D2-6A7B-5EEC-870C-39C05D6BCFF4}"/>
              </a:ext>
            </a:extLst>
          </p:cNvPr>
          <p:cNvCxnSpPr>
            <a:cxnSpLocks/>
            <a:endCxn id="7" idx="1"/>
          </p:cNvCxnSpPr>
          <p:nvPr/>
        </p:nvCxnSpPr>
        <p:spPr>
          <a:xfrm>
            <a:off x="3570637" y="3624270"/>
            <a:ext cx="644252" cy="8924"/>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95652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document&#10;&#10;Description automatically generated">
            <a:extLst>
              <a:ext uri="{FF2B5EF4-FFF2-40B4-BE49-F238E27FC236}">
                <a16:creationId xmlns:a16="http://schemas.microsoft.com/office/drawing/2014/main" id="{43FF7C87-50E2-F082-455F-DEC9BB835ED9}"/>
              </a:ext>
            </a:extLst>
          </p:cNvPr>
          <p:cNvPicPr>
            <a:picLocks noChangeAspect="1"/>
          </p:cNvPicPr>
          <p:nvPr/>
        </p:nvPicPr>
        <p:blipFill>
          <a:blip r:embed="rId3"/>
          <a:stretch>
            <a:fillRect/>
          </a:stretch>
        </p:blipFill>
        <p:spPr>
          <a:xfrm>
            <a:off x="4174332" y="210791"/>
            <a:ext cx="3008313" cy="5206971"/>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21B025D6-C117-BA06-B108-84718DAD620D}"/>
              </a:ext>
            </a:extLst>
          </p:cNvPr>
          <p:cNvSpPr>
            <a:spLocks noGrp="1"/>
          </p:cNvSpPr>
          <p:nvPr>
            <p:ph type="title"/>
          </p:nvPr>
        </p:nvSpPr>
        <p:spPr>
          <a:xfrm>
            <a:off x="457200" y="273050"/>
            <a:ext cx="3333336" cy="1156633"/>
          </a:xfrm>
        </p:spPr>
        <p:txBody>
          <a:bodyPr lIns="91440" tIns="45720" rIns="91440" bIns="45720" anchor="t"/>
          <a:lstStyle/>
          <a:p>
            <a:r>
              <a:rPr lang="en-GB" sz="2800">
                <a:latin typeface="Arial"/>
                <a:cs typeface="Arial"/>
              </a:rPr>
              <a:t>Design updates:</a:t>
            </a:r>
            <a:br>
              <a:rPr lang="en-GB" sz="2800">
                <a:latin typeface="Arial"/>
                <a:cs typeface="Arial"/>
              </a:rPr>
            </a:br>
            <a:r>
              <a:rPr lang="en-GB" sz="2800">
                <a:latin typeface="Arial"/>
                <a:cs typeface="Arial"/>
              </a:rPr>
              <a:t>Overview</a:t>
            </a:r>
          </a:p>
        </p:txBody>
      </p:sp>
      <p:sp>
        <p:nvSpPr>
          <p:cNvPr id="4" name="Text Placeholder 3">
            <a:extLst>
              <a:ext uri="{FF2B5EF4-FFF2-40B4-BE49-F238E27FC236}">
                <a16:creationId xmlns:a16="http://schemas.microsoft.com/office/drawing/2014/main" id="{6094E29B-A222-E40C-B5CD-52E7BEC97BD8}"/>
              </a:ext>
            </a:extLst>
          </p:cNvPr>
          <p:cNvSpPr>
            <a:spLocks noGrp="1"/>
          </p:cNvSpPr>
          <p:nvPr>
            <p:ph type="body" sz="half" idx="2"/>
          </p:nvPr>
        </p:nvSpPr>
        <p:spPr>
          <a:xfrm>
            <a:off x="457200" y="1424691"/>
            <a:ext cx="3008313" cy="3810822"/>
          </a:xfrm>
        </p:spPr>
        <p:txBody>
          <a:bodyPr lIns="91440" tIns="45720" rIns="91440" bIns="45720" anchor="t"/>
          <a:lstStyle/>
          <a:p>
            <a:pPr marL="285750" indent="-285750">
              <a:spcBef>
                <a:spcPts val="1000"/>
              </a:spcBef>
              <a:buFont typeface="Arial"/>
              <a:buChar char="•"/>
            </a:pPr>
            <a:r>
              <a:rPr lang="en-GB" sz="1600">
                <a:latin typeface="Arial"/>
                <a:ea typeface="+mn-lt"/>
                <a:cs typeface="Arial"/>
              </a:rPr>
              <a:t>Removed referral ID from referral summary (as it is in the title)</a:t>
            </a:r>
            <a:endParaRPr lang="en-US"/>
          </a:p>
          <a:p>
            <a:pPr marL="285750" indent="-285750">
              <a:spcBef>
                <a:spcPts val="1000"/>
              </a:spcBef>
              <a:buFont typeface="Arial"/>
              <a:buChar char="•"/>
            </a:pPr>
            <a:r>
              <a:rPr lang="en-GB" sz="1600">
                <a:latin typeface="Arial"/>
                <a:ea typeface="+mn-lt"/>
                <a:cs typeface="Arial"/>
              </a:rPr>
              <a:t>Added 'Last updated' row to the referral summary</a:t>
            </a:r>
          </a:p>
          <a:p>
            <a:pPr marL="285750" indent="-285750">
              <a:spcBef>
                <a:spcPts val="1000"/>
              </a:spcBef>
              <a:buFont typeface="Arial"/>
              <a:buChar char="•"/>
            </a:pPr>
            <a:r>
              <a:rPr lang="en-GB" sz="1600">
                <a:latin typeface="Arial"/>
                <a:ea typeface="+mn-lt"/>
                <a:cs typeface="Arial"/>
              </a:rPr>
              <a:t>Changed the tab name to 'Manage providers' as users were confused with 'Provider search'</a:t>
            </a:r>
          </a:p>
        </p:txBody>
      </p:sp>
    </p:spTree>
    <p:extLst>
      <p:ext uri="{BB962C8B-B14F-4D97-AF65-F5344CB8AC3E}">
        <p14:creationId xmlns:p14="http://schemas.microsoft.com/office/powerpoint/2010/main" val="1254349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document&#10;&#10;Description automatically generated">
            <a:extLst>
              <a:ext uri="{FF2B5EF4-FFF2-40B4-BE49-F238E27FC236}">
                <a16:creationId xmlns:a16="http://schemas.microsoft.com/office/drawing/2014/main" id="{55576472-9EC9-BA23-765C-616FA4052F46}"/>
              </a:ext>
            </a:extLst>
          </p:cNvPr>
          <p:cNvPicPr>
            <a:picLocks noChangeAspect="1"/>
          </p:cNvPicPr>
          <p:nvPr/>
        </p:nvPicPr>
        <p:blipFill>
          <a:blip r:embed="rId3"/>
          <a:stretch>
            <a:fillRect/>
          </a:stretch>
        </p:blipFill>
        <p:spPr>
          <a:xfrm>
            <a:off x="4401962" y="349322"/>
            <a:ext cx="2864503" cy="4793232"/>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21B025D6-C117-BA06-B108-84718DAD620D}"/>
              </a:ext>
            </a:extLst>
          </p:cNvPr>
          <p:cNvSpPr>
            <a:spLocks noGrp="1"/>
          </p:cNvSpPr>
          <p:nvPr>
            <p:ph type="title"/>
          </p:nvPr>
        </p:nvSpPr>
        <p:spPr/>
        <p:txBody>
          <a:bodyPr lIns="91440" tIns="45720" rIns="91440" bIns="45720" anchor="t"/>
          <a:lstStyle/>
          <a:p>
            <a:r>
              <a:rPr lang="en-GB" sz="2800">
                <a:latin typeface="Arial"/>
                <a:cs typeface="Arial"/>
              </a:rPr>
              <a:t>Design updates:</a:t>
            </a:r>
            <a:br>
              <a:rPr lang="en-GB" sz="2800">
                <a:latin typeface="Arial"/>
                <a:cs typeface="Arial"/>
              </a:rPr>
            </a:br>
            <a:r>
              <a:rPr lang="en-GB" sz="2800">
                <a:latin typeface="Arial"/>
                <a:cs typeface="Arial"/>
              </a:rPr>
              <a:t>Responses</a:t>
            </a:r>
          </a:p>
        </p:txBody>
      </p:sp>
      <p:sp>
        <p:nvSpPr>
          <p:cNvPr id="4" name="Text Placeholder 3">
            <a:extLst>
              <a:ext uri="{FF2B5EF4-FFF2-40B4-BE49-F238E27FC236}">
                <a16:creationId xmlns:a16="http://schemas.microsoft.com/office/drawing/2014/main" id="{6094E29B-A222-E40C-B5CD-52E7BEC97BD8}"/>
              </a:ext>
            </a:extLst>
          </p:cNvPr>
          <p:cNvSpPr>
            <a:spLocks noGrp="1"/>
          </p:cNvSpPr>
          <p:nvPr>
            <p:ph type="body" sz="half" idx="2"/>
          </p:nvPr>
        </p:nvSpPr>
        <p:spPr>
          <a:xfrm>
            <a:off x="457200" y="1424691"/>
            <a:ext cx="3008313" cy="4204960"/>
          </a:xfrm>
        </p:spPr>
        <p:txBody>
          <a:bodyPr lIns="91440" tIns="45720" rIns="91440" bIns="45720" anchor="t"/>
          <a:lstStyle/>
          <a:p>
            <a:pPr marL="285750" indent="-285750">
              <a:spcBef>
                <a:spcPts val="1000"/>
              </a:spcBef>
              <a:buFont typeface="Arial"/>
              <a:buChar char="•"/>
            </a:pPr>
            <a:r>
              <a:rPr lang="en-GB" sz="1600">
                <a:latin typeface="Arial"/>
                <a:ea typeface="+mn-lt"/>
                <a:cs typeface="Arial"/>
              </a:rPr>
              <a:t>Tiers: Added in a tiers column so that tiers are shown (if applicable)</a:t>
            </a:r>
            <a:endParaRPr lang="en-GB" sz="1600">
              <a:latin typeface="Arial"/>
              <a:ea typeface="Calibri"/>
              <a:cs typeface="Arial"/>
            </a:endParaRPr>
          </a:p>
          <a:p>
            <a:pPr marL="285750" indent="-285750">
              <a:spcBef>
                <a:spcPts val="1000"/>
              </a:spcBef>
              <a:buFont typeface="Arial"/>
              <a:buChar char="•"/>
            </a:pPr>
            <a:r>
              <a:rPr lang="en-GB" sz="1600">
                <a:latin typeface="Arial"/>
                <a:ea typeface="+mn-lt"/>
                <a:cs typeface="Arial"/>
              </a:rPr>
              <a:t>Opened/Not opened: Added in a column within the 'Awaiting response' section to identify which providers have opened the referral</a:t>
            </a:r>
          </a:p>
          <a:p>
            <a:pPr marL="285750" indent="-285750">
              <a:spcBef>
                <a:spcPts val="1000"/>
              </a:spcBef>
              <a:buFont typeface="Arial,Sans-Serif"/>
              <a:buChar char="•"/>
            </a:pPr>
            <a:r>
              <a:rPr lang="en-GB" sz="1600">
                <a:latin typeface="Arial"/>
                <a:ea typeface="+mn-lt"/>
                <a:cs typeface="Arial"/>
              </a:rPr>
              <a:t>Contact information: How might we link directly to provider profile in awaiting response or a way to view contact information...</a:t>
            </a:r>
          </a:p>
        </p:txBody>
      </p:sp>
    </p:spTree>
    <p:extLst>
      <p:ext uri="{BB962C8B-B14F-4D97-AF65-F5344CB8AC3E}">
        <p14:creationId xmlns:p14="http://schemas.microsoft.com/office/powerpoint/2010/main" val="3328879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025D6-C117-BA06-B108-84718DAD620D}"/>
              </a:ext>
            </a:extLst>
          </p:cNvPr>
          <p:cNvSpPr>
            <a:spLocks noGrp="1"/>
          </p:cNvSpPr>
          <p:nvPr>
            <p:ph type="title"/>
          </p:nvPr>
        </p:nvSpPr>
        <p:spPr>
          <a:xfrm>
            <a:off x="457200" y="273050"/>
            <a:ext cx="3370318" cy="1155347"/>
          </a:xfrm>
        </p:spPr>
        <p:txBody>
          <a:bodyPr lIns="91440" tIns="45720" rIns="91440" bIns="45720" anchor="t"/>
          <a:lstStyle/>
          <a:p>
            <a:r>
              <a:rPr lang="en-GB" sz="2800">
                <a:latin typeface="Arial"/>
                <a:cs typeface="Arial"/>
              </a:rPr>
              <a:t>Design updates:</a:t>
            </a:r>
            <a:br>
              <a:rPr lang="en-GB" sz="2800">
                <a:latin typeface="Arial"/>
                <a:cs typeface="Arial"/>
              </a:rPr>
            </a:br>
            <a:r>
              <a:rPr lang="en-GB" sz="2800">
                <a:latin typeface="Arial"/>
                <a:cs typeface="Arial"/>
              </a:rPr>
              <a:t>Provider details</a:t>
            </a:r>
          </a:p>
        </p:txBody>
      </p:sp>
      <p:sp>
        <p:nvSpPr>
          <p:cNvPr id="4" name="Text Placeholder 3">
            <a:extLst>
              <a:ext uri="{FF2B5EF4-FFF2-40B4-BE49-F238E27FC236}">
                <a16:creationId xmlns:a16="http://schemas.microsoft.com/office/drawing/2014/main" id="{6094E29B-A222-E40C-B5CD-52E7BEC97BD8}"/>
              </a:ext>
            </a:extLst>
          </p:cNvPr>
          <p:cNvSpPr>
            <a:spLocks noGrp="1"/>
          </p:cNvSpPr>
          <p:nvPr>
            <p:ph type="body" sz="half" idx="2"/>
          </p:nvPr>
        </p:nvSpPr>
        <p:spPr>
          <a:xfrm>
            <a:off x="457200" y="1424691"/>
            <a:ext cx="3008313" cy="4204960"/>
          </a:xfrm>
        </p:spPr>
        <p:txBody>
          <a:bodyPr lIns="91440" tIns="45720" rIns="91440" bIns="45720" anchor="t"/>
          <a:lstStyle/>
          <a:p>
            <a:pPr marL="285750" indent="-285750">
              <a:spcBef>
                <a:spcPts val="1000"/>
              </a:spcBef>
              <a:buFont typeface="Arial"/>
              <a:buChar char="•"/>
            </a:pPr>
            <a:r>
              <a:rPr lang="en-GB" sz="1600">
                <a:latin typeface="Arial"/>
                <a:ea typeface="Calibri"/>
                <a:cs typeface="Arial"/>
              </a:rPr>
              <a:t>High-level provider information regardless of the response:</a:t>
            </a:r>
          </a:p>
          <a:p>
            <a:pPr lvl="1" indent="-171450">
              <a:spcBef>
                <a:spcPts val="600"/>
              </a:spcBef>
              <a:buFont typeface="Arial"/>
              <a:buChar char="•"/>
            </a:pPr>
            <a:r>
              <a:rPr lang="en-GB" sz="1600">
                <a:latin typeface="Arial"/>
                <a:ea typeface="Calibri"/>
                <a:cs typeface="Arial"/>
              </a:rPr>
              <a:t>Contact number</a:t>
            </a:r>
          </a:p>
          <a:p>
            <a:pPr lvl="1" indent="-171450">
              <a:spcBef>
                <a:spcPts val="600"/>
              </a:spcBef>
              <a:buFont typeface="Arial"/>
              <a:buChar char="•"/>
            </a:pPr>
            <a:r>
              <a:rPr lang="en-GB" sz="1600">
                <a:latin typeface="Arial"/>
                <a:ea typeface="+mn-lt"/>
                <a:cs typeface="Arial"/>
              </a:rPr>
              <a:t>Address</a:t>
            </a:r>
          </a:p>
          <a:p>
            <a:pPr lvl="1" indent="-171450">
              <a:spcBef>
                <a:spcPts val="600"/>
              </a:spcBef>
              <a:buFont typeface="Arial"/>
              <a:buChar char="•"/>
            </a:pPr>
            <a:r>
              <a:rPr lang="en-GB" sz="1600">
                <a:latin typeface="Arial"/>
                <a:ea typeface="+mn-lt"/>
                <a:cs typeface="Arial"/>
              </a:rPr>
              <a:t>Framework/Tiers</a:t>
            </a:r>
          </a:p>
          <a:p>
            <a:pPr lvl="1" indent="-171450">
              <a:spcBef>
                <a:spcPts val="600"/>
              </a:spcBef>
              <a:buFont typeface="Arial"/>
              <a:buChar char="•"/>
            </a:pPr>
            <a:r>
              <a:rPr lang="en-GB" sz="1600">
                <a:latin typeface="Arial"/>
                <a:ea typeface="+mn-lt"/>
                <a:cs typeface="Arial"/>
              </a:rPr>
              <a:t>Response status</a:t>
            </a:r>
          </a:p>
          <a:p>
            <a:pPr marL="285750" indent="-285750">
              <a:spcBef>
                <a:spcPts val="1000"/>
              </a:spcBef>
              <a:buFont typeface="Arial,Sans-Serif"/>
              <a:buChar char="•"/>
            </a:pPr>
            <a:r>
              <a:rPr lang="en-GB" sz="1600">
                <a:latin typeface="Arial"/>
                <a:ea typeface="+mn-lt"/>
                <a:cs typeface="Arial"/>
              </a:rPr>
              <a:t>Access to full provider profile via '</a:t>
            </a:r>
            <a:r>
              <a:rPr lang="en-GB" sz="1600" u="sng">
                <a:latin typeface="Arial"/>
                <a:ea typeface="+mn-lt"/>
                <a:cs typeface="Arial"/>
              </a:rPr>
              <a:t>view profile</a:t>
            </a:r>
            <a:r>
              <a:rPr lang="en-GB" sz="1600">
                <a:latin typeface="Arial"/>
                <a:ea typeface="+mn-lt"/>
                <a:cs typeface="Arial"/>
              </a:rPr>
              <a:t>' link</a:t>
            </a:r>
          </a:p>
        </p:txBody>
      </p:sp>
      <p:pic>
        <p:nvPicPr>
          <p:cNvPr id="6" name="Picture 5" descr="A screenshot of a computer&#10;&#10;Description automatically generated">
            <a:extLst>
              <a:ext uri="{FF2B5EF4-FFF2-40B4-BE49-F238E27FC236}">
                <a16:creationId xmlns:a16="http://schemas.microsoft.com/office/drawing/2014/main" id="{9CCD36A5-2133-EBE7-D5B2-1E6E43015E0E}"/>
              </a:ext>
            </a:extLst>
          </p:cNvPr>
          <p:cNvPicPr>
            <a:picLocks noChangeAspect="1"/>
          </p:cNvPicPr>
          <p:nvPr/>
        </p:nvPicPr>
        <p:blipFill>
          <a:blip r:embed="rId3"/>
          <a:stretch>
            <a:fillRect/>
          </a:stretch>
        </p:blipFill>
        <p:spPr>
          <a:xfrm>
            <a:off x="3565860" y="688698"/>
            <a:ext cx="4756727" cy="39506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57507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1811585" y="2563516"/>
            <a:ext cx="5361538" cy="814664"/>
          </a:xfrm>
        </p:spPr>
        <p:txBody>
          <a:bodyPr lIns="91440" tIns="45720" rIns="91440" bIns="45720" anchor="t"/>
          <a:lstStyle/>
          <a:p>
            <a:pPr>
              <a:spcBef>
                <a:spcPts val="0"/>
              </a:spcBef>
            </a:pPr>
            <a:r>
              <a:rPr lang="en-GB" sz="2800" b="1">
                <a:latin typeface="Arial"/>
                <a:ea typeface="+mn-ea"/>
                <a:cs typeface="Arial"/>
              </a:rPr>
              <a:t>Provider survey - findings</a:t>
            </a:r>
          </a:p>
          <a:p>
            <a:pPr algn="l"/>
            <a:endParaRPr lang="en-GB" sz="2800" b="1">
              <a:latin typeface="Arial" panose="020B0604020202020204" pitchFamily="34" charset="0"/>
              <a:ea typeface="+mn-ea"/>
              <a:cs typeface="Arial" panose="020B0604020202020204" pitchFamily="34" charset="0"/>
            </a:endParaRPr>
          </a:p>
        </p:txBody>
      </p:sp>
      <p:pic>
        <p:nvPicPr>
          <p:cNvPr id="4" name="Graphic 1" descr="Magnifying glass with solid fill">
            <a:extLst>
              <a:ext uri="{FF2B5EF4-FFF2-40B4-BE49-F238E27FC236}">
                <a16:creationId xmlns:a16="http://schemas.microsoft.com/office/drawing/2014/main" id="{F43F1732-845B-8513-2462-73BC53ACA7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1725" y="3338484"/>
            <a:ext cx="589019" cy="589019"/>
          </a:xfrm>
          <a:prstGeom prst="rect">
            <a:avLst/>
          </a:prstGeom>
        </p:spPr>
      </p:pic>
      <p:cxnSp>
        <p:nvCxnSpPr>
          <p:cNvPr id="5" name="Straight Connector 4">
            <a:extLst>
              <a:ext uri="{FF2B5EF4-FFF2-40B4-BE49-F238E27FC236}">
                <a16:creationId xmlns:a16="http://schemas.microsoft.com/office/drawing/2014/main" id="{5874BA5B-DF53-C972-B176-9047BAB09658}"/>
              </a:ext>
            </a:extLst>
          </p:cNvPr>
          <p:cNvCxnSpPr>
            <a:cxnSpLocks/>
          </p:cNvCxnSpPr>
          <p:nvPr/>
        </p:nvCxnSpPr>
        <p:spPr>
          <a:xfrm>
            <a:off x="5086957" y="3653986"/>
            <a:ext cx="872069" cy="3855"/>
          </a:xfrm>
          <a:prstGeom prst="line">
            <a:avLst/>
          </a:prstGeom>
        </p:spPr>
        <p:style>
          <a:lnRef idx="3">
            <a:schemeClr val="accent2"/>
          </a:lnRef>
          <a:fillRef idx="0">
            <a:schemeClr val="accent2"/>
          </a:fillRef>
          <a:effectRef idx="2">
            <a:schemeClr val="accent2"/>
          </a:effectRef>
          <a:fontRef idx="minor">
            <a:schemeClr val="tx1"/>
          </a:fontRef>
        </p:style>
      </p:cxnSp>
      <p:pic>
        <p:nvPicPr>
          <p:cNvPr id="8" name="Graphic 3" descr="Clipboard Mixed with solid fill">
            <a:extLst>
              <a:ext uri="{FF2B5EF4-FFF2-40B4-BE49-F238E27FC236}">
                <a16:creationId xmlns:a16="http://schemas.microsoft.com/office/drawing/2014/main" id="{39AB9FBC-0EF7-3A78-79B4-1B4F0D5336F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59603" y="3386486"/>
            <a:ext cx="524242" cy="524242"/>
          </a:xfrm>
          <a:prstGeom prst="rect">
            <a:avLst/>
          </a:prstGeom>
        </p:spPr>
      </p:pic>
      <p:sp>
        <p:nvSpPr>
          <p:cNvPr id="10" name="TextBox 4">
            <a:extLst>
              <a:ext uri="{FF2B5EF4-FFF2-40B4-BE49-F238E27FC236}">
                <a16:creationId xmlns:a16="http://schemas.microsoft.com/office/drawing/2014/main" id="{F5E5F7E6-6F4D-7DC5-FA0B-181E2147111F}"/>
              </a:ext>
            </a:extLst>
          </p:cNvPr>
          <p:cNvSpPr txBox="1"/>
          <p:nvPr/>
        </p:nvSpPr>
        <p:spPr>
          <a:xfrm>
            <a:off x="3155180" y="3840986"/>
            <a:ext cx="730265" cy="276999"/>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en-GB" sz="1200" b="1"/>
              <a:t>Discover</a:t>
            </a:r>
          </a:p>
        </p:txBody>
      </p:sp>
      <p:sp>
        <p:nvSpPr>
          <p:cNvPr id="11" name="TextBox 5">
            <a:extLst>
              <a:ext uri="{FF2B5EF4-FFF2-40B4-BE49-F238E27FC236}">
                <a16:creationId xmlns:a16="http://schemas.microsoft.com/office/drawing/2014/main" id="{A7D49936-2E8A-39E2-EA18-EFDCACD522CB}"/>
              </a:ext>
            </a:extLst>
          </p:cNvPr>
          <p:cNvSpPr txBox="1"/>
          <p:nvPr/>
        </p:nvSpPr>
        <p:spPr>
          <a:xfrm>
            <a:off x="5923702" y="3848657"/>
            <a:ext cx="696986" cy="276999"/>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en-GB" sz="1200">
                <a:solidFill>
                  <a:schemeClr val="bg1">
                    <a:lumMod val="65000"/>
                  </a:schemeClr>
                </a:solidFill>
              </a:rPr>
              <a:t>Develop</a:t>
            </a:r>
          </a:p>
        </p:txBody>
      </p:sp>
      <p:sp>
        <p:nvSpPr>
          <p:cNvPr id="12" name="TextBox 6">
            <a:extLst>
              <a:ext uri="{FF2B5EF4-FFF2-40B4-BE49-F238E27FC236}">
                <a16:creationId xmlns:a16="http://schemas.microsoft.com/office/drawing/2014/main" id="{988C4E76-5B89-667E-2558-783373A85E44}"/>
              </a:ext>
            </a:extLst>
          </p:cNvPr>
          <p:cNvSpPr txBox="1"/>
          <p:nvPr/>
        </p:nvSpPr>
        <p:spPr>
          <a:xfrm>
            <a:off x="7426645" y="3874235"/>
            <a:ext cx="457200" cy="276999"/>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en-GB" sz="1200">
                <a:solidFill>
                  <a:schemeClr val="bg1">
                    <a:lumMod val="65000"/>
                  </a:schemeClr>
                </a:solidFill>
              </a:rPr>
              <a:t>Test</a:t>
            </a:r>
          </a:p>
        </p:txBody>
      </p:sp>
      <p:cxnSp>
        <p:nvCxnSpPr>
          <p:cNvPr id="14" name="Straight Connector 13">
            <a:extLst>
              <a:ext uri="{FF2B5EF4-FFF2-40B4-BE49-F238E27FC236}">
                <a16:creationId xmlns:a16="http://schemas.microsoft.com/office/drawing/2014/main" id="{65A5BCF3-2A06-A0F7-9ED6-B346EBA48132}"/>
              </a:ext>
            </a:extLst>
          </p:cNvPr>
          <p:cNvCxnSpPr>
            <a:cxnSpLocks/>
          </p:cNvCxnSpPr>
          <p:nvPr/>
        </p:nvCxnSpPr>
        <p:spPr>
          <a:xfrm>
            <a:off x="6567837" y="3657842"/>
            <a:ext cx="872069" cy="3855"/>
          </a:xfrm>
          <a:prstGeom prst="line">
            <a:avLst/>
          </a:prstGeom>
        </p:spPr>
        <p:style>
          <a:lnRef idx="3">
            <a:schemeClr val="accent2"/>
          </a:lnRef>
          <a:fillRef idx="0">
            <a:schemeClr val="accent2"/>
          </a:fillRef>
          <a:effectRef idx="2">
            <a:schemeClr val="accent2"/>
          </a:effectRef>
          <a:fontRef idx="minor">
            <a:schemeClr val="tx1"/>
          </a:fontRef>
        </p:style>
      </p:cxnSp>
      <p:pic>
        <p:nvPicPr>
          <p:cNvPr id="15" name="Graphic 8" descr="Ui Ux with solid fill">
            <a:extLst>
              <a:ext uri="{FF2B5EF4-FFF2-40B4-BE49-F238E27FC236}">
                <a16:creationId xmlns:a16="http://schemas.microsoft.com/office/drawing/2014/main" id="{02BCCA4C-4F35-6A51-9A31-FC24FED0717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43595" y="3462763"/>
            <a:ext cx="457200" cy="457200"/>
          </a:xfrm>
          <a:prstGeom prst="rect">
            <a:avLst/>
          </a:prstGeom>
        </p:spPr>
      </p:pic>
      <p:cxnSp>
        <p:nvCxnSpPr>
          <p:cNvPr id="21" name="Straight Connector 20">
            <a:extLst>
              <a:ext uri="{FF2B5EF4-FFF2-40B4-BE49-F238E27FC236}">
                <a16:creationId xmlns:a16="http://schemas.microsoft.com/office/drawing/2014/main" id="{6EA319B8-AA28-CF4E-36FF-ADCF6D96C085}"/>
              </a:ext>
            </a:extLst>
          </p:cNvPr>
          <p:cNvCxnSpPr>
            <a:cxnSpLocks/>
          </p:cNvCxnSpPr>
          <p:nvPr/>
        </p:nvCxnSpPr>
        <p:spPr>
          <a:xfrm>
            <a:off x="3758218" y="3651451"/>
            <a:ext cx="644252" cy="8924"/>
          </a:xfrm>
          <a:prstGeom prst="line">
            <a:avLst/>
          </a:prstGeom>
        </p:spPr>
        <p:style>
          <a:lnRef idx="3">
            <a:schemeClr val="accent2"/>
          </a:lnRef>
          <a:fillRef idx="0">
            <a:schemeClr val="accent2"/>
          </a:fillRef>
          <a:effectRef idx="2">
            <a:schemeClr val="accent2"/>
          </a:effectRef>
          <a:fontRef idx="minor">
            <a:schemeClr val="tx1"/>
          </a:fontRef>
        </p:style>
      </p:cxnSp>
      <p:pic>
        <p:nvPicPr>
          <p:cNvPr id="22" name="Graphic 10" descr="Architecture with solid fill">
            <a:extLst>
              <a:ext uri="{FF2B5EF4-FFF2-40B4-BE49-F238E27FC236}">
                <a16:creationId xmlns:a16="http://schemas.microsoft.com/office/drawing/2014/main" id="{A71C3567-6B04-F617-38B3-CC71C390CE2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27574" y="3418725"/>
            <a:ext cx="524242" cy="524242"/>
          </a:xfrm>
          <a:prstGeom prst="rect">
            <a:avLst/>
          </a:prstGeom>
        </p:spPr>
      </p:pic>
      <p:sp>
        <p:nvSpPr>
          <p:cNvPr id="24" name="TextBox 11">
            <a:extLst>
              <a:ext uri="{FF2B5EF4-FFF2-40B4-BE49-F238E27FC236}">
                <a16:creationId xmlns:a16="http://schemas.microsoft.com/office/drawing/2014/main" id="{951AAC14-0778-DA36-8655-0D44D5A42BB9}"/>
              </a:ext>
            </a:extLst>
          </p:cNvPr>
          <p:cNvSpPr txBox="1"/>
          <p:nvPr/>
        </p:nvSpPr>
        <p:spPr>
          <a:xfrm>
            <a:off x="4438504" y="3863990"/>
            <a:ext cx="604653" cy="276999"/>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en-GB" sz="1200">
                <a:solidFill>
                  <a:schemeClr val="bg1">
                    <a:lumMod val="65000"/>
                  </a:schemeClr>
                </a:solidFill>
              </a:rPr>
              <a:t>Design</a:t>
            </a:r>
          </a:p>
        </p:txBody>
      </p:sp>
    </p:spTree>
    <p:extLst>
      <p:ext uri="{BB962C8B-B14F-4D97-AF65-F5344CB8AC3E}">
        <p14:creationId xmlns:p14="http://schemas.microsoft.com/office/powerpoint/2010/main" val="695689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025D6-C117-BA06-B108-84718DAD620D}"/>
              </a:ext>
            </a:extLst>
          </p:cNvPr>
          <p:cNvSpPr>
            <a:spLocks noGrp="1"/>
          </p:cNvSpPr>
          <p:nvPr>
            <p:ph type="title"/>
          </p:nvPr>
        </p:nvSpPr>
        <p:spPr>
          <a:xfrm>
            <a:off x="457200" y="273050"/>
            <a:ext cx="3370318" cy="1155347"/>
          </a:xfrm>
        </p:spPr>
        <p:txBody>
          <a:bodyPr lIns="91440" tIns="45720" rIns="91440" bIns="45720" anchor="t"/>
          <a:lstStyle/>
          <a:p>
            <a:r>
              <a:rPr lang="en-GB" sz="2800">
                <a:latin typeface="Arial"/>
                <a:cs typeface="Arial"/>
              </a:rPr>
              <a:t>Survey Results</a:t>
            </a:r>
            <a:endParaRPr lang="en-US"/>
          </a:p>
        </p:txBody>
      </p:sp>
      <p:sp>
        <p:nvSpPr>
          <p:cNvPr id="4" name="Text Placeholder 3">
            <a:extLst>
              <a:ext uri="{FF2B5EF4-FFF2-40B4-BE49-F238E27FC236}">
                <a16:creationId xmlns:a16="http://schemas.microsoft.com/office/drawing/2014/main" id="{6094E29B-A222-E40C-B5CD-52E7BEC97BD8}"/>
              </a:ext>
            </a:extLst>
          </p:cNvPr>
          <p:cNvSpPr>
            <a:spLocks noGrp="1"/>
          </p:cNvSpPr>
          <p:nvPr>
            <p:ph type="body" sz="half" idx="2"/>
          </p:nvPr>
        </p:nvSpPr>
        <p:spPr>
          <a:xfrm>
            <a:off x="457200" y="1242371"/>
            <a:ext cx="4607110" cy="4190936"/>
          </a:xfrm>
        </p:spPr>
        <p:txBody>
          <a:bodyPr lIns="91440" tIns="45720" rIns="91440" bIns="45720" anchor="t"/>
          <a:lstStyle/>
          <a:p>
            <a:r>
              <a:rPr lang="en-US" sz="2800">
                <a:ea typeface="+mn-lt"/>
                <a:cs typeface="+mn-lt"/>
              </a:rPr>
              <a:t>The survey was to</a:t>
            </a:r>
            <a:r>
              <a:rPr lang="en-GB" sz="2800">
                <a:ea typeface="+mn-lt"/>
                <a:cs typeface="+mn-lt"/>
              </a:rPr>
              <a:t> help us</a:t>
            </a:r>
            <a:r>
              <a:rPr lang="en-US" sz="2800">
                <a:ea typeface="+mn-lt"/>
                <a:cs typeface="+mn-lt"/>
              </a:rPr>
              <a:t> understand providers views and their structure</a:t>
            </a:r>
            <a:br>
              <a:rPr lang="en-US" sz="2800">
                <a:ea typeface="+mn-lt"/>
                <a:cs typeface="+mn-lt"/>
              </a:rPr>
            </a:br>
            <a:br>
              <a:rPr lang="en-US" sz="2800">
                <a:ea typeface="+mn-lt"/>
                <a:cs typeface="+mn-lt"/>
              </a:rPr>
            </a:br>
            <a:r>
              <a:rPr lang="en-US" sz="2800">
                <a:ea typeface="+mn-lt"/>
                <a:cs typeface="+mn-lt"/>
              </a:rPr>
              <a:t>74 providers answered the survey</a:t>
            </a:r>
            <a:endParaRPr lang="en-GB" sz="2800">
              <a:ea typeface="+mn-lt"/>
              <a:cs typeface="+mn-lt"/>
            </a:endParaRPr>
          </a:p>
          <a:p>
            <a:pPr>
              <a:spcBef>
                <a:spcPts val="1000"/>
              </a:spcBef>
            </a:pPr>
            <a:endParaRPr lang="en-GB" sz="1600">
              <a:latin typeface="Arial"/>
              <a:ea typeface="Calibri"/>
              <a:cs typeface="Arial"/>
            </a:endParaRPr>
          </a:p>
        </p:txBody>
      </p:sp>
    </p:spTree>
    <p:extLst>
      <p:ext uri="{BB962C8B-B14F-4D97-AF65-F5344CB8AC3E}">
        <p14:creationId xmlns:p14="http://schemas.microsoft.com/office/powerpoint/2010/main" val="1496831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86623" y="1714721"/>
            <a:ext cx="2748644" cy="3060300"/>
          </a:xfrm>
        </p:spPr>
        <p:txBody>
          <a:bodyPr vert="horz" lIns="68580" tIns="34290" rIns="68580" bIns="34290" rtlCol="0" anchor="t">
            <a:normAutofit fontScale="40000" lnSpcReduction="20000"/>
          </a:bodyPr>
          <a:lstStyle/>
          <a:p>
            <a:pPr algn="l"/>
            <a:r>
              <a:rPr lang="en-GB" dirty="0">
                <a:solidFill>
                  <a:schemeClr val="tx1"/>
                </a:solidFill>
                <a:ea typeface="+mn-lt"/>
                <a:cs typeface="+mn-lt"/>
              </a:rPr>
              <a:t>34% people have </a:t>
            </a:r>
            <a:r>
              <a:rPr lang="en-GB" b="1" dirty="0">
                <a:solidFill>
                  <a:schemeClr val="tx1"/>
                </a:solidFill>
                <a:ea typeface="+mn-lt"/>
                <a:cs typeface="+mn-lt"/>
              </a:rPr>
              <a:t>3 people</a:t>
            </a:r>
            <a:r>
              <a:rPr lang="en-GB" dirty="0">
                <a:solidFill>
                  <a:schemeClr val="tx1"/>
                </a:solidFill>
                <a:ea typeface="+mn-lt"/>
                <a:cs typeface="+mn-lt"/>
              </a:rPr>
              <a:t> (2 other people and the person who answered the survey) </a:t>
            </a:r>
            <a:r>
              <a:rPr lang="en-GB" b="1" dirty="0">
                <a:solidFill>
                  <a:schemeClr val="tx1"/>
                </a:solidFill>
                <a:ea typeface="+mn-lt"/>
                <a:cs typeface="+mn-lt"/>
              </a:rPr>
              <a:t>working on referrals.</a:t>
            </a:r>
            <a:endParaRPr lang="en-GB" dirty="0">
              <a:solidFill>
                <a:schemeClr val="tx1"/>
              </a:solidFill>
              <a:ea typeface="+mn-lt"/>
              <a:cs typeface="+mn-lt"/>
            </a:endParaRPr>
          </a:p>
          <a:p>
            <a:pPr algn="l"/>
            <a:r>
              <a:rPr lang="en-GB" dirty="0">
                <a:solidFill>
                  <a:schemeClr val="tx1"/>
                </a:solidFill>
                <a:ea typeface="+mn-lt"/>
                <a:cs typeface="+mn-lt"/>
              </a:rPr>
              <a:t>58% providers have either </a:t>
            </a:r>
            <a:r>
              <a:rPr lang="en-GB" b="1" dirty="0">
                <a:solidFill>
                  <a:schemeClr val="tx1"/>
                </a:solidFill>
                <a:ea typeface="+mn-lt"/>
                <a:cs typeface="+mn-lt"/>
              </a:rPr>
              <a:t>three or more people that focused on managing referrals.</a:t>
            </a:r>
            <a:endParaRPr lang="en-GB" dirty="0">
              <a:solidFill>
                <a:schemeClr val="tx1"/>
              </a:solidFill>
              <a:ea typeface="+mn-lt"/>
              <a:cs typeface="+mn-lt"/>
            </a:endParaRPr>
          </a:p>
          <a:p>
            <a:pPr algn="l"/>
            <a:endParaRPr lang="en-GB" b="1" dirty="0">
              <a:solidFill>
                <a:schemeClr val="tx1"/>
              </a:solidFill>
              <a:ea typeface="+mn-lt"/>
              <a:cs typeface="+mn-lt"/>
            </a:endParaRPr>
          </a:p>
          <a:p>
            <a:pPr algn="l"/>
            <a:r>
              <a:rPr lang="en-GB" dirty="0">
                <a:solidFill>
                  <a:schemeClr val="tx1"/>
                </a:solidFill>
                <a:ea typeface="+mn-lt"/>
                <a:cs typeface="+mn-lt"/>
              </a:rPr>
              <a:t>The higher the number of people the larger the organisation. The highest number of people in this sample working on referrals in one organisations being 30 this provider manage over 1000 foster carers.</a:t>
            </a:r>
          </a:p>
          <a:p>
            <a:pPr algn="l"/>
            <a:endParaRPr lang="en-GB" dirty="0">
              <a:solidFill>
                <a:schemeClr val="tx1"/>
              </a:solidFill>
              <a:cs typeface="Calibri" panose="020F0502020204030204"/>
            </a:endParaRPr>
          </a:p>
          <a:p>
            <a:pPr algn="l"/>
            <a:r>
              <a:rPr lang="en-GB" dirty="0">
                <a:solidFill>
                  <a:schemeClr val="tx1"/>
                </a:solidFill>
                <a:cs typeface="Calibri" panose="020F0502020204030204"/>
              </a:rPr>
              <a:t>For MVP understanding how multiple access and notifications for multiple users is important</a:t>
            </a:r>
          </a:p>
        </p:txBody>
      </p:sp>
      <p:pic>
        <p:nvPicPr>
          <p:cNvPr id="2" name="Picture 1" descr="A graph with blue and white lines&#10;&#10;Description automatically generated">
            <a:extLst>
              <a:ext uri="{FF2B5EF4-FFF2-40B4-BE49-F238E27FC236}">
                <a16:creationId xmlns:a16="http://schemas.microsoft.com/office/drawing/2014/main" id="{DED93D79-60ED-4F6E-AD44-B4296C112F64}"/>
              </a:ext>
            </a:extLst>
          </p:cNvPr>
          <p:cNvPicPr>
            <a:picLocks noChangeAspect="1"/>
          </p:cNvPicPr>
          <p:nvPr/>
        </p:nvPicPr>
        <p:blipFill>
          <a:blip r:embed="rId2"/>
          <a:stretch>
            <a:fillRect/>
          </a:stretch>
        </p:blipFill>
        <p:spPr>
          <a:xfrm>
            <a:off x="249259" y="1618059"/>
            <a:ext cx="5168828" cy="3621881"/>
          </a:xfrm>
          <a:prstGeom prst="rect">
            <a:avLst/>
          </a:prstGeom>
        </p:spPr>
      </p:pic>
      <p:sp>
        <p:nvSpPr>
          <p:cNvPr id="4" name="TextBox 3">
            <a:extLst>
              <a:ext uri="{FF2B5EF4-FFF2-40B4-BE49-F238E27FC236}">
                <a16:creationId xmlns:a16="http://schemas.microsoft.com/office/drawing/2014/main" id="{FC66B979-DAF8-3D76-53F7-3C339DCE1A16}"/>
              </a:ext>
            </a:extLst>
          </p:cNvPr>
          <p:cNvSpPr txBox="1"/>
          <p:nvPr/>
        </p:nvSpPr>
        <p:spPr>
          <a:xfrm>
            <a:off x="409576" y="309048"/>
            <a:ext cx="8125691" cy="93102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2800" dirty="0">
                <a:cs typeface="Calibri"/>
              </a:rPr>
              <a:t>How many people handle referrals and need access to the portal in provider organisations?</a:t>
            </a:r>
          </a:p>
        </p:txBody>
      </p:sp>
      <p:sp>
        <p:nvSpPr>
          <p:cNvPr id="5" name="TextBox 4">
            <a:extLst>
              <a:ext uri="{FF2B5EF4-FFF2-40B4-BE49-F238E27FC236}">
                <a16:creationId xmlns:a16="http://schemas.microsoft.com/office/drawing/2014/main" id="{4C2ED01D-97D9-F5BD-7BAF-29ABA6FC1608}"/>
              </a:ext>
            </a:extLst>
          </p:cNvPr>
          <p:cNvSpPr txBox="1"/>
          <p:nvPr/>
        </p:nvSpPr>
        <p:spPr>
          <a:xfrm>
            <a:off x="2055715" y="5532879"/>
            <a:ext cx="2057400" cy="2308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050">
                <a:cs typeface="Calibri"/>
              </a:rPr>
              <a:t>Number of providers</a:t>
            </a:r>
            <a:endParaRPr lang="en-US" sz="1050"/>
          </a:p>
        </p:txBody>
      </p:sp>
      <p:sp>
        <p:nvSpPr>
          <p:cNvPr id="6" name="TextBox 5">
            <a:extLst>
              <a:ext uri="{FF2B5EF4-FFF2-40B4-BE49-F238E27FC236}">
                <a16:creationId xmlns:a16="http://schemas.microsoft.com/office/drawing/2014/main" id="{1DDEB5D3-2C3A-C4DE-A4BC-ED9391D2D0EA}"/>
              </a:ext>
            </a:extLst>
          </p:cNvPr>
          <p:cNvSpPr txBox="1"/>
          <p:nvPr/>
        </p:nvSpPr>
        <p:spPr>
          <a:xfrm>
            <a:off x="5786623" y="4897650"/>
            <a:ext cx="2056268" cy="70403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825" dirty="0" err="1">
                <a:solidFill>
                  <a:srgbClr val="1D1C1D"/>
                </a:solidFill>
                <a:ea typeface="+mn-lt"/>
                <a:cs typeface="+mn-lt"/>
              </a:rPr>
              <a:t>Q.How</a:t>
            </a:r>
            <a:r>
              <a:rPr lang="en-US" sz="825" dirty="0">
                <a:solidFill>
                  <a:srgbClr val="1D1C1D"/>
                </a:solidFill>
                <a:ea typeface="+mn-lt"/>
                <a:cs typeface="+mn-lt"/>
              </a:rPr>
              <a:t> many other people in your organization have this role? Or similar role handling referral? Understanding providers views survey; Nov 2024; Base = All answering question (74)</a:t>
            </a:r>
            <a:endParaRPr lang="en-US" sz="1350" dirty="0"/>
          </a:p>
        </p:txBody>
      </p:sp>
    </p:spTree>
    <p:extLst>
      <p:ext uri="{BB962C8B-B14F-4D97-AF65-F5344CB8AC3E}">
        <p14:creationId xmlns:p14="http://schemas.microsoft.com/office/powerpoint/2010/main" val="2607400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937291" y="1715367"/>
            <a:ext cx="2748644" cy="3265178"/>
          </a:xfrm>
        </p:spPr>
        <p:txBody>
          <a:bodyPr vert="horz" lIns="68580" tIns="34290" rIns="68580" bIns="34290" rtlCol="0" anchor="t">
            <a:normAutofit/>
          </a:bodyPr>
          <a:lstStyle/>
          <a:p>
            <a:pPr algn="l">
              <a:lnSpc>
                <a:spcPct val="90000"/>
              </a:lnSpc>
              <a:spcBef>
                <a:spcPts val="750"/>
              </a:spcBef>
            </a:pPr>
            <a:r>
              <a:rPr lang="en-GB" sz="1400">
                <a:solidFill>
                  <a:schemeClr val="tx1"/>
                </a:solidFill>
                <a:ea typeface="+mn-lt"/>
                <a:cs typeface="+mn-lt"/>
              </a:rPr>
              <a:t>When looking at how many people manage referral for supported accommodation 33% had 3 people working on referrals.</a:t>
            </a:r>
            <a:endParaRPr lang="en-US" sz="1400">
              <a:solidFill>
                <a:schemeClr val="tx1"/>
              </a:solidFill>
              <a:ea typeface="+mn-lt"/>
              <a:cs typeface="+mn-lt"/>
            </a:endParaRPr>
          </a:p>
          <a:p>
            <a:pPr algn="l">
              <a:lnSpc>
                <a:spcPct val="90000"/>
              </a:lnSpc>
              <a:spcBef>
                <a:spcPts val="750"/>
              </a:spcBef>
            </a:pPr>
            <a:endParaRPr lang="en-GB" sz="1400">
              <a:solidFill>
                <a:schemeClr val="tx1"/>
              </a:solidFill>
              <a:ea typeface="+mn-lt"/>
              <a:cs typeface="+mn-lt"/>
            </a:endParaRPr>
          </a:p>
          <a:p>
            <a:pPr algn="l">
              <a:lnSpc>
                <a:spcPct val="90000"/>
              </a:lnSpc>
              <a:spcBef>
                <a:spcPts val="750"/>
              </a:spcBef>
            </a:pPr>
            <a:r>
              <a:rPr lang="en-GB" sz="1400">
                <a:solidFill>
                  <a:schemeClr val="tx1"/>
                </a:solidFill>
                <a:ea typeface="+mn-lt"/>
                <a:cs typeface="+mn-lt"/>
              </a:rPr>
              <a:t>52% of residential providers had 3 or more people working on referral management.</a:t>
            </a:r>
          </a:p>
          <a:p>
            <a:pPr algn="l"/>
            <a:endParaRPr lang="en-GB">
              <a:cs typeface="Calibri" panose="020F0502020204030204"/>
            </a:endParaRPr>
          </a:p>
          <a:p>
            <a:pPr algn="l"/>
            <a:endParaRPr lang="en-GB">
              <a:cs typeface="Calibri" panose="020F0502020204030204"/>
            </a:endParaRPr>
          </a:p>
        </p:txBody>
      </p:sp>
      <p:sp>
        <p:nvSpPr>
          <p:cNvPr id="4" name="TextBox 3">
            <a:extLst>
              <a:ext uri="{FF2B5EF4-FFF2-40B4-BE49-F238E27FC236}">
                <a16:creationId xmlns:a16="http://schemas.microsoft.com/office/drawing/2014/main" id="{FC66B979-DAF8-3D76-53F7-3C339DCE1A16}"/>
              </a:ext>
            </a:extLst>
          </p:cNvPr>
          <p:cNvSpPr txBox="1"/>
          <p:nvPr/>
        </p:nvSpPr>
        <p:spPr>
          <a:xfrm>
            <a:off x="183312" y="647438"/>
            <a:ext cx="8125691" cy="93102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2800">
                <a:latin typeface="Calibri"/>
                <a:ea typeface="Calibri"/>
                <a:cs typeface="Calibri"/>
              </a:rPr>
              <a:t>How many people handle referrals for support accommodation homes?</a:t>
            </a:r>
          </a:p>
        </p:txBody>
      </p:sp>
      <p:sp>
        <p:nvSpPr>
          <p:cNvPr id="5" name="TextBox 4">
            <a:extLst>
              <a:ext uri="{FF2B5EF4-FFF2-40B4-BE49-F238E27FC236}">
                <a16:creationId xmlns:a16="http://schemas.microsoft.com/office/drawing/2014/main" id="{4C2ED01D-97D9-F5BD-7BAF-29ABA6FC1608}"/>
              </a:ext>
            </a:extLst>
          </p:cNvPr>
          <p:cNvSpPr txBox="1"/>
          <p:nvPr/>
        </p:nvSpPr>
        <p:spPr>
          <a:xfrm>
            <a:off x="2055715" y="5532879"/>
            <a:ext cx="2057400" cy="2308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050">
                <a:cs typeface="Calibri"/>
              </a:rPr>
              <a:t>Number of providers</a:t>
            </a:r>
            <a:endParaRPr lang="en-US" sz="1050"/>
          </a:p>
        </p:txBody>
      </p:sp>
      <p:sp>
        <p:nvSpPr>
          <p:cNvPr id="6" name="TextBox 5">
            <a:extLst>
              <a:ext uri="{FF2B5EF4-FFF2-40B4-BE49-F238E27FC236}">
                <a16:creationId xmlns:a16="http://schemas.microsoft.com/office/drawing/2014/main" id="{1DDEB5D3-2C3A-C4DE-A4BC-ED9391D2D0EA}"/>
              </a:ext>
            </a:extLst>
          </p:cNvPr>
          <p:cNvSpPr txBox="1"/>
          <p:nvPr/>
        </p:nvSpPr>
        <p:spPr>
          <a:xfrm>
            <a:off x="5940803" y="4791294"/>
            <a:ext cx="3124200" cy="57708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800">
                <a:solidFill>
                  <a:srgbClr val="1D1C1D"/>
                </a:solidFill>
                <a:latin typeface="Calibri"/>
                <a:ea typeface="+mn-lt"/>
                <a:cs typeface="+mn-lt"/>
              </a:rPr>
              <a:t>Q How many other people in your organization have this role? Or similar role handling referral? Understanding providers views survey; Nov 2024; Base = Support accommodation providers answering question (33)</a:t>
            </a:r>
            <a:endParaRPr lang="en-US" sz="800">
              <a:latin typeface="Calibri"/>
            </a:endParaRPr>
          </a:p>
        </p:txBody>
      </p:sp>
      <p:pic>
        <p:nvPicPr>
          <p:cNvPr id="2" name="Picture 1">
            <a:extLst>
              <a:ext uri="{FF2B5EF4-FFF2-40B4-BE49-F238E27FC236}">
                <a16:creationId xmlns:a16="http://schemas.microsoft.com/office/drawing/2014/main" id="{F02C1113-A6A2-1442-CEDF-9DA543B4D83A}"/>
              </a:ext>
            </a:extLst>
          </p:cNvPr>
          <p:cNvPicPr>
            <a:picLocks noChangeAspect="1"/>
          </p:cNvPicPr>
          <p:nvPr/>
        </p:nvPicPr>
        <p:blipFill>
          <a:blip r:embed="rId2"/>
          <a:stretch>
            <a:fillRect/>
          </a:stretch>
        </p:blipFill>
        <p:spPr>
          <a:xfrm>
            <a:off x="183312" y="1774590"/>
            <a:ext cx="5564037" cy="3200992"/>
          </a:xfrm>
          <a:prstGeom prst="rect">
            <a:avLst/>
          </a:prstGeom>
        </p:spPr>
      </p:pic>
    </p:spTree>
    <p:extLst>
      <p:ext uri="{BB962C8B-B14F-4D97-AF65-F5344CB8AC3E}">
        <p14:creationId xmlns:p14="http://schemas.microsoft.com/office/powerpoint/2010/main" val="3288302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23528" y="274638"/>
            <a:ext cx="8305442" cy="523563"/>
          </a:xfrm>
        </p:spPr>
        <p:txBody>
          <a:bodyPr lIns="91440" tIns="45720" rIns="91440" bIns="45720" anchor="t"/>
          <a:lstStyle/>
          <a:p>
            <a:pPr algn="l">
              <a:spcBef>
                <a:spcPts val="0"/>
              </a:spcBef>
            </a:pPr>
            <a:r>
              <a:rPr lang="en-GB" sz="2800" b="1">
                <a:latin typeface="Arial"/>
                <a:ea typeface="+mn-ea"/>
                <a:cs typeface="Arial"/>
              </a:rPr>
              <a:t>Outcomes for Sprint 9</a:t>
            </a:r>
          </a:p>
          <a:p>
            <a:pPr algn="l"/>
            <a:endParaRPr lang="en-GB" sz="2800" b="1">
              <a:latin typeface="Arial" panose="020B0604020202020204" pitchFamily="34" charset="0"/>
              <a:ea typeface="+mn-ea"/>
              <a:cs typeface="Arial" panose="020B0604020202020204" pitchFamily="34" charset="0"/>
            </a:endParaRPr>
          </a:p>
        </p:txBody>
      </p:sp>
      <p:sp>
        <p:nvSpPr>
          <p:cNvPr id="5" name="Content Placeholder 2">
            <a:extLst>
              <a:ext uri="{FF2B5EF4-FFF2-40B4-BE49-F238E27FC236}">
                <a16:creationId xmlns:a16="http://schemas.microsoft.com/office/drawing/2014/main" id="{65ABBDC1-DAE5-A35B-F353-2256525943AA}"/>
              </a:ext>
            </a:extLst>
          </p:cNvPr>
          <p:cNvSpPr txBox="1">
            <a:spLocks/>
          </p:cNvSpPr>
          <p:nvPr/>
        </p:nvSpPr>
        <p:spPr>
          <a:xfrm>
            <a:off x="319466" y="1325628"/>
            <a:ext cx="8210824" cy="4341968"/>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2000"/>
              </a:spcBef>
              <a:spcAft>
                <a:spcPts val="0"/>
              </a:spcAft>
              <a:buFont typeface="Arial"/>
              <a:buChar char="•"/>
            </a:pPr>
            <a:r>
              <a:rPr lang="en-GB" sz="1400" b="0" i="0">
                <a:solidFill>
                  <a:srgbClr val="172B4D"/>
                </a:solidFill>
                <a:effectLst/>
                <a:ea typeface="+mn-lt"/>
                <a:cs typeface="+mn-lt"/>
              </a:rPr>
              <a:t>A </a:t>
            </a:r>
            <a:r>
              <a:rPr lang="en-GB" sz="1400">
                <a:solidFill>
                  <a:srgbClr val="172B4D"/>
                </a:solidFill>
                <a:ea typeface="+mn-lt"/>
                <a:cs typeface="+mn-lt"/>
              </a:rPr>
              <a:t>Placement Officer can complete the journey to Create a new Referral, including capture of all info, uploading documents, and determining what Providers will receive it. </a:t>
            </a:r>
          </a:p>
          <a:p>
            <a:pPr>
              <a:spcBef>
                <a:spcPts val="2000"/>
              </a:spcBef>
              <a:spcAft>
                <a:spcPts val="0"/>
              </a:spcAft>
              <a:buFont typeface="Arial"/>
              <a:buChar char="•"/>
            </a:pPr>
            <a:r>
              <a:rPr lang="en-GB" sz="1400">
                <a:solidFill>
                  <a:srgbClr val="172B4D"/>
                </a:solidFill>
                <a:ea typeface="+mn-lt"/>
                <a:cs typeface="+mn-lt"/>
              </a:rPr>
              <a:t> A Provider can view a summary of a referral (including standard, sibling and parent &amp; child variations)</a:t>
            </a:r>
          </a:p>
          <a:p>
            <a:pPr>
              <a:spcBef>
                <a:spcPts val="2000"/>
              </a:spcBef>
              <a:spcAft>
                <a:spcPts val="0"/>
              </a:spcAft>
              <a:buFont typeface="Arial"/>
              <a:buChar char="•"/>
            </a:pPr>
            <a:r>
              <a:rPr lang="en-GB" sz="1400">
                <a:solidFill>
                  <a:srgbClr val="172B4D"/>
                </a:solidFill>
                <a:ea typeface="+mn-lt"/>
                <a:cs typeface="+mn-lt"/>
              </a:rPr>
              <a:t>Development have all the information required to start work on Provider Referral List screens and functionality</a:t>
            </a:r>
          </a:p>
          <a:p>
            <a:pPr>
              <a:spcBef>
                <a:spcPts val="2000"/>
              </a:spcBef>
              <a:spcAft>
                <a:spcPts val="0"/>
              </a:spcAft>
              <a:buFont typeface="Arial"/>
              <a:buChar char="•"/>
            </a:pPr>
            <a:r>
              <a:rPr lang="en-GB" sz="1400">
                <a:solidFill>
                  <a:srgbClr val="172B4D"/>
                </a:solidFill>
                <a:ea typeface="+mn-lt"/>
                <a:cs typeface="+mn-lt"/>
              </a:rPr>
              <a:t>All information required to authorise a placement is confirmed so that child can be placed in a timely way  </a:t>
            </a:r>
            <a:endParaRPr lang="en-GB" sz="1400" b="0" i="0">
              <a:solidFill>
                <a:srgbClr val="172B4D"/>
              </a:solidFill>
              <a:effectLst/>
              <a:latin typeface="Calibri"/>
              <a:cs typeface="Calibri"/>
            </a:endParaRPr>
          </a:p>
          <a:p>
            <a:pPr>
              <a:spcBef>
                <a:spcPts val="2000"/>
              </a:spcBef>
              <a:spcAft>
                <a:spcPts val="0"/>
              </a:spcAft>
              <a:buFont typeface="Arial"/>
              <a:buChar char="•"/>
            </a:pPr>
            <a:r>
              <a:rPr lang="en-GB" sz="1400">
                <a:solidFill>
                  <a:srgbClr val="172B4D"/>
                </a:solidFill>
                <a:ea typeface="+mn-lt"/>
                <a:cs typeface="+mn-lt"/>
              </a:rPr>
              <a:t>Manage Referral: journeys that trigger a change in referral status by a Placement Officer have designs that can be tested with users</a:t>
            </a:r>
            <a:endParaRPr lang="en-GB" sz="1400">
              <a:solidFill>
                <a:srgbClr val="172B4D"/>
              </a:solidFill>
              <a:latin typeface="Calibri"/>
              <a:cs typeface="Calibri"/>
            </a:endParaRPr>
          </a:p>
          <a:p>
            <a:pPr>
              <a:spcBef>
                <a:spcPts val="2000"/>
              </a:spcBef>
              <a:spcAft>
                <a:spcPts val="0"/>
              </a:spcAft>
              <a:buFont typeface="Arial"/>
              <a:buChar char="•"/>
            </a:pPr>
            <a:r>
              <a:rPr lang="en-GB" sz="1400">
                <a:solidFill>
                  <a:srgbClr val="172B4D"/>
                </a:solidFill>
                <a:ea typeface="+mn-lt"/>
                <a:cs typeface="+mn-lt"/>
              </a:rPr>
              <a:t>Complete Discovery phase for manage referral - History log, notification requirements</a:t>
            </a:r>
            <a:endParaRPr lang="en-GB" sz="1400">
              <a:solidFill>
                <a:srgbClr val="172B4D"/>
              </a:solidFill>
              <a:latin typeface="Calibri"/>
              <a:cs typeface="Calibri"/>
            </a:endParaRPr>
          </a:p>
          <a:p>
            <a:pPr>
              <a:spcBef>
                <a:spcPts val="2000"/>
              </a:spcBef>
              <a:spcAft>
                <a:spcPts val="0"/>
              </a:spcAft>
              <a:buFont typeface="Arial"/>
              <a:buChar char="•"/>
            </a:pPr>
            <a:endParaRPr lang="en-GB" sz="1200">
              <a:solidFill>
                <a:srgbClr val="172B4D"/>
              </a:solidFill>
              <a:latin typeface="Calibri"/>
              <a:cs typeface="Calibri"/>
            </a:endParaRPr>
          </a:p>
          <a:p>
            <a:pPr marL="0" indent="0">
              <a:spcBef>
                <a:spcPts val="2000"/>
              </a:spcBef>
              <a:spcAft>
                <a:spcPts val="0"/>
              </a:spcAft>
              <a:buNone/>
            </a:pPr>
            <a:endParaRPr lang="en-GB" sz="1400">
              <a:solidFill>
                <a:srgbClr val="172B4D"/>
              </a:solidFill>
              <a:latin typeface="-apple-system"/>
              <a:cs typeface="Calibri"/>
            </a:endParaRPr>
          </a:p>
        </p:txBody>
      </p:sp>
    </p:spTree>
    <p:extLst>
      <p:ext uri="{BB962C8B-B14F-4D97-AF65-F5344CB8AC3E}">
        <p14:creationId xmlns:p14="http://schemas.microsoft.com/office/powerpoint/2010/main" val="4181272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96084" y="1672234"/>
            <a:ext cx="2748644" cy="3405357"/>
          </a:xfrm>
        </p:spPr>
        <p:txBody>
          <a:bodyPr vert="horz" lIns="68580" tIns="34290" rIns="68580" bIns="34290" rtlCol="0" anchor="t">
            <a:normAutofit/>
          </a:bodyPr>
          <a:lstStyle/>
          <a:p>
            <a:pPr algn="l">
              <a:lnSpc>
                <a:spcPct val="90000"/>
              </a:lnSpc>
              <a:spcBef>
                <a:spcPts val="750"/>
              </a:spcBef>
            </a:pPr>
            <a:r>
              <a:rPr lang="en-GB" sz="1400">
                <a:solidFill>
                  <a:schemeClr val="tx1"/>
                </a:solidFill>
                <a:ea typeface="+mn-lt"/>
                <a:cs typeface="+mn-lt"/>
              </a:rPr>
              <a:t>When looking at how many people manage referral for residential homes 35% had 3 people working on referrals.</a:t>
            </a:r>
            <a:endParaRPr lang="en-US" sz="1400">
              <a:solidFill>
                <a:schemeClr val="tx1"/>
              </a:solidFill>
              <a:ea typeface="+mn-lt"/>
              <a:cs typeface="+mn-lt"/>
            </a:endParaRPr>
          </a:p>
          <a:p>
            <a:pPr algn="l">
              <a:lnSpc>
                <a:spcPct val="90000"/>
              </a:lnSpc>
              <a:spcBef>
                <a:spcPts val="750"/>
              </a:spcBef>
            </a:pPr>
            <a:endParaRPr lang="en-GB" sz="1400">
              <a:solidFill>
                <a:schemeClr val="tx1"/>
              </a:solidFill>
              <a:ea typeface="+mn-lt"/>
              <a:cs typeface="+mn-lt"/>
            </a:endParaRPr>
          </a:p>
          <a:p>
            <a:pPr algn="l">
              <a:lnSpc>
                <a:spcPct val="90000"/>
              </a:lnSpc>
              <a:spcBef>
                <a:spcPts val="750"/>
              </a:spcBef>
            </a:pPr>
            <a:r>
              <a:rPr lang="en-GB" sz="1400">
                <a:solidFill>
                  <a:schemeClr val="tx1"/>
                </a:solidFill>
                <a:ea typeface="+mn-lt"/>
                <a:cs typeface="+mn-lt"/>
              </a:rPr>
              <a:t>62% of residential providers had 3 or more people working on referral management.</a:t>
            </a:r>
          </a:p>
        </p:txBody>
      </p:sp>
      <p:sp>
        <p:nvSpPr>
          <p:cNvPr id="4" name="TextBox 3">
            <a:extLst>
              <a:ext uri="{FF2B5EF4-FFF2-40B4-BE49-F238E27FC236}">
                <a16:creationId xmlns:a16="http://schemas.microsoft.com/office/drawing/2014/main" id="{FC66B979-DAF8-3D76-53F7-3C339DCE1A16}"/>
              </a:ext>
            </a:extLst>
          </p:cNvPr>
          <p:cNvSpPr txBox="1"/>
          <p:nvPr/>
        </p:nvSpPr>
        <p:spPr>
          <a:xfrm>
            <a:off x="172528" y="612570"/>
            <a:ext cx="8125691" cy="93102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2800">
                <a:latin typeface="Calibri"/>
                <a:ea typeface="Calibri"/>
                <a:cs typeface="Calibri"/>
              </a:rPr>
              <a:t>How many people handle referrals for residential homes?</a:t>
            </a:r>
          </a:p>
        </p:txBody>
      </p:sp>
      <p:sp>
        <p:nvSpPr>
          <p:cNvPr id="5" name="TextBox 4">
            <a:extLst>
              <a:ext uri="{FF2B5EF4-FFF2-40B4-BE49-F238E27FC236}">
                <a16:creationId xmlns:a16="http://schemas.microsoft.com/office/drawing/2014/main" id="{4C2ED01D-97D9-F5BD-7BAF-29ABA6FC1608}"/>
              </a:ext>
            </a:extLst>
          </p:cNvPr>
          <p:cNvSpPr txBox="1"/>
          <p:nvPr/>
        </p:nvSpPr>
        <p:spPr>
          <a:xfrm>
            <a:off x="1934882" y="5057405"/>
            <a:ext cx="2057400" cy="2308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050">
                <a:cs typeface="Calibri"/>
              </a:rPr>
              <a:t>Number of providers</a:t>
            </a:r>
            <a:endParaRPr lang="en-US" sz="1050"/>
          </a:p>
        </p:txBody>
      </p:sp>
      <p:sp>
        <p:nvSpPr>
          <p:cNvPr id="6" name="TextBox 5">
            <a:extLst>
              <a:ext uri="{FF2B5EF4-FFF2-40B4-BE49-F238E27FC236}">
                <a16:creationId xmlns:a16="http://schemas.microsoft.com/office/drawing/2014/main" id="{1DDEB5D3-2C3A-C4DE-A4BC-ED9391D2D0EA}"/>
              </a:ext>
            </a:extLst>
          </p:cNvPr>
          <p:cNvSpPr txBox="1"/>
          <p:nvPr/>
        </p:nvSpPr>
        <p:spPr>
          <a:xfrm>
            <a:off x="4526539" y="5173636"/>
            <a:ext cx="3124200" cy="45012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825">
                <a:solidFill>
                  <a:srgbClr val="1D1C1D"/>
                </a:solidFill>
                <a:ea typeface="+mn-lt"/>
                <a:cs typeface="+mn-lt"/>
              </a:rPr>
              <a:t>QX How many other people in your organization have this role? Or similar role handling referral? Understanding providers views survey; Nov 2024; Base = Residential providers answering question (26)</a:t>
            </a:r>
            <a:endParaRPr lang="en-US" sz="1350"/>
          </a:p>
        </p:txBody>
      </p:sp>
      <p:pic>
        <p:nvPicPr>
          <p:cNvPr id="2" name="Picture 1" descr="A graph with blue and white lines&#10;&#10;Description automatically generated">
            <a:extLst>
              <a:ext uri="{FF2B5EF4-FFF2-40B4-BE49-F238E27FC236}">
                <a16:creationId xmlns:a16="http://schemas.microsoft.com/office/drawing/2014/main" id="{FAB6E2D7-572F-882A-FEEC-D859924BA329}"/>
              </a:ext>
            </a:extLst>
          </p:cNvPr>
          <p:cNvPicPr>
            <a:picLocks noChangeAspect="1"/>
          </p:cNvPicPr>
          <p:nvPr/>
        </p:nvPicPr>
        <p:blipFill>
          <a:blip r:embed="rId2"/>
          <a:stretch>
            <a:fillRect/>
          </a:stretch>
        </p:blipFill>
        <p:spPr>
          <a:xfrm>
            <a:off x="172528" y="1671888"/>
            <a:ext cx="5844396" cy="3276998"/>
          </a:xfrm>
          <a:prstGeom prst="rect">
            <a:avLst/>
          </a:prstGeom>
        </p:spPr>
      </p:pic>
    </p:spTree>
    <p:extLst>
      <p:ext uri="{BB962C8B-B14F-4D97-AF65-F5344CB8AC3E}">
        <p14:creationId xmlns:p14="http://schemas.microsoft.com/office/powerpoint/2010/main" val="1037467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39831" y="1715366"/>
            <a:ext cx="2858812" cy="3405357"/>
          </a:xfrm>
        </p:spPr>
        <p:txBody>
          <a:bodyPr vert="horz" lIns="68580" tIns="34290" rIns="68580" bIns="34290" rtlCol="0" anchor="t">
            <a:normAutofit/>
          </a:bodyPr>
          <a:lstStyle/>
          <a:p>
            <a:pPr algn="l">
              <a:lnSpc>
                <a:spcPct val="90000"/>
              </a:lnSpc>
              <a:spcBef>
                <a:spcPts val="750"/>
              </a:spcBef>
            </a:pPr>
            <a:r>
              <a:rPr lang="en-GB" sz="1400">
                <a:solidFill>
                  <a:schemeClr val="tx1"/>
                </a:solidFill>
                <a:ea typeface="+mn-lt"/>
                <a:cs typeface="+mn-lt"/>
              </a:rPr>
              <a:t>When looking at how many people manage referrals for foster agencies 37% had 3 people working on referrals.</a:t>
            </a:r>
            <a:endParaRPr lang="en-US" sz="1400">
              <a:solidFill>
                <a:schemeClr val="tx1"/>
              </a:solidFill>
              <a:ea typeface="+mn-lt"/>
              <a:cs typeface="+mn-lt"/>
            </a:endParaRPr>
          </a:p>
          <a:p>
            <a:pPr algn="l">
              <a:lnSpc>
                <a:spcPct val="90000"/>
              </a:lnSpc>
              <a:spcBef>
                <a:spcPts val="750"/>
              </a:spcBef>
            </a:pPr>
            <a:endParaRPr lang="en-GB" sz="1400">
              <a:solidFill>
                <a:schemeClr val="tx1"/>
              </a:solidFill>
              <a:ea typeface="+mn-lt"/>
              <a:cs typeface="+mn-lt"/>
            </a:endParaRPr>
          </a:p>
          <a:p>
            <a:pPr algn="l">
              <a:lnSpc>
                <a:spcPct val="90000"/>
              </a:lnSpc>
              <a:spcBef>
                <a:spcPts val="750"/>
              </a:spcBef>
            </a:pPr>
            <a:r>
              <a:rPr lang="en-GB" sz="1400">
                <a:solidFill>
                  <a:schemeClr val="tx1"/>
                </a:solidFill>
                <a:ea typeface="+mn-lt"/>
                <a:cs typeface="+mn-lt"/>
              </a:rPr>
              <a:t>74% of foster agencies had 3 or more people working on referral management.</a:t>
            </a:r>
          </a:p>
        </p:txBody>
      </p:sp>
      <p:sp>
        <p:nvSpPr>
          <p:cNvPr id="4" name="TextBox 3">
            <a:extLst>
              <a:ext uri="{FF2B5EF4-FFF2-40B4-BE49-F238E27FC236}">
                <a16:creationId xmlns:a16="http://schemas.microsoft.com/office/drawing/2014/main" id="{FC66B979-DAF8-3D76-53F7-3C339DCE1A16}"/>
              </a:ext>
            </a:extLst>
          </p:cNvPr>
          <p:cNvSpPr txBox="1"/>
          <p:nvPr/>
        </p:nvSpPr>
        <p:spPr>
          <a:xfrm>
            <a:off x="218953" y="531824"/>
            <a:ext cx="8125691" cy="50013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2800">
                <a:latin typeface="Calibri"/>
                <a:ea typeface="Calibri"/>
                <a:cs typeface="Calibri"/>
              </a:rPr>
              <a:t>How many people handle referrals in foster agencies?</a:t>
            </a:r>
          </a:p>
        </p:txBody>
      </p:sp>
      <p:sp>
        <p:nvSpPr>
          <p:cNvPr id="5" name="TextBox 4">
            <a:extLst>
              <a:ext uri="{FF2B5EF4-FFF2-40B4-BE49-F238E27FC236}">
                <a16:creationId xmlns:a16="http://schemas.microsoft.com/office/drawing/2014/main" id="{4C2ED01D-97D9-F5BD-7BAF-29ABA6FC1608}"/>
              </a:ext>
            </a:extLst>
          </p:cNvPr>
          <p:cNvSpPr txBox="1"/>
          <p:nvPr/>
        </p:nvSpPr>
        <p:spPr>
          <a:xfrm>
            <a:off x="1654524" y="4809395"/>
            <a:ext cx="2057400" cy="2308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050">
                <a:cs typeface="Calibri"/>
              </a:rPr>
              <a:t>Number of providers</a:t>
            </a:r>
            <a:endParaRPr lang="en-US" sz="1050"/>
          </a:p>
        </p:txBody>
      </p:sp>
      <p:sp>
        <p:nvSpPr>
          <p:cNvPr id="6" name="TextBox 5">
            <a:extLst>
              <a:ext uri="{FF2B5EF4-FFF2-40B4-BE49-F238E27FC236}">
                <a16:creationId xmlns:a16="http://schemas.microsoft.com/office/drawing/2014/main" id="{1DDEB5D3-2C3A-C4DE-A4BC-ED9391D2D0EA}"/>
              </a:ext>
            </a:extLst>
          </p:cNvPr>
          <p:cNvSpPr txBox="1"/>
          <p:nvPr/>
        </p:nvSpPr>
        <p:spPr>
          <a:xfrm>
            <a:off x="6210379" y="4694247"/>
            <a:ext cx="2746795" cy="57708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825">
                <a:solidFill>
                  <a:srgbClr val="1D1C1D"/>
                </a:solidFill>
                <a:ea typeface="+mn-lt"/>
                <a:cs typeface="+mn-lt"/>
              </a:rPr>
              <a:t>Q How many other people in your organization have this role? Or similar role handling referral? Understanding providers views survey; Nov 2024; Base = Residential providers answering question (27)</a:t>
            </a:r>
            <a:endParaRPr lang="en-US" sz="1350"/>
          </a:p>
        </p:txBody>
      </p:sp>
      <p:pic>
        <p:nvPicPr>
          <p:cNvPr id="2" name="Picture 1" descr="A graph with blue and white lines&#10;&#10;Description automatically generated">
            <a:extLst>
              <a:ext uri="{FF2B5EF4-FFF2-40B4-BE49-F238E27FC236}">
                <a16:creationId xmlns:a16="http://schemas.microsoft.com/office/drawing/2014/main" id="{66FE9DCB-AF4D-6F76-6A19-B39A6650AC5C}"/>
              </a:ext>
            </a:extLst>
          </p:cNvPr>
          <p:cNvPicPr>
            <a:picLocks noChangeAspect="1"/>
          </p:cNvPicPr>
          <p:nvPr/>
        </p:nvPicPr>
        <p:blipFill>
          <a:blip r:embed="rId2"/>
          <a:stretch>
            <a:fillRect/>
          </a:stretch>
        </p:blipFill>
        <p:spPr>
          <a:xfrm>
            <a:off x="140179" y="1714873"/>
            <a:ext cx="5887529" cy="2986151"/>
          </a:xfrm>
          <a:prstGeom prst="rect">
            <a:avLst/>
          </a:prstGeom>
        </p:spPr>
      </p:pic>
    </p:spTree>
    <p:extLst>
      <p:ext uri="{BB962C8B-B14F-4D97-AF65-F5344CB8AC3E}">
        <p14:creationId xmlns:p14="http://schemas.microsoft.com/office/powerpoint/2010/main" val="816130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29543" y="1956040"/>
            <a:ext cx="3385628" cy="2774326"/>
          </a:xfrm>
        </p:spPr>
        <p:txBody>
          <a:bodyPr vert="horz" lIns="68580" tIns="34290" rIns="68580" bIns="34290" rtlCol="0" anchor="t">
            <a:normAutofit/>
          </a:bodyPr>
          <a:lstStyle/>
          <a:p>
            <a:pPr algn="l">
              <a:lnSpc>
                <a:spcPct val="90000"/>
              </a:lnSpc>
              <a:spcBef>
                <a:spcPts val="750"/>
              </a:spcBef>
            </a:pPr>
            <a:r>
              <a:rPr lang="en-GB" sz="1500">
                <a:solidFill>
                  <a:schemeClr val="tx1"/>
                </a:solidFill>
                <a:ea typeface="+mn-lt"/>
                <a:cs typeface="+mn-lt"/>
              </a:rPr>
              <a:t>45% the providers who supply support accommodation manage 4 or more homes.</a:t>
            </a:r>
            <a:endParaRPr lang="en-US" sz="1500">
              <a:solidFill>
                <a:schemeClr val="tx1"/>
              </a:solidFill>
              <a:ea typeface="+mn-lt"/>
              <a:cs typeface="+mn-lt"/>
            </a:endParaRPr>
          </a:p>
          <a:p>
            <a:pPr algn="l">
              <a:lnSpc>
                <a:spcPct val="90000"/>
              </a:lnSpc>
              <a:spcBef>
                <a:spcPts val="750"/>
              </a:spcBef>
            </a:pPr>
            <a:endParaRPr lang="en-GB" sz="1500">
              <a:solidFill>
                <a:schemeClr val="tx1"/>
              </a:solidFill>
              <a:ea typeface="+mn-lt"/>
              <a:cs typeface="+mn-lt"/>
            </a:endParaRPr>
          </a:p>
          <a:p>
            <a:pPr algn="l">
              <a:lnSpc>
                <a:spcPct val="90000"/>
              </a:lnSpc>
              <a:spcBef>
                <a:spcPts val="750"/>
              </a:spcBef>
            </a:pPr>
            <a:r>
              <a:rPr lang="en-GB" sz="1500">
                <a:solidFill>
                  <a:schemeClr val="tx1"/>
                </a:solidFill>
                <a:ea typeface="+mn-lt"/>
                <a:cs typeface="+mn-lt"/>
              </a:rPr>
              <a:t>With the most homes managed by provider was 50 homes managed by one provider. This provider had 90 – 100% of their homes in the west midlands. </a:t>
            </a:r>
            <a:endParaRPr lang="en-GB">
              <a:solidFill>
                <a:schemeClr val="tx1"/>
              </a:solidFill>
              <a:ea typeface="+mn-lt"/>
              <a:cs typeface="+mn-lt"/>
            </a:endParaRPr>
          </a:p>
        </p:txBody>
      </p:sp>
      <p:sp>
        <p:nvSpPr>
          <p:cNvPr id="5" name="Subtitle 2">
            <a:extLst>
              <a:ext uri="{FF2B5EF4-FFF2-40B4-BE49-F238E27FC236}">
                <a16:creationId xmlns:a16="http://schemas.microsoft.com/office/drawing/2014/main" id="{7E7748DF-BB1A-B8FA-1F3D-804200B49CC9}"/>
              </a:ext>
            </a:extLst>
          </p:cNvPr>
          <p:cNvSpPr txBox="1">
            <a:spLocks/>
          </p:cNvSpPr>
          <p:nvPr/>
        </p:nvSpPr>
        <p:spPr>
          <a:xfrm>
            <a:off x="274149" y="607521"/>
            <a:ext cx="8023112" cy="905045"/>
          </a:xfrm>
          <a:prstGeom prst="rect">
            <a:avLst/>
          </a:prstGeom>
        </p:spPr>
        <p:txBody>
          <a:bodyPr vert="horz" lIns="68580" tIns="34290" rIns="68580" bIns="3429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a:cs typeface="Calibri"/>
              </a:rPr>
              <a:t>How many homes do support accommodation providers manage?</a:t>
            </a:r>
          </a:p>
          <a:p>
            <a:pPr algn="l"/>
            <a:endParaRPr lang="en-GB" sz="2800">
              <a:cs typeface="Calibri"/>
            </a:endParaRPr>
          </a:p>
        </p:txBody>
      </p:sp>
      <p:sp>
        <p:nvSpPr>
          <p:cNvPr id="4" name="TextBox 3">
            <a:extLst>
              <a:ext uri="{FF2B5EF4-FFF2-40B4-BE49-F238E27FC236}">
                <a16:creationId xmlns:a16="http://schemas.microsoft.com/office/drawing/2014/main" id="{8E6E48B3-E646-B3F3-716C-00C2F1CEEF97}"/>
              </a:ext>
            </a:extLst>
          </p:cNvPr>
          <p:cNvSpPr txBox="1"/>
          <p:nvPr/>
        </p:nvSpPr>
        <p:spPr>
          <a:xfrm>
            <a:off x="1368511" y="5241427"/>
            <a:ext cx="3695700"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350">
                <a:ea typeface="Calibri"/>
                <a:cs typeface="Calibri"/>
              </a:rPr>
              <a:t>Number of providers </a:t>
            </a:r>
            <a:endParaRPr lang="en-US" sz="1350">
              <a:cs typeface="Calibri"/>
            </a:endParaRPr>
          </a:p>
        </p:txBody>
      </p:sp>
      <p:sp>
        <p:nvSpPr>
          <p:cNvPr id="7" name="TextBox 6">
            <a:extLst>
              <a:ext uri="{FF2B5EF4-FFF2-40B4-BE49-F238E27FC236}">
                <a16:creationId xmlns:a16="http://schemas.microsoft.com/office/drawing/2014/main" id="{0C395BBC-1DFC-834B-8A13-C203D64B0378}"/>
              </a:ext>
            </a:extLst>
          </p:cNvPr>
          <p:cNvSpPr txBox="1"/>
          <p:nvPr/>
        </p:nvSpPr>
        <p:spPr>
          <a:xfrm>
            <a:off x="3543300" y="3257550"/>
            <a:ext cx="2057400"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endParaRPr lang="en-US" sz="1350"/>
          </a:p>
        </p:txBody>
      </p:sp>
      <p:sp>
        <p:nvSpPr>
          <p:cNvPr id="8" name="TextBox 7">
            <a:extLst>
              <a:ext uri="{FF2B5EF4-FFF2-40B4-BE49-F238E27FC236}">
                <a16:creationId xmlns:a16="http://schemas.microsoft.com/office/drawing/2014/main" id="{C52C1993-510E-A2C3-F7EE-0011C78FDE74}"/>
              </a:ext>
            </a:extLst>
          </p:cNvPr>
          <p:cNvSpPr txBox="1"/>
          <p:nvPr/>
        </p:nvSpPr>
        <p:spPr>
          <a:xfrm>
            <a:off x="5329543" y="4834746"/>
            <a:ext cx="3596640" cy="32316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825">
                <a:solidFill>
                  <a:srgbClr val="1D1C1D"/>
                </a:solidFill>
                <a:ea typeface="+mn-lt"/>
                <a:cs typeface="+mn-lt"/>
              </a:rPr>
              <a:t>Q How many supported accommodation homes do you manage? Understanding providers views survey; Nov 2024; Base = All answering question (33)</a:t>
            </a:r>
            <a:endParaRPr lang="en-GB" sz="825">
              <a:solidFill>
                <a:srgbClr val="1D1C1D"/>
              </a:solidFill>
              <a:ea typeface="+mn-lt"/>
              <a:cs typeface="+mn-lt"/>
            </a:endParaRPr>
          </a:p>
        </p:txBody>
      </p:sp>
      <p:pic>
        <p:nvPicPr>
          <p:cNvPr id="9" name="Picture 8" descr="A graph of a number of blue and white bars&#10;&#10;Description automatically generated">
            <a:extLst>
              <a:ext uri="{FF2B5EF4-FFF2-40B4-BE49-F238E27FC236}">
                <a16:creationId xmlns:a16="http://schemas.microsoft.com/office/drawing/2014/main" id="{8C40FF1B-6554-808C-602F-BDC81A888D3F}"/>
              </a:ext>
            </a:extLst>
          </p:cNvPr>
          <p:cNvPicPr>
            <a:picLocks noChangeAspect="1"/>
          </p:cNvPicPr>
          <p:nvPr/>
        </p:nvPicPr>
        <p:blipFill>
          <a:blip r:embed="rId2"/>
          <a:stretch>
            <a:fillRect/>
          </a:stretch>
        </p:blipFill>
        <p:spPr>
          <a:xfrm>
            <a:off x="401050" y="1956040"/>
            <a:ext cx="4546280" cy="3086100"/>
          </a:xfrm>
          <a:prstGeom prst="rect">
            <a:avLst/>
          </a:prstGeom>
        </p:spPr>
      </p:pic>
    </p:spTree>
    <p:extLst>
      <p:ext uri="{BB962C8B-B14F-4D97-AF65-F5344CB8AC3E}">
        <p14:creationId xmlns:p14="http://schemas.microsoft.com/office/powerpoint/2010/main" val="3182936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59951" y="2126682"/>
            <a:ext cx="3385628" cy="2774326"/>
          </a:xfrm>
        </p:spPr>
        <p:txBody>
          <a:bodyPr vert="horz" lIns="68580" tIns="34290" rIns="68580" bIns="34290" rtlCol="0" anchor="t">
            <a:normAutofit/>
          </a:bodyPr>
          <a:lstStyle/>
          <a:p>
            <a:pPr algn="l"/>
            <a:r>
              <a:rPr lang="en-GB" sz="1400">
                <a:solidFill>
                  <a:schemeClr val="tx1"/>
                </a:solidFill>
                <a:ea typeface="+mn-lt"/>
                <a:cs typeface="+mn-lt"/>
              </a:rPr>
              <a:t>59% of residential providers manage 1 home</a:t>
            </a:r>
          </a:p>
          <a:p>
            <a:pPr algn="l"/>
            <a:r>
              <a:rPr lang="en-GB" sz="1400">
                <a:solidFill>
                  <a:schemeClr val="tx1"/>
                </a:solidFill>
                <a:ea typeface="+mn-lt"/>
                <a:cs typeface="+mn-lt"/>
              </a:rPr>
              <a:t>38% of providers manage 4 or more homes</a:t>
            </a:r>
          </a:p>
          <a:p>
            <a:pPr algn="l"/>
            <a:r>
              <a:rPr lang="en-GB" sz="1400">
                <a:solidFill>
                  <a:schemeClr val="tx1"/>
                </a:solidFill>
                <a:ea typeface="+mn-lt"/>
                <a:cs typeface="+mn-lt"/>
              </a:rPr>
              <a:t>Highest number of homes residential provider on framework managed is 36 homes.</a:t>
            </a:r>
          </a:p>
          <a:p>
            <a:pPr algn="l"/>
            <a:endParaRPr lang="en-GB">
              <a:ea typeface="+mn-lt"/>
              <a:cs typeface="+mn-lt"/>
            </a:endParaRPr>
          </a:p>
          <a:p>
            <a:pPr algn="l"/>
            <a:endParaRPr lang="en-GB"/>
          </a:p>
          <a:p>
            <a:pPr algn="l"/>
            <a:endParaRPr lang="en-GB">
              <a:ea typeface="+mn-lt"/>
              <a:cs typeface="+mn-lt"/>
            </a:endParaRPr>
          </a:p>
        </p:txBody>
      </p:sp>
      <p:sp>
        <p:nvSpPr>
          <p:cNvPr id="5" name="Subtitle 2">
            <a:extLst>
              <a:ext uri="{FF2B5EF4-FFF2-40B4-BE49-F238E27FC236}">
                <a16:creationId xmlns:a16="http://schemas.microsoft.com/office/drawing/2014/main" id="{7E7748DF-BB1A-B8FA-1F3D-804200B49CC9}"/>
              </a:ext>
            </a:extLst>
          </p:cNvPr>
          <p:cNvSpPr txBox="1">
            <a:spLocks/>
          </p:cNvSpPr>
          <p:nvPr/>
        </p:nvSpPr>
        <p:spPr>
          <a:xfrm>
            <a:off x="337288" y="560533"/>
            <a:ext cx="8023112" cy="455465"/>
          </a:xfrm>
          <a:prstGeom prst="rect">
            <a:avLst/>
          </a:prstGeom>
        </p:spPr>
        <p:txBody>
          <a:bodyPr vert="horz" lIns="68580" tIns="34290" rIns="68580" bIns="3429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a:cs typeface="Calibri"/>
              </a:rPr>
              <a:t>How many homes do residential providers manage?</a:t>
            </a:r>
          </a:p>
          <a:p>
            <a:pPr algn="l"/>
            <a:endParaRPr lang="en-GB" sz="2800">
              <a:cs typeface="Calibri"/>
            </a:endParaRPr>
          </a:p>
        </p:txBody>
      </p:sp>
      <p:sp>
        <p:nvSpPr>
          <p:cNvPr id="2" name="TextBox 1">
            <a:extLst>
              <a:ext uri="{FF2B5EF4-FFF2-40B4-BE49-F238E27FC236}">
                <a16:creationId xmlns:a16="http://schemas.microsoft.com/office/drawing/2014/main" id="{4BEF1438-CDAD-0C1D-0BF1-7328516722DC}"/>
              </a:ext>
            </a:extLst>
          </p:cNvPr>
          <p:cNvSpPr txBox="1"/>
          <p:nvPr/>
        </p:nvSpPr>
        <p:spPr>
          <a:xfrm>
            <a:off x="82700" y="2854474"/>
            <a:ext cx="768275" cy="103874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1050">
                <a:ea typeface="Calibri"/>
                <a:cs typeface="Calibri"/>
              </a:rPr>
              <a:t>How many homes that a residential provider manages</a:t>
            </a:r>
            <a:endParaRPr lang="en-GB" sz="1050" err="1">
              <a:cs typeface="Calibri"/>
            </a:endParaRPr>
          </a:p>
        </p:txBody>
      </p:sp>
      <p:sp>
        <p:nvSpPr>
          <p:cNvPr id="6" name="TextBox 5">
            <a:extLst>
              <a:ext uri="{FF2B5EF4-FFF2-40B4-BE49-F238E27FC236}">
                <a16:creationId xmlns:a16="http://schemas.microsoft.com/office/drawing/2014/main" id="{2FFC617F-BA69-98BF-E3B2-4601BE73B825}"/>
              </a:ext>
            </a:extLst>
          </p:cNvPr>
          <p:cNvSpPr txBox="1"/>
          <p:nvPr/>
        </p:nvSpPr>
        <p:spPr>
          <a:xfrm>
            <a:off x="1223906" y="4948518"/>
            <a:ext cx="2509893"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1350">
                <a:ea typeface="Calibri"/>
                <a:cs typeface="Calibri"/>
              </a:rPr>
              <a:t>No. providers </a:t>
            </a:r>
            <a:endParaRPr lang="en-GB" sz="1350"/>
          </a:p>
        </p:txBody>
      </p:sp>
      <p:sp>
        <p:nvSpPr>
          <p:cNvPr id="7" name="TextBox 6">
            <a:extLst>
              <a:ext uri="{FF2B5EF4-FFF2-40B4-BE49-F238E27FC236}">
                <a16:creationId xmlns:a16="http://schemas.microsoft.com/office/drawing/2014/main" id="{0B3B7E3D-B9EE-E195-B0F8-6C0AB1CC39ED}"/>
              </a:ext>
            </a:extLst>
          </p:cNvPr>
          <p:cNvSpPr txBox="1"/>
          <p:nvPr/>
        </p:nvSpPr>
        <p:spPr>
          <a:xfrm>
            <a:off x="5691804" y="5083996"/>
            <a:ext cx="3246120" cy="32316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825">
                <a:solidFill>
                  <a:srgbClr val="1D1C1D"/>
                </a:solidFill>
                <a:cs typeface="Calibri"/>
              </a:rPr>
              <a:t>Data taken from FCA residential framework spreadsheet Base = providers (122)</a:t>
            </a:r>
          </a:p>
        </p:txBody>
      </p:sp>
      <p:pic>
        <p:nvPicPr>
          <p:cNvPr id="4" name="Picture 3" descr="A graph of a number of people&#10;&#10;Description automatically generated">
            <a:extLst>
              <a:ext uri="{FF2B5EF4-FFF2-40B4-BE49-F238E27FC236}">
                <a16:creationId xmlns:a16="http://schemas.microsoft.com/office/drawing/2014/main" id="{46F5BA42-0616-079B-8AA0-81619BF0DF25}"/>
              </a:ext>
            </a:extLst>
          </p:cNvPr>
          <p:cNvPicPr>
            <a:picLocks noChangeAspect="1"/>
          </p:cNvPicPr>
          <p:nvPr/>
        </p:nvPicPr>
        <p:blipFill>
          <a:blip r:embed="rId2"/>
          <a:stretch>
            <a:fillRect/>
          </a:stretch>
        </p:blipFill>
        <p:spPr>
          <a:xfrm>
            <a:off x="958103" y="2139796"/>
            <a:ext cx="4572000" cy="2746499"/>
          </a:xfrm>
          <a:prstGeom prst="rect">
            <a:avLst/>
          </a:prstGeom>
        </p:spPr>
      </p:pic>
    </p:spTree>
    <p:extLst>
      <p:ext uri="{BB962C8B-B14F-4D97-AF65-F5344CB8AC3E}">
        <p14:creationId xmlns:p14="http://schemas.microsoft.com/office/powerpoint/2010/main" val="3575033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05235" y="2234912"/>
            <a:ext cx="3385628" cy="2774326"/>
          </a:xfrm>
        </p:spPr>
        <p:txBody>
          <a:bodyPr vert="horz" lIns="68580" tIns="34290" rIns="68580" bIns="34290" rtlCol="0" anchor="t">
            <a:normAutofit/>
          </a:bodyPr>
          <a:lstStyle/>
          <a:p>
            <a:pPr algn="l"/>
            <a:r>
              <a:rPr lang="en-GB" sz="1400">
                <a:solidFill>
                  <a:schemeClr val="tx1"/>
                </a:solidFill>
                <a:ea typeface="+mn-lt"/>
                <a:cs typeface="+mn-lt"/>
              </a:rPr>
              <a:t>52% foster agencies mange 40 or less foster carers. With lowest number of foster carers being 5.</a:t>
            </a:r>
          </a:p>
          <a:p>
            <a:pPr algn="l"/>
            <a:r>
              <a:rPr lang="en-GB" sz="1400">
                <a:solidFill>
                  <a:schemeClr val="tx1"/>
                </a:solidFill>
                <a:ea typeface="+mn-lt"/>
                <a:cs typeface="+mn-lt"/>
              </a:rPr>
              <a:t>19% foster agencies mange 120 or more. With highest number of foster carers being 1154.</a:t>
            </a:r>
          </a:p>
          <a:p>
            <a:pPr algn="l"/>
            <a:r>
              <a:rPr lang="en-GB" sz="1400">
                <a:solidFill>
                  <a:schemeClr val="tx1"/>
                </a:solidFill>
                <a:ea typeface="+mn-lt"/>
                <a:cs typeface="+mn-lt"/>
              </a:rPr>
              <a:t>This highlights that in some cases there may be multiple foster carers that are suggested for one child</a:t>
            </a:r>
          </a:p>
          <a:p>
            <a:pPr algn="l"/>
            <a:endParaRPr lang="en-GB">
              <a:ea typeface="+mn-lt"/>
              <a:cs typeface="+mn-lt"/>
            </a:endParaRPr>
          </a:p>
          <a:p>
            <a:pPr algn="l"/>
            <a:endParaRPr lang="en-GB"/>
          </a:p>
          <a:p>
            <a:pPr algn="l"/>
            <a:endParaRPr lang="en-GB">
              <a:ea typeface="+mn-lt"/>
              <a:cs typeface="+mn-lt"/>
            </a:endParaRPr>
          </a:p>
        </p:txBody>
      </p:sp>
      <p:sp>
        <p:nvSpPr>
          <p:cNvPr id="5" name="Subtitle 2">
            <a:extLst>
              <a:ext uri="{FF2B5EF4-FFF2-40B4-BE49-F238E27FC236}">
                <a16:creationId xmlns:a16="http://schemas.microsoft.com/office/drawing/2014/main" id="{7E7748DF-BB1A-B8FA-1F3D-804200B49CC9}"/>
              </a:ext>
            </a:extLst>
          </p:cNvPr>
          <p:cNvSpPr txBox="1">
            <a:spLocks/>
          </p:cNvSpPr>
          <p:nvPr/>
        </p:nvSpPr>
        <p:spPr>
          <a:xfrm>
            <a:off x="400349" y="641914"/>
            <a:ext cx="8023112" cy="455465"/>
          </a:xfrm>
          <a:prstGeom prst="rect">
            <a:avLst/>
          </a:prstGeom>
        </p:spPr>
        <p:txBody>
          <a:bodyPr vert="horz" lIns="68580" tIns="34290" rIns="68580" bIns="3429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a:cs typeface="Calibri"/>
              </a:rPr>
              <a:t>How many foster carers do fostering agencies manage?</a:t>
            </a:r>
          </a:p>
          <a:p>
            <a:pPr algn="l"/>
            <a:endParaRPr lang="en-GB" sz="2800">
              <a:cs typeface="Calibri"/>
            </a:endParaRPr>
          </a:p>
        </p:txBody>
      </p:sp>
      <p:sp>
        <p:nvSpPr>
          <p:cNvPr id="6" name="TextBox 5">
            <a:extLst>
              <a:ext uri="{FF2B5EF4-FFF2-40B4-BE49-F238E27FC236}">
                <a16:creationId xmlns:a16="http://schemas.microsoft.com/office/drawing/2014/main" id="{2FFC617F-BA69-98BF-E3B2-4601BE73B825}"/>
              </a:ext>
            </a:extLst>
          </p:cNvPr>
          <p:cNvSpPr txBox="1"/>
          <p:nvPr/>
        </p:nvSpPr>
        <p:spPr>
          <a:xfrm>
            <a:off x="1203250" y="4859006"/>
            <a:ext cx="2509893"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1350">
                <a:ea typeface="Calibri"/>
                <a:cs typeface="Calibri"/>
              </a:rPr>
              <a:t>No. providers </a:t>
            </a:r>
            <a:endParaRPr lang="en-GB" sz="1350"/>
          </a:p>
        </p:txBody>
      </p:sp>
      <p:sp>
        <p:nvSpPr>
          <p:cNvPr id="7" name="TextBox 6">
            <a:extLst>
              <a:ext uri="{FF2B5EF4-FFF2-40B4-BE49-F238E27FC236}">
                <a16:creationId xmlns:a16="http://schemas.microsoft.com/office/drawing/2014/main" id="{0B3B7E3D-B9EE-E195-B0F8-6C0AB1CC39ED}"/>
              </a:ext>
            </a:extLst>
          </p:cNvPr>
          <p:cNvSpPr txBox="1"/>
          <p:nvPr/>
        </p:nvSpPr>
        <p:spPr>
          <a:xfrm>
            <a:off x="5274989" y="5181724"/>
            <a:ext cx="3246120" cy="32316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825">
                <a:solidFill>
                  <a:srgbClr val="1D1C1D"/>
                </a:solidFill>
                <a:ea typeface="+mn-lt"/>
                <a:cs typeface="+mn-lt"/>
              </a:rPr>
              <a:t>Q How many foster carers do you manage? Understanding providers views survey; Nov 2024; Base = All answering question (27)</a:t>
            </a:r>
            <a:endParaRPr lang="en-GB" sz="825">
              <a:solidFill>
                <a:srgbClr val="1D1C1D"/>
              </a:solidFill>
              <a:ea typeface="+mn-lt"/>
              <a:cs typeface="+mn-lt"/>
            </a:endParaRPr>
          </a:p>
        </p:txBody>
      </p:sp>
      <p:pic>
        <p:nvPicPr>
          <p:cNvPr id="10" name="Picture 9" descr="A graph with blue and white bars&#10;&#10;Description automatically generated">
            <a:extLst>
              <a:ext uri="{FF2B5EF4-FFF2-40B4-BE49-F238E27FC236}">
                <a16:creationId xmlns:a16="http://schemas.microsoft.com/office/drawing/2014/main" id="{0996AB0C-B29A-419E-8511-A962E7BCA3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349" y="2234912"/>
            <a:ext cx="4562475" cy="2533650"/>
          </a:xfrm>
          <a:prstGeom prst="rect">
            <a:avLst/>
          </a:prstGeom>
        </p:spPr>
      </p:pic>
    </p:spTree>
    <p:extLst>
      <p:ext uri="{BB962C8B-B14F-4D97-AF65-F5344CB8AC3E}">
        <p14:creationId xmlns:p14="http://schemas.microsoft.com/office/powerpoint/2010/main" val="1437689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2094" y="1485973"/>
            <a:ext cx="7025658" cy="3191130"/>
          </a:xfrm>
        </p:spPr>
        <p:txBody>
          <a:bodyPr vert="horz" lIns="68580" tIns="34290" rIns="68580" bIns="34290" rtlCol="0" anchor="t">
            <a:normAutofit/>
          </a:bodyPr>
          <a:lstStyle/>
          <a:p>
            <a:pPr algn="l"/>
            <a:r>
              <a:rPr lang="en-GB" sz="1500" b="1">
                <a:solidFill>
                  <a:schemeClr val="tx1"/>
                </a:solidFill>
                <a:ea typeface="+mn-lt"/>
                <a:cs typeface="+mn-lt"/>
              </a:rPr>
              <a:t>There are few organisations that offer multiple types.</a:t>
            </a:r>
          </a:p>
          <a:p>
            <a:pPr algn="l"/>
            <a:endParaRPr lang="en-GB" sz="1500">
              <a:solidFill>
                <a:schemeClr val="tx1"/>
              </a:solidFill>
              <a:ea typeface="+mn-lt"/>
              <a:cs typeface="+mn-lt"/>
            </a:endParaRPr>
          </a:p>
          <a:p>
            <a:pPr algn="l"/>
            <a:r>
              <a:rPr lang="en-GB" sz="1500">
                <a:solidFill>
                  <a:schemeClr val="tx1"/>
                </a:solidFill>
                <a:ea typeface="+mn-lt"/>
                <a:cs typeface="+mn-lt"/>
              </a:rPr>
              <a:t>There were 5 organisations that offer support accommodation and residential.</a:t>
            </a:r>
            <a:endParaRPr lang="en-US">
              <a:solidFill>
                <a:schemeClr val="tx1"/>
              </a:solidFill>
              <a:ea typeface="+mn-lt"/>
              <a:cs typeface="+mn-lt"/>
            </a:endParaRPr>
          </a:p>
          <a:p>
            <a:pPr algn="l"/>
            <a:r>
              <a:rPr lang="en-GB" sz="1500">
                <a:solidFill>
                  <a:schemeClr val="tx1"/>
                </a:solidFill>
                <a:ea typeface="+mn-lt"/>
                <a:cs typeface="+mn-lt"/>
              </a:rPr>
              <a:t>There were 4 organisations that offer residential and fostering.</a:t>
            </a:r>
            <a:endParaRPr lang="en-GB">
              <a:solidFill>
                <a:schemeClr val="tx1"/>
              </a:solidFill>
              <a:ea typeface="+mn-lt"/>
              <a:cs typeface="+mn-lt"/>
            </a:endParaRPr>
          </a:p>
          <a:p>
            <a:pPr algn="l"/>
            <a:r>
              <a:rPr lang="en-GB" sz="1500">
                <a:solidFill>
                  <a:schemeClr val="tx1"/>
                </a:solidFill>
                <a:ea typeface="Calibri"/>
                <a:cs typeface="Calibri"/>
              </a:rPr>
              <a:t>There were 0 organisations that offer support accommodation and fostering</a:t>
            </a:r>
            <a:endParaRPr lang="en-GB" sz="1500">
              <a:solidFill>
                <a:schemeClr val="tx1"/>
              </a:solidFill>
              <a:ea typeface="+mn-lt"/>
              <a:cs typeface="+mn-lt"/>
            </a:endParaRPr>
          </a:p>
          <a:p>
            <a:pPr algn="l"/>
            <a:endParaRPr lang="en-GB" sz="1500">
              <a:solidFill>
                <a:schemeClr val="tx1"/>
              </a:solidFill>
              <a:ea typeface="+mn-lt"/>
              <a:cs typeface="+mn-lt"/>
            </a:endParaRPr>
          </a:p>
          <a:p>
            <a:pPr algn="l"/>
            <a:r>
              <a:rPr lang="en-GB" sz="1500">
                <a:solidFill>
                  <a:schemeClr val="tx1"/>
                </a:solidFill>
                <a:ea typeface="+mn-lt"/>
                <a:cs typeface="+mn-lt"/>
              </a:rPr>
              <a:t>There are 2 organisations that offer all 3 types of accommodation.</a:t>
            </a:r>
            <a:endParaRPr lang="en-US">
              <a:solidFill>
                <a:schemeClr val="tx1"/>
              </a:solidFill>
              <a:ea typeface="+mn-lt"/>
              <a:cs typeface="+mn-lt"/>
            </a:endParaRPr>
          </a:p>
          <a:p>
            <a:pPr algn="l"/>
            <a:r>
              <a:rPr lang="en-GB" sz="1500">
                <a:solidFill>
                  <a:schemeClr val="tx1"/>
                </a:solidFill>
                <a:ea typeface="+mn-lt"/>
                <a:cs typeface="+mn-lt"/>
              </a:rPr>
              <a:t>The organisations that offered all 3 services were not always the largest organisations and often only had 3 members of staff handling referrals.</a:t>
            </a:r>
            <a:endParaRPr lang="en-GB">
              <a:solidFill>
                <a:schemeClr val="tx1"/>
              </a:solidFill>
              <a:ea typeface="+mn-lt"/>
              <a:cs typeface="+mn-lt"/>
            </a:endParaRPr>
          </a:p>
          <a:p>
            <a:pPr algn="l"/>
            <a:endParaRPr lang="en-GB" sz="1500">
              <a:solidFill>
                <a:schemeClr val="tx1"/>
              </a:solidFill>
              <a:ea typeface="+mn-lt"/>
              <a:cs typeface="+mn-lt"/>
            </a:endParaRPr>
          </a:p>
          <a:p>
            <a:pPr algn="l"/>
            <a:r>
              <a:rPr lang="en-GB" sz="1500">
                <a:solidFill>
                  <a:schemeClr val="tx1"/>
                </a:solidFill>
                <a:ea typeface="+mn-lt"/>
                <a:cs typeface="+mn-lt"/>
              </a:rPr>
              <a:t>12% of organisations handle 2 or more types of accommodation.</a:t>
            </a:r>
            <a:endParaRPr lang="en-US">
              <a:solidFill>
                <a:schemeClr val="tx1"/>
              </a:solidFill>
              <a:ea typeface="Calibri"/>
              <a:cs typeface="Calibri"/>
            </a:endParaRPr>
          </a:p>
          <a:p>
            <a:pPr algn="l"/>
            <a:endParaRPr lang="en-GB">
              <a:ea typeface="+mn-lt"/>
              <a:cs typeface="+mn-lt"/>
            </a:endParaRPr>
          </a:p>
          <a:p>
            <a:pPr algn="l"/>
            <a:endParaRPr lang="en-GB"/>
          </a:p>
          <a:p>
            <a:pPr algn="l"/>
            <a:endParaRPr lang="en-GB">
              <a:ea typeface="+mn-lt"/>
              <a:cs typeface="+mn-lt"/>
            </a:endParaRPr>
          </a:p>
        </p:txBody>
      </p:sp>
      <p:sp>
        <p:nvSpPr>
          <p:cNvPr id="5" name="Subtitle 2">
            <a:extLst>
              <a:ext uri="{FF2B5EF4-FFF2-40B4-BE49-F238E27FC236}">
                <a16:creationId xmlns:a16="http://schemas.microsoft.com/office/drawing/2014/main" id="{7E7748DF-BB1A-B8FA-1F3D-804200B49CC9}"/>
              </a:ext>
            </a:extLst>
          </p:cNvPr>
          <p:cNvSpPr txBox="1">
            <a:spLocks/>
          </p:cNvSpPr>
          <p:nvPr/>
        </p:nvSpPr>
        <p:spPr>
          <a:xfrm>
            <a:off x="342094" y="426542"/>
            <a:ext cx="8587726" cy="455465"/>
          </a:xfrm>
          <a:prstGeom prst="rect">
            <a:avLst/>
          </a:prstGeom>
        </p:spPr>
        <p:txBody>
          <a:bodyPr vert="horz" lIns="68580" tIns="34290" rIns="68580" bIns="3429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a:cs typeface="Calibri"/>
              </a:rPr>
              <a:t>Do providers manage more than one type of accommodation?</a:t>
            </a:r>
            <a:endParaRPr lang="en-US" sz="2800"/>
          </a:p>
          <a:p>
            <a:pPr algn="l"/>
            <a:endParaRPr lang="en-GB" sz="2800">
              <a:cs typeface="Calibri"/>
            </a:endParaRPr>
          </a:p>
        </p:txBody>
      </p:sp>
      <p:sp>
        <p:nvSpPr>
          <p:cNvPr id="7" name="TextBox 6">
            <a:extLst>
              <a:ext uri="{FF2B5EF4-FFF2-40B4-BE49-F238E27FC236}">
                <a16:creationId xmlns:a16="http://schemas.microsoft.com/office/drawing/2014/main" id="{0B3B7E3D-B9EE-E195-B0F8-6C0AB1CC39ED}"/>
              </a:ext>
            </a:extLst>
          </p:cNvPr>
          <p:cNvSpPr txBox="1"/>
          <p:nvPr/>
        </p:nvSpPr>
        <p:spPr>
          <a:xfrm>
            <a:off x="342094" y="4815763"/>
            <a:ext cx="3246120" cy="83099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825" err="1">
                <a:solidFill>
                  <a:srgbClr val="1D1C1D"/>
                </a:solidFill>
                <a:ea typeface="+mn-lt"/>
                <a:cs typeface="+mn-lt"/>
              </a:rPr>
              <a:t>Q.How</a:t>
            </a:r>
            <a:r>
              <a:rPr lang="en-US" sz="825">
                <a:solidFill>
                  <a:srgbClr val="1D1C1D"/>
                </a:solidFill>
                <a:ea typeface="+mn-lt"/>
                <a:cs typeface="+mn-lt"/>
              </a:rPr>
              <a:t> many other people in your organization have this role? Or similar role handling referral? Understanding providers views survey; Nov 2024; Base = All answering question (74) + Q How many support accommodation, residential or foster carers do you manage Understanding providers views survey; Nov 2024; Base = All answering question (74)</a:t>
            </a:r>
            <a:endParaRPr lang="en-US" sz="1350"/>
          </a:p>
        </p:txBody>
      </p:sp>
    </p:spTree>
    <p:extLst>
      <p:ext uri="{BB962C8B-B14F-4D97-AF65-F5344CB8AC3E}">
        <p14:creationId xmlns:p14="http://schemas.microsoft.com/office/powerpoint/2010/main" val="4107244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7E7748DF-BB1A-B8FA-1F3D-804200B49CC9}"/>
              </a:ext>
            </a:extLst>
          </p:cNvPr>
          <p:cNvSpPr txBox="1">
            <a:spLocks/>
          </p:cNvSpPr>
          <p:nvPr/>
        </p:nvSpPr>
        <p:spPr>
          <a:xfrm>
            <a:off x="780805" y="547269"/>
            <a:ext cx="8227424" cy="342117"/>
          </a:xfrm>
          <a:prstGeom prst="rect">
            <a:avLst/>
          </a:prstGeom>
        </p:spPr>
        <p:txBody>
          <a:bodyPr vert="horz" lIns="68580" tIns="34290" rIns="68580" bIns="3429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a:cs typeface="Calibri"/>
              </a:rPr>
              <a:t>How often is the portal being used?</a:t>
            </a:r>
          </a:p>
        </p:txBody>
      </p:sp>
      <p:pic>
        <p:nvPicPr>
          <p:cNvPr id="4" name="Picture 3" descr="A graph with numbers and text&#10;&#10;Description automatically generated">
            <a:extLst>
              <a:ext uri="{FF2B5EF4-FFF2-40B4-BE49-F238E27FC236}">
                <a16:creationId xmlns:a16="http://schemas.microsoft.com/office/drawing/2014/main" id="{7DD1958C-6517-6DF1-D545-02FCDA95371D}"/>
              </a:ext>
            </a:extLst>
          </p:cNvPr>
          <p:cNvPicPr>
            <a:picLocks noChangeAspect="1"/>
          </p:cNvPicPr>
          <p:nvPr/>
        </p:nvPicPr>
        <p:blipFill>
          <a:blip r:embed="rId2"/>
          <a:stretch>
            <a:fillRect/>
          </a:stretch>
        </p:blipFill>
        <p:spPr>
          <a:xfrm>
            <a:off x="731520" y="2023110"/>
            <a:ext cx="4572000" cy="3048000"/>
          </a:xfrm>
          <a:prstGeom prst="rect">
            <a:avLst/>
          </a:prstGeom>
        </p:spPr>
      </p:pic>
      <p:sp>
        <p:nvSpPr>
          <p:cNvPr id="6" name="TextBox 5">
            <a:extLst>
              <a:ext uri="{FF2B5EF4-FFF2-40B4-BE49-F238E27FC236}">
                <a16:creationId xmlns:a16="http://schemas.microsoft.com/office/drawing/2014/main" id="{5037F17B-62DC-8798-0074-3E976EF14BD2}"/>
              </a:ext>
            </a:extLst>
          </p:cNvPr>
          <p:cNvSpPr txBox="1"/>
          <p:nvPr/>
        </p:nvSpPr>
        <p:spPr>
          <a:xfrm>
            <a:off x="5943600" y="2061210"/>
            <a:ext cx="2855343" cy="179279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400">
                <a:ea typeface="Calibri"/>
                <a:cs typeface="Calibri"/>
              </a:rPr>
              <a:t>The portal is being used every day by most providers.</a:t>
            </a:r>
          </a:p>
          <a:p>
            <a:endParaRPr lang="en-US" sz="1400">
              <a:ea typeface="Calibri"/>
              <a:cs typeface="Calibri"/>
            </a:endParaRPr>
          </a:p>
          <a:p>
            <a:r>
              <a:rPr lang="en-US" sz="1400">
                <a:ea typeface="Calibri"/>
                <a:cs typeface="Calibri"/>
              </a:rPr>
              <a:t>However we have heard in qualitative interviews this is not the case. This finding could be due to the survey being answered by those that are engaged </a:t>
            </a:r>
          </a:p>
        </p:txBody>
      </p:sp>
    </p:spTree>
    <p:extLst>
      <p:ext uri="{BB962C8B-B14F-4D97-AF65-F5344CB8AC3E}">
        <p14:creationId xmlns:p14="http://schemas.microsoft.com/office/powerpoint/2010/main" val="290439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49582" y="1815405"/>
            <a:ext cx="2748644" cy="3405357"/>
          </a:xfrm>
        </p:spPr>
        <p:txBody>
          <a:bodyPr vert="horz" lIns="68580" tIns="34290" rIns="68580" bIns="34290" rtlCol="0" anchor="t">
            <a:normAutofit fontScale="55000" lnSpcReduction="20000"/>
          </a:bodyPr>
          <a:lstStyle/>
          <a:p>
            <a:pPr algn="l"/>
            <a:r>
              <a:rPr lang="en-GB">
                <a:ea typeface="+mn-lt"/>
                <a:cs typeface="+mn-lt"/>
              </a:rPr>
              <a:t>52 out 74 (70%) providers offered spot and framework placements.</a:t>
            </a:r>
            <a:endParaRPr lang="en-GB">
              <a:cs typeface="Calibri"/>
            </a:endParaRPr>
          </a:p>
          <a:p>
            <a:pPr algn="l"/>
            <a:endParaRPr lang="en-GB">
              <a:ea typeface="+mn-lt"/>
              <a:cs typeface="+mn-lt"/>
            </a:endParaRPr>
          </a:p>
          <a:p>
            <a:pPr algn="l"/>
            <a:r>
              <a:rPr lang="en-GB">
                <a:cs typeface="Calibri"/>
              </a:rPr>
              <a:t>Out of those that offer both 54% offered them less than once a month</a:t>
            </a:r>
          </a:p>
          <a:p>
            <a:pPr algn="l"/>
            <a:endParaRPr lang="en-GB">
              <a:cs typeface="Calibri"/>
            </a:endParaRPr>
          </a:p>
          <a:p>
            <a:pPr algn="l"/>
            <a:r>
              <a:rPr lang="en-GB">
                <a:cs typeface="Calibri"/>
              </a:rPr>
              <a:t>13 out 74 (18%) providers were not on framework but offered spot placement. Of those 8 of 13 (62%) offered framework less than once a month</a:t>
            </a:r>
          </a:p>
        </p:txBody>
      </p:sp>
      <p:sp>
        <p:nvSpPr>
          <p:cNvPr id="5" name="Subtitle 2">
            <a:extLst>
              <a:ext uri="{FF2B5EF4-FFF2-40B4-BE49-F238E27FC236}">
                <a16:creationId xmlns:a16="http://schemas.microsoft.com/office/drawing/2014/main" id="{7E7748DF-BB1A-B8FA-1F3D-804200B49CC9}"/>
              </a:ext>
            </a:extLst>
          </p:cNvPr>
          <p:cNvSpPr txBox="1">
            <a:spLocks/>
          </p:cNvSpPr>
          <p:nvPr/>
        </p:nvSpPr>
        <p:spPr>
          <a:xfrm>
            <a:off x="675594" y="1816596"/>
            <a:ext cx="3686766" cy="3405357"/>
          </a:xfrm>
          <a:prstGeom prst="rect">
            <a:avLst/>
          </a:prstGeom>
        </p:spPr>
        <p:txBody>
          <a:bodyPr vert="horz" lIns="68580" tIns="34290" rIns="68580" bIns="3429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800">
                <a:cs typeface="Calibri"/>
              </a:rPr>
              <a:t>Of the providers that answered the survey most</a:t>
            </a:r>
            <a:r>
              <a:rPr lang="en-GB" sz="1800" b="1">
                <a:cs typeface="Calibri"/>
              </a:rPr>
              <a:t> offered spot placements less than once a month.</a:t>
            </a:r>
            <a:endParaRPr lang="en-US" sz="1800" b="1">
              <a:ea typeface="Calibri"/>
              <a:cs typeface="Calibri"/>
            </a:endParaRPr>
          </a:p>
          <a:p>
            <a:pPr algn="l"/>
            <a:endParaRPr lang="en-GB" sz="1800" b="1">
              <a:ea typeface="Calibri"/>
              <a:cs typeface="Calibri"/>
            </a:endParaRPr>
          </a:p>
          <a:p>
            <a:pPr algn="l"/>
            <a:r>
              <a:rPr lang="en-GB" sz="1800" b="1">
                <a:cs typeface="Calibri"/>
              </a:rPr>
              <a:t>Most providers offer framework and spot placements</a:t>
            </a:r>
            <a:endParaRPr lang="en-GB" sz="1800" b="1">
              <a:ea typeface="Calibri"/>
              <a:cs typeface="Calibri"/>
            </a:endParaRPr>
          </a:p>
          <a:p>
            <a:pPr algn="l"/>
            <a:endParaRPr lang="en-GB" sz="1800" b="1">
              <a:ea typeface="Calibri"/>
              <a:cs typeface="Calibri"/>
            </a:endParaRPr>
          </a:p>
          <a:p>
            <a:pPr algn="l"/>
            <a:r>
              <a:rPr lang="en-GB" sz="1800">
                <a:ea typeface="+mn-lt"/>
                <a:cs typeface="+mn-lt"/>
              </a:rPr>
              <a:t>In the portal there will be one list for all people on the framework and one for those not on framework.</a:t>
            </a:r>
            <a:endParaRPr lang="en-GB"/>
          </a:p>
          <a:p>
            <a:pPr algn="l"/>
            <a:endParaRPr lang="en-GB" sz="1800" b="1">
              <a:ea typeface="Calibri"/>
              <a:cs typeface="Calibri"/>
            </a:endParaRPr>
          </a:p>
          <a:p>
            <a:pPr algn="l"/>
            <a:endParaRPr lang="en-GB" sz="1800" b="1">
              <a:ea typeface="Calibri"/>
              <a:cs typeface="Calibri"/>
            </a:endParaRPr>
          </a:p>
        </p:txBody>
      </p:sp>
      <p:sp>
        <p:nvSpPr>
          <p:cNvPr id="2" name="TextBox 1">
            <a:extLst>
              <a:ext uri="{FF2B5EF4-FFF2-40B4-BE49-F238E27FC236}">
                <a16:creationId xmlns:a16="http://schemas.microsoft.com/office/drawing/2014/main" id="{3ED44503-A76D-6BB5-2842-5BC19DBD994A}"/>
              </a:ext>
            </a:extLst>
          </p:cNvPr>
          <p:cNvSpPr txBox="1"/>
          <p:nvPr/>
        </p:nvSpPr>
        <p:spPr>
          <a:xfrm>
            <a:off x="680292" y="322243"/>
            <a:ext cx="790735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Calibri"/>
                <a:ea typeface="Calibri"/>
                <a:cs typeface="Arial"/>
              </a:rPr>
              <a:t>Do providers work on spot placements and framework placements?</a:t>
            </a:r>
            <a:endParaRPr lang="en-US" sz="2800"/>
          </a:p>
        </p:txBody>
      </p:sp>
    </p:spTree>
    <p:extLst>
      <p:ext uri="{BB962C8B-B14F-4D97-AF65-F5344CB8AC3E}">
        <p14:creationId xmlns:p14="http://schemas.microsoft.com/office/powerpoint/2010/main" val="3504543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76231" y="1395243"/>
            <a:ext cx="2748644" cy="3405357"/>
          </a:xfrm>
        </p:spPr>
        <p:txBody>
          <a:bodyPr vert="horz" lIns="68580" tIns="34290" rIns="68580" bIns="34290" rtlCol="0" anchor="t">
            <a:normAutofit/>
          </a:bodyPr>
          <a:lstStyle/>
          <a:p>
            <a:pPr algn="l">
              <a:lnSpc>
                <a:spcPct val="90000"/>
              </a:lnSpc>
              <a:spcBef>
                <a:spcPts val="750"/>
              </a:spcBef>
            </a:pPr>
            <a:r>
              <a:rPr lang="en-GB" sz="1400">
                <a:solidFill>
                  <a:schemeClr val="tx1"/>
                </a:solidFill>
                <a:ea typeface="+mn-lt"/>
                <a:cs typeface="+mn-lt"/>
              </a:rPr>
              <a:t>Most people understood emergency placements to mean as soon as possible or within 24hrs. </a:t>
            </a:r>
            <a:endParaRPr lang="en-US" sz="1400">
              <a:solidFill>
                <a:schemeClr val="tx1"/>
              </a:solidFill>
              <a:ea typeface="+mn-lt"/>
              <a:cs typeface="+mn-lt"/>
            </a:endParaRPr>
          </a:p>
          <a:p>
            <a:pPr algn="l">
              <a:lnSpc>
                <a:spcPct val="90000"/>
              </a:lnSpc>
              <a:spcBef>
                <a:spcPts val="750"/>
              </a:spcBef>
            </a:pPr>
            <a:endParaRPr lang="en-GB" sz="1400">
              <a:solidFill>
                <a:schemeClr val="tx1"/>
              </a:solidFill>
              <a:ea typeface="+mn-lt"/>
              <a:cs typeface="+mn-lt"/>
            </a:endParaRPr>
          </a:p>
          <a:p>
            <a:pPr algn="l">
              <a:lnSpc>
                <a:spcPct val="90000"/>
              </a:lnSpc>
              <a:spcBef>
                <a:spcPts val="750"/>
              </a:spcBef>
            </a:pPr>
            <a:r>
              <a:rPr lang="en-GB" sz="1400">
                <a:solidFill>
                  <a:schemeClr val="tx1"/>
                </a:solidFill>
                <a:ea typeface="+mn-lt"/>
                <a:cs typeface="+mn-lt"/>
              </a:rPr>
              <a:t>When training people on the new portal it is important that 'urgent' tag is universally understood as within 72 hours (as this is not currently be the case).</a:t>
            </a:r>
            <a:endParaRPr lang="en-GB" sz="1400">
              <a:solidFill>
                <a:schemeClr val="tx1"/>
              </a:solidFill>
            </a:endParaRPr>
          </a:p>
        </p:txBody>
      </p:sp>
      <p:pic>
        <p:nvPicPr>
          <p:cNvPr id="4" name="Picture 3" descr="A graph with different colored squares&#10;&#10;Description automatically generated">
            <a:extLst>
              <a:ext uri="{FF2B5EF4-FFF2-40B4-BE49-F238E27FC236}">
                <a16:creationId xmlns:a16="http://schemas.microsoft.com/office/drawing/2014/main" id="{D7A668F5-5EEE-C4AA-7242-C90D7F8B73D6}"/>
              </a:ext>
            </a:extLst>
          </p:cNvPr>
          <p:cNvPicPr>
            <a:picLocks noChangeAspect="1"/>
          </p:cNvPicPr>
          <p:nvPr/>
        </p:nvPicPr>
        <p:blipFill>
          <a:blip r:embed="rId2"/>
          <a:stretch>
            <a:fillRect/>
          </a:stretch>
        </p:blipFill>
        <p:spPr>
          <a:xfrm>
            <a:off x="623110" y="1476605"/>
            <a:ext cx="4572000" cy="3048000"/>
          </a:xfrm>
          <a:prstGeom prst="rect">
            <a:avLst/>
          </a:prstGeom>
        </p:spPr>
      </p:pic>
      <p:sp>
        <p:nvSpPr>
          <p:cNvPr id="2" name="Subtitle 2">
            <a:extLst>
              <a:ext uri="{FF2B5EF4-FFF2-40B4-BE49-F238E27FC236}">
                <a16:creationId xmlns:a16="http://schemas.microsoft.com/office/drawing/2014/main" id="{81E20E4E-7913-F88C-444F-878590C16429}"/>
              </a:ext>
            </a:extLst>
          </p:cNvPr>
          <p:cNvSpPr txBox="1">
            <a:spLocks/>
          </p:cNvSpPr>
          <p:nvPr/>
        </p:nvSpPr>
        <p:spPr>
          <a:xfrm>
            <a:off x="501763" y="490198"/>
            <a:ext cx="8023112" cy="905045"/>
          </a:xfrm>
          <a:prstGeom prst="rect">
            <a:avLst/>
          </a:prstGeom>
        </p:spPr>
        <p:txBody>
          <a:bodyPr vert="horz" lIns="68580" tIns="34290" rIns="68580" bIns="3429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a:cs typeface="Calibri"/>
              </a:rPr>
              <a:t>What do providers consider an urgent or emergency placement?</a:t>
            </a:r>
            <a:endParaRPr lang="en-US" sz="2800"/>
          </a:p>
          <a:p>
            <a:pPr algn="l"/>
            <a:endParaRPr lang="en-GB" sz="1800">
              <a:cs typeface="Calibri"/>
            </a:endParaRPr>
          </a:p>
        </p:txBody>
      </p:sp>
    </p:spTree>
    <p:extLst>
      <p:ext uri="{BB962C8B-B14F-4D97-AF65-F5344CB8AC3E}">
        <p14:creationId xmlns:p14="http://schemas.microsoft.com/office/powerpoint/2010/main" val="1497280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58322" y="2058183"/>
            <a:ext cx="3385628" cy="2774326"/>
          </a:xfrm>
        </p:spPr>
        <p:txBody>
          <a:bodyPr vert="horz" lIns="68580" tIns="34290" rIns="68580" bIns="34290" rtlCol="0" anchor="t">
            <a:normAutofit/>
          </a:bodyPr>
          <a:lstStyle/>
          <a:p>
            <a:pPr algn="l"/>
            <a:r>
              <a:rPr lang="en-GB" sz="1400">
                <a:solidFill>
                  <a:schemeClr val="tx1"/>
                </a:solidFill>
                <a:cs typeface="Calibri"/>
              </a:rPr>
              <a:t>Most providers </a:t>
            </a:r>
            <a:r>
              <a:rPr lang="en-GB" sz="1400" b="1">
                <a:solidFill>
                  <a:schemeClr val="tx1"/>
                </a:solidFill>
                <a:cs typeface="Calibri"/>
              </a:rPr>
              <a:t>do use the reference number</a:t>
            </a:r>
            <a:r>
              <a:rPr lang="en-GB" sz="1400">
                <a:solidFill>
                  <a:schemeClr val="tx1"/>
                </a:solidFill>
                <a:cs typeface="Calibri"/>
              </a:rPr>
              <a:t> to help them when managing and finding referrals they are working on.</a:t>
            </a:r>
            <a:endParaRPr lang="en-US" sz="1400">
              <a:solidFill>
                <a:schemeClr val="tx1"/>
              </a:solidFill>
            </a:endParaRPr>
          </a:p>
          <a:p>
            <a:pPr algn="l"/>
            <a:endParaRPr lang="en-GB" sz="1400">
              <a:solidFill>
                <a:schemeClr val="tx1"/>
              </a:solidFill>
              <a:ea typeface="Calibri"/>
              <a:cs typeface="Calibri"/>
            </a:endParaRPr>
          </a:p>
          <a:p>
            <a:pPr algn="l"/>
            <a:r>
              <a:rPr lang="en-GB" sz="1400">
                <a:solidFill>
                  <a:schemeClr val="tx1"/>
                </a:solidFill>
                <a:ea typeface="Calibri"/>
                <a:cs typeface="Calibri"/>
              </a:rPr>
              <a:t>It would be useful to include this on the provider listing page.</a:t>
            </a:r>
          </a:p>
        </p:txBody>
      </p:sp>
      <p:sp>
        <p:nvSpPr>
          <p:cNvPr id="5" name="Subtitle 2">
            <a:extLst>
              <a:ext uri="{FF2B5EF4-FFF2-40B4-BE49-F238E27FC236}">
                <a16:creationId xmlns:a16="http://schemas.microsoft.com/office/drawing/2014/main" id="{7E7748DF-BB1A-B8FA-1F3D-804200B49CC9}"/>
              </a:ext>
            </a:extLst>
          </p:cNvPr>
          <p:cNvSpPr txBox="1">
            <a:spLocks/>
          </p:cNvSpPr>
          <p:nvPr/>
        </p:nvSpPr>
        <p:spPr>
          <a:xfrm>
            <a:off x="560444" y="554293"/>
            <a:ext cx="8023112" cy="905045"/>
          </a:xfrm>
          <a:prstGeom prst="rect">
            <a:avLst/>
          </a:prstGeom>
        </p:spPr>
        <p:txBody>
          <a:bodyPr vert="horz" lIns="68580" tIns="34290" rIns="68580" bIns="3429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a:cs typeface="Calibri"/>
              </a:rPr>
              <a:t>Is the reference number needed on the provider side?</a:t>
            </a:r>
            <a:endParaRPr lang="en-US" sz="2800"/>
          </a:p>
          <a:p>
            <a:pPr algn="l"/>
            <a:endParaRPr lang="en-GB" sz="2800">
              <a:cs typeface="Calibri"/>
            </a:endParaRPr>
          </a:p>
        </p:txBody>
      </p:sp>
      <p:pic>
        <p:nvPicPr>
          <p:cNvPr id="8" name="Picture 7">
            <a:extLst>
              <a:ext uri="{FF2B5EF4-FFF2-40B4-BE49-F238E27FC236}">
                <a16:creationId xmlns:a16="http://schemas.microsoft.com/office/drawing/2014/main" id="{DDF0C059-DD08-108E-182A-1731738B9FB0}"/>
              </a:ext>
            </a:extLst>
          </p:cNvPr>
          <p:cNvPicPr>
            <a:picLocks noChangeAspect="1"/>
          </p:cNvPicPr>
          <p:nvPr/>
        </p:nvPicPr>
        <p:blipFill>
          <a:blip r:embed="rId2"/>
          <a:stretch>
            <a:fillRect/>
          </a:stretch>
        </p:blipFill>
        <p:spPr>
          <a:xfrm>
            <a:off x="571500" y="1741170"/>
            <a:ext cx="4572000" cy="3048000"/>
          </a:xfrm>
          <a:prstGeom prst="rect">
            <a:avLst/>
          </a:prstGeom>
        </p:spPr>
      </p:pic>
    </p:spTree>
    <p:extLst>
      <p:ext uri="{BB962C8B-B14F-4D97-AF65-F5344CB8AC3E}">
        <p14:creationId xmlns:p14="http://schemas.microsoft.com/office/powerpoint/2010/main" val="2594224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23528" y="274638"/>
            <a:ext cx="8305442" cy="523563"/>
          </a:xfrm>
        </p:spPr>
        <p:txBody>
          <a:bodyPr lIns="91440" tIns="45720" rIns="91440" bIns="45720" anchor="t"/>
          <a:lstStyle/>
          <a:p>
            <a:pPr algn="l">
              <a:spcBef>
                <a:spcPts val="0"/>
              </a:spcBef>
            </a:pPr>
            <a:r>
              <a:rPr lang="en-GB" sz="2800" b="1">
                <a:latin typeface="Arial"/>
                <a:ea typeface="+mn-ea"/>
                <a:cs typeface="Arial"/>
              </a:rPr>
              <a:t>Agenda</a:t>
            </a:r>
          </a:p>
          <a:p>
            <a:pPr algn="l"/>
            <a:endParaRPr lang="en-GB" sz="2800" b="1">
              <a:latin typeface="Arial" panose="020B0604020202020204" pitchFamily="34" charset="0"/>
              <a:ea typeface="+mn-ea"/>
              <a:cs typeface="Arial" panose="020B0604020202020204" pitchFamily="34" charset="0"/>
            </a:endParaRPr>
          </a:p>
        </p:txBody>
      </p:sp>
      <p:sp>
        <p:nvSpPr>
          <p:cNvPr id="5" name="Content Placeholder 2">
            <a:extLst>
              <a:ext uri="{FF2B5EF4-FFF2-40B4-BE49-F238E27FC236}">
                <a16:creationId xmlns:a16="http://schemas.microsoft.com/office/drawing/2014/main" id="{65ABBDC1-DAE5-A35B-F353-2256525943AA}"/>
              </a:ext>
            </a:extLst>
          </p:cNvPr>
          <p:cNvSpPr txBox="1">
            <a:spLocks/>
          </p:cNvSpPr>
          <p:nvPr/>
        </p:nvSpPr>
        <p:spPr>
          <a:xfrm>
            <a:off x="498082" y="1822464"/>
            <a:ext cx="8060269" cy="3974654"/>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a:latin typeface="Arial"/>
                <a:ea typeface="+mn-lt"/>
                <a:cs typeface="+mn-lt"/>
              </a:rPr>
              <a:t>11:00 Targeted outcomes for sprint</a:t>
            </a:r>
            <a:endParaRPr lang="en-US" sz="4000">
              <a:latin typeface="Arial"/>
              <a:cs typeface="Calibri"/>
            </a:endParaRPr>
          </a:p>
          <a:p>
            <a:pPr marL="0" indent="0">
              <a:buNone/>
            </a:pPr>
            <a:endParaRPr lang="en-GB" sz="1100">
              <a:latin typeface="Arial"/>
              <a:ea typeface="+mn-lt"/>
              <a:cs typeface="+mn-lt"/>
            </a:endParaRPr>
          </a:p>
          <a:p>
            <a:pPr marL="0" indent="0">
              <a:buNone/>
            </a:pPr>
            <a:r>
              <a:rPr lang="en-GB" sz="2000">
                <a:latin typeface="Arial"/>
                <a:ea typeface="+mn-lt"/>
                <a:cs typeface="+mn-lt"/>
              </a:rPr>
              <a:t>11.10 View referral (Provider)</a:t>
            </a:r>
            <a:endParaRPr lang="en-GB">
              <a:ea typeface="Calibri"/>
              <a:cs typeface="Calibri"/>
            </a:endParaRPr>
          </a:p>
          <a:p>
            <a:pPr marL="0" indent="0">
              <a:buNone/>
            </a:pPr>
            <a:endParaRPr lang="en-GB" sz="1100">
              <a:latin typeface="Arial"/>
              <a:ea typeface="+mn-lt"/>
              <a:cs typeface="+mn-lt"/>
            </a:endParaRPr>
          </a:p>
          <a:p>
            <a:pPr marL="0" indent="0">
              <a:buNone/>
            </a:pPr>
            <a:r>
              <a:rPr lang="en-GB" sz="2000">
                <a:latin typeface="Arial"/>
                <a:ea typeface="+mn-lt"/>
                <a:cs typeface="+mn-lt"/>
              </a:rPr>
              <a:t>11:15  Respond and action referrals (provider)</a:t>
            </a:r>
          </a:p>
          <a:p>
            <a:pPr marL="0" indent="0">
              <a:buNone/>
            </a:pPr>
            <a:endParaRPr lang="en-GB" sz="1100">
              <a:latin typeface="Arial"/>
              <a:ea typeface="+mn-lt"/>
              <a:cs typeface="+mn-lt"/>
            </a:endParaRPr>
          </a:p>
          <a:p>
            <a:pPr marL="0" indent="0">
              <a:buNone/>
            </a:pPr>
            <a:r>
              <a:rPr lang="en-GB" sz="2000">
                <a:latin typeface="Arial"/>
                <a:ea typeface="+mn-lt"/>
                <a:cs typeface="+mn-lt"/>
              </a:rPr>
              <a:t>11.35 Manage referral workstack</a:t>
            </a:r>
          </a:p>
          <a:p>
            <a:pPr marL="0" indent="0">
              <a:buNone/>
            </a:pPr>
            <a:endParaRPr lang="en-GB" sz="1100">
              <a:latin typeface="Arial"/>
              <a:ea typeface="+mn-lt"/>
              <a:cs typeface="+mn-lt"/>
            </a:endParaRPr>
          </a:p>
          <a:p>
            <a:pPr marL="0" indent="0">
              <a:buNone/>
            </a:pPr>
            <a:r>
              <a:rPr lang="en-GB" sz="2000">
                <a:latin typeface="Arial"/>
                <a:ea typeface="+mn-lt"/>
                <a:cs typeface="+mn-lt"/>
              </a:rPr>
              <a:t>11:40 Provider survey findings</a:t>
            </a:r>
          </a:p>
          <a:p>
            <a:pPr marL="0" indent="0">
              <a:buNone/>
            </a:pPr>
            <a:endParaRPr lang="en-GB" sz="1100">
              <a:latin typeface="Arial"/>
              <a:ea typeface="+mn-lt"/>
              <a:cs typeface="+mn-lt"/>
            </a:endParaRPr>
          </a:p>
          <a:p>
            <a:pPr marL="0" indent="0">
              <a:buNone/>
            </a:pPr>
            <a:r>
              <a:rPr lang="en-GB" sz="2000">
                <a:latin typeface="Arial"/>
                <a:ea typeface="+mn-lt"/>
                <a:cs typeface="+mn-lt"/>
              </a:rPr>
              <a:t>11.55  Next steps</a:t>
            </a:r>
          </a:p>
        </p:txBody>
      </p:sp>
      <p:pic>
        <p:nvPicPr>
          <p:cNvPr id="3" name="Graphic 1" descr="Ui Ux with solid fill">
            <a:extLst>
              <a:ext uri="{FF2B5EF4-FFF2-40B4-BE49-F238E27FC236}">
                <a16:creationId xmlns:a16="http://schemas.microsoft.com/office/drawing/2014/main" id="{C8D0EB7F-A425-AC61-43F1-1B80838AA2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82218" y="2379113"/>
            <a:ext cx="457200" cy="457200"/>
          </a:xfrm>
          <a:prstGeom prst="rect">
            <a:avLst/>
          </a:prstGeom>
        </p:spPr>
      </p:pic>
      <p:pic>
        <p:nvPicPr>
          <p:cNvPr id="6" name="Graphic 1" descr="Architecture with solid fill">
            <a:extLst>
              <a:ext uri="{FF2B5EF4-FFF2-40B4-BE49-F238E27FC236}">
                <a16:creationId xmlns:a16="http://schemas.microsoft.com/office/drawing/2014/main" id="{D7F43E9C-7EA0-2173-4E95-2DB72F923A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80434" y="2923405"/>
            <a:ext cx="524242" cy="524242"/>
          </a:xfrm>
          <a:prstGeom prst="rect">
            <a:avLst/>
          </a:prstGeom>
        </p:spPr>
      </p:pic>
      <p:cxnSp>
        <p:nvCxnSpPr>
          <p:cNvPr id="4" name="Straight Connector 3">
            <a:extLst>
              <a:ext uri="{FF2B5EF4-FFF2-40B4-BE49-F238E27FC236}">
                <a16:creationId xmlns:a16="http://schemas.microsoft.com/office/drawing/2014/main" id="{495EE495-A493-F2DB-3B60-F364CC192BC6}"/>
              </a:ext>
            </a:extLst>
          </p:cNvPr>
          <p:cNvCxnSpPr>
            <a:cxnSpLocks/>
            <a:endCxn id="9" idx="1"/>
          </p:cNvCxnSpPr>
          <p:nvPr/>
        </p:nvCxnSpPr>
        <p:spPr>
          <a:xfrm>
            <a:off x="5195703" y="371088"/>
            <a:ext cx="872069" cy="3855"/>
          </a:xfrm>
          <a:prstGeom prst="line">
            <a:avLst/>
          </a:prstGeom>
        </p:spPr>
        <p:style>
          <a:lnRef idx="3">
            <a:schemeClr val="accent2"/>
          </a:lnRef>
          <a:fillRef idx="0">
            <a:schemeClr val="accent2"/>
          </a:fillRef>
          <a:effectRef idx="2">
            <a:schemeClr val="accent2"/>
          </a:effectRef>
          <a:fontRef idx="minor">
            <a:schemeClr val="tx1"/>
          </a:fontRef>
        </p:style>
      </p:cxnSp>
      <p:pic>
        <p:nvPicPr>
          <p:cNvPr id="8" name="Graphic 7" descr="Ui Ux with solid fill">
            <a:extLst>
              <a:ext uri="{FF2B5EF4-FFF2-40B4-BE49-F238E27FC236}">
                <a16:creationId xmlns:a16="http://schemas.microsoft.com/office/drawing/2014/main" id="{2FCD6CB2-2E49-29AA-ECB2-0A171FFD4E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54524" y="146343"/>
            <a:ext cx="457200" cy="457200"/>
          </a:xfrm>
          <a:prstGeom prst="rect">
            <a:avLst/>
          </a:prstGeom>
        </p:spPr>
      </p:pic>
      <p:pic>
        <p:nvPicPr>
          <p:cNvPr id="9" name="Graphic 8" descr="Architecture with solid fill">
            <a:extLst>
              <a:ext uri="{FF2B5EF4-FFF2-40B4-BE49-F238E27FC236}">
                <a16:creationId xmlns:a16="http://schemas.microsoft.com/office/drawing/2014/main" id="{F33D0C99-BE2D-EA4B-D05B-91B81763A2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67772" y="112822"/>
            <a:ext cx="524242" cy="524242"/>
          </a:xfrm>
          <a:prstGeom prst="rect">
            <a:avLst/>
          </a:prstGeom>
        </p:spPr>
      </p:pic>
      <p:pic>
        <p:nvPicPr>
          <p:cNvPr id="10" name="Graphic 9" descr="Magnifying glass with solid fill">
            <a:extLst>
              <a:ext uri="{FF2B5EF4-FFF2-40B4-BE49-F238E27FC236}">
                <a16:creationId xmlns:a16="http://schemas.microsoft.com/office/drawing/2014/main" id="{659A536F-BC84-57BC-071A-ADB6B23068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72476" y="158550"/>
            <a:ext cx="432786" cy="432786"/>
          </a:xfrm>
          <a:prstGeom prst="rect">
            <a:avLst/>
          </a:prstGeom>
        </p:spPr>
      </p:pic>
      <p:cxnSp>
        <p:nvCxnSpPr>
          <p:cNvPr id="11" name="Straight Connector 10">
            <a:extLst>
              <a:ext uri="{FF2B5EF4-FFF2-40B4-BE49-F238E27FC236}">
                <a16:creationId xmlns:a16="http://schemas.microsoft.com/office/drawing/2014/main" id="{870855C3-5B4A-05DB-2CEC-3B550DA38599}"/>
              </a:ext>
            </a:extLst>
          </p:cNvPr>
          <p:cNvCxnSpPr>
            <a:cxnSpLocks/>
          </p:cNvCxnSpPr>
          <p:nvPr/>
        </p:nvCxnSpPr>
        <p:spPr>
          <a:xfrm>
            <a:off x="6482455" y="371088"/>
            <a:ext cx="872069" cy="3855"/>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a:extLst>
              <a:ext uri="{FF2B5EF4-FFF2-40B4-BE49-F238E27FC236}">
                <a16:creationId xmlns:a16="http://schemas.microsoft.com/office/drawing/2014/main" id="{F317A2F3-B462-8C4D-33FF-2B356DBAA17F}"/>
              </a:ext>
            </a:extLst>
          </p:cNvPr>
          <p:cNvCxnSpPr>
            <a:cxnSpLocks/>
          </p:cNvCxnSpPr>
          <p:nvPr/>
        </p:nvCxnSpPr>
        <p:spPr>
          <a:xfrm>
            <a:off x="7769207" y="371088"/>
            <a:ext cx="872069" cy="3855"/>
          </a:xfrm>
          <a:prstGeom prst="line">
            <a:avLst/>
          </a:prstGeom>
        </p:spPr>
        <p:style>
          <a:lnRef idx="3">
            <a:schemeClr val="accent2"/>
          </a:lnRef>
          <a:fillRef idx="0">
            <a:schemeClr val="accent2"/>
          </a:fillRef>
          <a:effectRef idx="2">
            <a:schemeClr val="accent2"/>
          </a:effectRef>
          <a:fontRef idx="minor">
            <a:schemeClr val="tx1"/>
          </a:fontRef>
        </p:style>
      </p:cxnSp>
      <p:pic>
        <p:nvPicPr>
          <p:cNvPr id="13" name="Graphic 12" descr="Clipboard Mixed with solid fill">
            <a:extLst>
              <a:ext uri="{FF2B5EF4-FFF2-40B4-BE49-F238E27FC236}">
                <a16:creationId xmlns:a16="http://schemas.microsoft.com/office/drawing/2014/main" id="{DA4B4FA7-4D0B-8E7B-C599-51E8604B965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58351" y="112822"/>
            <a:ext cx="524242" cy="524242"/>
          </a:xfrm>
          <a:prstGeom prst="rect">
            <a:avLst/>
          </a:prstGeom>
        </p:spPr>
      </p:pic>
      <p:sp>
        <p:nvSpPr>
          <p:cNvPr id="14" name="TextBox 13">
            <a:extLst>
              <a:ext uri="{FF2B5EF4-FFF2-40B4-BE49-F238E27FC236}">
                <a16:creationId xmlns:a16="http://schemas.microsoft.com/office/drawing/2014/main" id="{F255E0CE-B8CC-BD09-6CDF-BD8F0713414B}"/>
              </a:ext>
            </a:extLst>
          </p:cNvPr>
          <p:cNvSpPr txBox="1"/>
          <p:nvPr/>
        </p:nvSpPr>
        <p:spPr>
          <a:xfrm>
            <a:off x="4836136" y="558087"/>
            <a:ext cx="718210" cy="276999"/>
          </a:xfrm>
          <a:prstGeom prst="rect">
            <a:avLst/>
          </a:prstGeom>
          <a:noFill/>
        </p:spPr>
        <p:txBody>
          <a:bodyPr wrap="none" rtlCol="0">
            <a:spAutoFit/>
          </a:bodyPr>
          <a:lstStyle/>
          <a:p>
            <a:r>
              <a:rPr lang="en-GB" sz="1200"/>
              <a:t>Discover</a:t>
            </a:r>
          </a:p>
        </p:txBody>
      </p:sp>
      <p:sp>
        <p:nvSpPr>
          <p:cNvPr id="15" name="TextBox 14">
            <a:extLst>
              <a:ext uri="{FF2B5EF4-FFF2-40B4-BE49-F238E27FC236}">
                <a16:creationId xmlns:a16="http://schemas.microsoft.com/office/drawing/2014/main" id="{3D2339F3-BD5E-B5E2-2EF3-CC29BD1D0AD2}"/>
              </a:ext>
            </a:extLst>
          </p:cNvPr>
          <p:cNvSpPr txBox="1"/>
          <p:nvPr/>
        </p:nvSpPr>
        <p:spPr>
          <a:xfrm>
            <a:off x="5978702" y="558087"/>
            <a:ext cx="604653" cy="276999"/>
          </a:xfrm>
          <a:prstGeom prst="rect">
            <a:avLst/>
          </a:prstGeom>
          <a:noFill/>
        </p:spPr>
        <p:txBody>
          <a:bodyPr wrap="none" rtlCol="0">
            <a:spAutoFit/>
          </a:bodyPr>
          <a:lstStyle/>
          <a:p>
            <a:r>
              <a:rPr lang="en-GB" sz="1200"/>
              <a:t>Design</a:t>
            </a:r>
          </a:p>
        </p:txBody>
      </p:sp>
      <p:sp>
        <p:nvSpPr>
          <p:cNvPr id="16" name="TextBox 15">
            <a:extLst>
              <a:ext uri="{FF2B5EF4-FFF2-40B4-BE49-F238E27FC236}">
                <a16:creationId xmlns:a16="http://schemas.microsoft.com/office/drawing/2014/main" id="{C27D102D-F888-7542-CFFC-778DA454DE3E}"/>
              </a:ext>
            </a:extLst>
          </p:cNvPr>
          <p:cNvSpPr txBox="1"/>
          <p:nvPr/>
        </p:nvSpPr>
        <p:spPr>
          <a:xfrm>
            <a:off x="7225204" y="564938"/>
            <a:ext cx="696986" cy="276999"/>
          </a:xfrm>
          <a:prstGeom prst="rect">
            <a:avLst/>
          </a:prstGeom>
          <a:noFill/>
        </p:spPr>
        <p:txBody>
          <a:bodyPr wrap="none" rtlCol="0">
            <a:spAutoFit/>
          </a:bodyPr>
          <a:lstStyle/>
          <a:p>
            <a:r>
              <a:rPr lang="en-GB" sz="1200"/>
              <a:t>Develop</a:t>
            </a:r>
          </a:p>
        </p:txBody>
      </p:sp>
      <p:sp>
        <p:nvSpPr>
          <p:cNvPr id="17" name="TextBox 16">
            <a:extLst>
              <a:ext uri="{FF2B5EF4-FFF2-40B4-BE49-F238E27FC236}">
                <a16:creationId xmlns:a16="http://schemas.microsoft.com/office/drawing/2014/main" id="{E0F78027-02A7-D967-A23A-FEFF0D682215}"/>
              </a:ext>
            </a:extLst>
          </p:cNvPr>
          <p:cNvSpPr txBox="1"/>
          <p:nvPr/>
        </p:nvSpPr>
        <p:spPr>
          <a:xfrm>
            <a:off x="8574234" y="558087"/>
            <a:ext cx="457200" cy="276999"/>
          </a:xfrm>
          <a:prstGeom prst="rect">
            <a:avLst/>
          </a:prstGeom>
          <a:noFill/>
        </p:spPr>
        <p:txBody>
          <a:bodyPr wrap="square" rtlCol="0">
            <a:spAutoFit/>
          </a:bodyPr>
          <a:lstStyle/>
          <a:p>
            <a:r>
              <a:rPr lang="en-GB" sz="1200"/>
              <a:t>Test</a:t>
            </a:r>
          </a:p>
        </p:txBody>
      </p:sp>
      <p:sp>
        <p:nvSpPr>
          <p:cNvPr id="18" name="Rectangle 17">
            <a:extLst>
              <a:ext uri="{FF2B5EF4-FFF2-40B4-BE49-F238E27FC236}">
                <a16:creationId xmlns:a16="http://schemas.microsoft.com/office/drawing/2014/main" id="{399415E9-8E13-21DE-525F-B57A0F9C7400}"/>
              </a:ext>
            </a:extLst>
          </p:cNvPr>
          <p:cNvSpPr/>
          <p:nvPr/>
        </p:nvSpPr>
        <p:spPr>
          <a:xfrm>
            <a:off x="4611360" y="1162396"/>
            <a:ext cx="2149762" cy="2178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Manage referral workstack</a:t>
            </a:r>
          </a:p>
        </p:txBody>
      </p:sp>
      <p:sp>
        <p:nvSpPr>
          <p:cNvPr id="19" name="Rectangle 18">
            <a:extLst>
              <a:ext uri="{FF2B5EF4-FFF2-40B4-BE49-F238E27FC236}">
                <a16:creationId xmlns:a16="http://schemas.microsoft.com/office/drawing/2014/main" id="{ED673ADE-7BD8-A7A6-7180-98C9B916EB0F}"/>
              </a:ext>
            </a:extLst>
          </p:cNvPr>
          <p:cNvSpPr/>
          <p:nvPr/>
        </p:nvSpPr>
        <p:spPr>
          <a:xfrm>
            <a:off x="2824361" y="1162396"/>
            <a:ext cx="1651247" cy="2178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View new Referral</a:t>
            </a:r>
          </a:p>
        </p:txBody>
      </p:sp>
      <p:sp>
        <p:nvSpPr>
          <p:cNvPr id="20" name="Rectangle 19">
            <a:extLst>
              <a:ext uri="{FF2B5EF4-FFF2-40B4-BE49-F238E27FC236}">
                <a16:creationId xmlns:a16="http://schemas.microsoft.com/office/drawing/2014/main" id="{A0819ECE-DD19-0EE2-3E2C-BEEA441DF5E7}"/>
              </a:ext>
            </a:extLst>
          </p:cNvPr>
          <p:cNvSpPr/>
          <p:nvPr/>
        </p:nvSpPr>
        <p:spPr>
          <a:xfrm>
            <a:off x="1029105" y="1162396"/>
            <a:ext cx="1651247" cy="2178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Create new Referral</a:t>
            </a:r>
          </a:p>
        </p:txBody>
      </p:sp>
      <p:sp>
        <p:nvSpPr>
          <p:cNvPr id="21" name="Rectangle 20">
            <a:extLst>
              <a:ext uri="{FF2B5EF4-FFF2-40B4-BE49-F238E27FC236}">
                <a16:creationId xmlns:a16="http://schemas.microsoft.com/office/drawing/2014/main" id="{1A8692E3-FF1B-DC22-BEDA-5D08BA37A799}"/>
              </a:ext>
            </a:extLst>
          </p:cNvPr>
          <p:cNvSpPr/>
          <p:nvPr/>
        </p:nvSpPr>
        <p:spPr>
          <a:xfrm>
            <a:off x="6845536" y="1171852"/>
            <a:ext cx="2149762" cy="2178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Respond &amp; action referrals</a:t>
            </a:r>
          </a:p>
        </p:txBody>
      </p:sp>
      <p:pic>
        <p:nvPicPr>
          <p:cNvPr id="22" name="Graphic 21" descr="Magnifying glass with solid fill">
            <a:extLst>
              <a:ext uri="{FF2B5EF4-FFF2-40B4-BE49-F238E27FC236}">
                <a16:creationId xmlns:a16="http://schemas.microsoft.com/office/drawing/2014/main" id="{BE0A9CDB-7B1A-E25F-1214-BBACFD336D4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76789" y="4123811"/>
            <a:ext cx="432786" cy="432786"/>
          </a:xfrm>
          <a:prstGeom prst="rect">
            <a:avLst/>
          </a:prstGeom>
        </p:spPr>
      </p:pic>
      <p:pic>
        <p:nvPicPr>
          <p:cNvPr id="7" name="Graphic 1" descr="Architecture with solid fill">
            <a:extLst>
              <a:ext uri="{FF2B5EF4-FFF2-40B4-BE49-F238E27FC236}">
                <a16:creationId xmlns:a16="http://schemas.microsoft.com/office/drawing/2014/main" id="{EDF2B3AC-6F77-3E08-6B07-4728682B47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96501" y="3488483"/>
            <a:ext cx="524242" cy="524242"/>
          </a:xfrm>
          <a:prstGeom prst="rect">
            <a:avLst/>
          </a:prstGeom>
        </p:spPr>
      </p:pic>
    </p:spTree>
    <p:extLst>
      <p:ext uri="{BB962C8B-B14F-4D97-AF65-F5344CB8AC3E}">
        <p14:creationId xmlns:p14="http://schemas.microsoft.com/office/powerpoint/2010/main" val="1801162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4777" y="1568968"/>
            <a:ext cx="3385628" cy="777886"/>
          </a:xfrm>
        </p:spPr>
        <p:txBody>
          <a:bodyPr vert="horz" lIns="68580" tIns="34290" rIns="68580" bIns="34290" rtlCol="0" anchor="t">
            <a:normAutofit fontScale="55000" lnSpcReduction="20000"/>
          </a:bodyPr>
          <a:lstStyle/>
          <a:p>
            <a:pPr algn="l"/>
            <a:r>
              <a:rPr lang="en-GB">
                <a:solidFill>
                  <a:schemeClr val="tx1"/>
                </a:solidFill>
                <a:cs typeface="Calibri"/>
              </a:rPr>
              <a:t>Most providers do use the decline feature currently so currently. </a:t>
            </a:r>
            <a:endParaRPr lang="en-GB">
              <a:solidFill>
                <a:schemeClr val="tx1"/>
              </a:solidFill>
              <a:ea typeface="Calibri"/>
              <a:cs typeface="Calibri"/>
            </a:endParaRPr>
          </a:p>
        </p:txBody>
      </p:sp>
      <p:sp>
        <p:nvSpPr>
          <p:cNvPr id="5" name="Subtitle 2">
            <a:extLst>
              <a:ext uri="{FF2B5EF4-FFF2-40B4-BE49-F238E27FC236}">
                <a16:creationId xmlns:a16="http://schemas.microsoft.com/office/drawing/2014/main" id="{7E7748DF-BB1A-B8FA-1F3D-804200B49CC9}"/>
              </a:ext>
            </a:extLst>
          </p:cNvPr>
          <p:cNvSpPr txBox="1">
            <a:spLocks/>
          </p:cNvSpPr>
          <p:nvPr/>
        </p:nvSpPr>
        <p:spPr>
          <a:xfrm>
            <a:off x="560444" y="438088"/>
            <a:ext cx="8023112" cy="485945"/>
          </a:xfrm>
          <a:prstGeom prst="rect">
            <a:avLst/>
          </a:prstGeom>
        </p:spPr>
        <p:txBody>
          <a:bodyPr vert="horz" lIns="68580" tIns="34290" rIns="68580" bIns="3429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a:cs typeface="Calibri"/>
              </a:rPr>
              <a:t>Is the decline function currently used in the portal?</a:t>
            </a:r>
            <a:endParaRPr lang="en-US" sz="2800"/>
          </a:p>
          <a:p>
            <a:pPr algn="l"/>
            <a:endParaRPr lang="en-GB" sz="2800">
              <a:cs typeface="Calibri"/>
            </a:endParaRPr>
          </a:p>
        </p:txBody>
      </p:sp>
      <p:pic>
        <p:nvPicPr>
          <p:cNvPr id="2" name="Picture 1" descr="A graph of a bar graph&#10;&#10;Description automatically generated">
            <a:extLst>
              <a:ext uri="{FF2B5EF4-FFF2-40B4-BE49-F238E27FC236}">
                <a16:creationId xmlns:a16="http://schemas.microsoft.com/office/drawing/2014/main" id="{C2B25254-91E2-BC4E-9775-702E1D126706}"/>
              </a:ext>
            </a:extLst>
          </p:cNvPr>
          <p:cNvPicPr>
            <a:picLocks noChangeAspect="1"/>
          </p:cNvPicPr>
          <p:nvPr/>
        </p:nvPicPr>
        <p:blipFill>
          <a:blip r:embed="rId2"/>
          <a:stretch>
            <a:fillRect/>
          </a:stretch>
        </p:blipFill>
        <p:spPr>
          <a:xfrm>
            <a:off x="654745" y="2671097"/>
            <a:ext cx="3375660" cy="2263140"/>
          </a:xfrm>
          <a:prstGeom prst="rect">
            <a:avLst/>
          </a:prstGeom>
        </p:spPr>
      </p:pic>
      <p:sp>
        <p:nvSpPr>
          <p:cNvPr id="6" name="Subtitle 2">
            <a:extLst>
              <a:ext uri="{FF2B5EF4-FFF2-40B4-BE49-F238E27FC236}">
                <a16:creationId xmlns:a16="http://schemas.microsoft.com/office/drawing/2014/main" id="{7FFC8C70-569C-3CBA-6AAB-6BCD795720FC}"/>
              </a:ext>
            </a:extLst>
          </p:cNvPr>
          <p:cNvSpPr txBox="1">
            <a:spLocks/>
          </p:cNvSpPr>
          <p:nvPr/>
        </p:nvSpPr>
        <p:spPr>
          <a:xfrm>
            <a:off x="4801634" y="1403715"/>
            <a:ext cx="3881647" cy="810235"/>
          </a:xfrm>
          <a:prstGeom prst="rect">
            <a:avLst/>
          </a:prstGeom>
        </p:spPr>
        <p:txBody>
          <a:bodyPr vert="horz" lIns="68580" tIns="34290" rIns="68580" bIns="3429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200">
                <a:ea typeface="+mn-lt"/>
                <a:cs typeface="+mn-lt"/>
              </a:rPr>
              <a:t>Those that did not use it shared that getting too many referrals that weren't relevant to them as the main reason which may suggest that if the new portal sends relevant information, it may increase the use of this feature.</a:t>
            </a:r>
            <a:endParaRPr lang="en-US"/>
          </a:p>
        </p:txBody>
      </p:sp>
      <p:pic>
        <p:nvPicPr>
          <p:cNvPr id="7" name="Picture 6">
            <a:extLst>
              <a:ext uri="{FF2B5EF4-FFF2-40B4-BE49-F238E27FC236}">
                <a16:creationId xmlns:a16="http://schemas.microsoft.com/office/drawing/2014/main" id="{DCFAB517-60A5-CAEC-50AD-7EDAD30EEF0C}"/>
              </a:ext>
            </a:extLst>
          </p:cNvPr>
          <p:cNvPicPr>
            <a:picLocks noChangeAspect="1"/>
          </p:cNvPicPr>
          <p:nvPr/>
        </p:nvPicPr>
        <p:blipFill>
          <a:blip r:embed="rId3"/>
          <a:stretch>
            <a:fillRect/>
          </a:stretch>
        </p:blipFill>
        <p:spPr>
          <a:xfrm>
            <a:off x="4801634" y="2558674"/>
            <a:ext cx="4051772" cy="3086100"/>
          </a:xfrm>
          <a:prstGeom prst="rect">
            <a:avLst/>
          </a:prstGeom>
        </p:spPr>
      </p:pic>
    </p:spTree>
    <p:extLst>
      <p:ext uri="{BB962C8B-B14F-4D97-AF65-F5344CB8AC3E}">
        <p14:creationId xmlns:p14="http://schemas.microsoft.com/office/powerpoint/2010/main" val="482019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7E7748DF-BB1A-B8FA-1F3D-804200B49CC9}"/>
              </a:ext>
            </a:extLst>
          </p:cNvPr>
          <p:cNvSpPr txBox="1">
            <a:spLocks/>
          </p:cNvSpPr>
          <p:nvPr/>
        </p:nvSpPr>
        <p:spPr>
          <a:xfrm>
            <a:off x="693420" y="567546"/>
            <a:ext cx="8227424" cy="342117"/>
          </a:xfrm>
          <a:prstGeom prst="rect">
            <a:avLst/>
          </a:prstGeom>
        </p:spPr>
        <p:txBody>
          <a:bodyPr vert="horz" lIns="68580" tIns="34290" rIns="68580" bIns="3429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a:cs typeface="Calibri"/>
              </a:rPr>
              <a:t>How often will additional information be needed and the query/ message feature be needed?</a:t>
            </a:r>
            <a:endParaRPr lang="en-US" sz="2800"/>
          </a:p>
        </p:txBody>
      </p:sp>
      <p:pic>
        <p:nvPicPr>
          <p:cNvPr id="6" name="Picture 5">
            <a:extLst>
              <a:ext uri="{FF2B5EF4-FFF2-40B4-BE49-F238E27FC236}">
                <a16:creationId xmlns:a16="http://schemas.microsoft.com/office/drawing/2014/main" id="{07D5BAB1-E8AD-2FBB-C47A-2EB3B6045D5D}"/>
              </a:ext>
            </a:extLst>
          </p:cNvPr>
          <p:cNvPicPr>
            <a:picLocks noChangeAspect="1"/>
          </p:cNvPicPr>
          <p:nvPr/>
        </p:nvPicPr>
        <p:blipFill>
          <a:blip r:embed="rId2"/>
          <a:stretch>
            <a:fillRect/>
          </a:stretch>
        </p:blipFill>
        <p:spPr>
          <a:xfrm>
            <a:off x="693420" y="2053590"/>
            <a:ext cx="4572000" cy="3048000"/>
          </a:xfrm>
          <a:prstGeom prst="rect">
            <a:avLst/>
          </a:prstGeom>
        </p:spPr>
      </p:pic>
      <p:sp>
        <p:nvSpPr>
          <p:cNvPr id="9" name="TextBox 8">
            <a:extLst>
              <a:ext uri="{FF2B5EF4-FFF2-40B4-BE49-F238E27FC236}">
                <a16:creationId xmlns:a16="http://schemas.microsoft.com/office/drawing/2014/main" id="{86E3BB8D-EADF-C796-7D7C-19BC723928A1}"/>
              </a:ext>
            </a:extLst>
          </p:cNvPr>
          <p:cNvSpPr txBox="1"/>
          <p:nvPr/>
        </p:nvSpPr>
        <p:spPr>
          <a:xfrm>
            <a:off x="5600700" y="2175510"/>
            <a:ext cx="3093720" cy="71558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400">
                <a:ea typeface="Calibri"/>
                <a:cs typeface="Calibri"/>
              </a:rPr>
              <a:t>Most providers will need to use the query / message feature when reviewing a referral.</a:t>
            </a:r>
          </a:p>
        </p:txBody>
      </p:sp>
    </p:spTree>
    <p:extLst>
      <p:ext uri="{BB962C8B-B14F-4D97-AF65-F5344CB8AC3E}">
        <p14:creationId xmlns:p14="http://schemas.microsoft.com/office/powerpoint/2010/main" val="1624280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40652" y="1567469"/>
            <a:ext cx="8305442" cy="523563"/>
          </a:xfrm>
        </p:spPr>
        <p:txBody>
          <a:bodyPr lIns="91440" tIns="45720" rIns="91440" bIns="45720" anchor="t"/>
          <a:lstStyle/>
          <a:p>
            <a:pPr algn="l">
              <a:spcBef>
                <a:spcPts val="0"/>
              </a:spcBef>
            </a:pPr>
            <a:r>
              <a:rPr lang="en-GB" sz="2800" b="1">
                <a:latin typeface="Arial"/>
                <a:ea typeface="+mn-ea"/>
                <a:cs typeface="Arial"/>
              </a:rPr>
              <a:t>Next steps</a:t>
            </a:r>
          </a:p>
          <a:p>
            <a:pPr algn="l"/>
            <a:endParaRPr lang="en-GB" sz="2800" b="1">
              <a:latin typeface="Arial" panose="020B0604020202020204" pitchFamily="34" charset="0"/>
              <a:ea typeface="+mn-ea"/>
              <a:cs typeface="Arial" panose="020B0604020202020204" pitchFamily="34" charset="0"/>
            </a:endParaRPr>
          </a:p>
        </p:txBody>
      </p:sp>
      <p:sp>
        <p:nvSpPr>
          <p:cNvPr id="5" name="Content Placeholder 2">
            <a:extLst>
              <a:ext uri="{FF2B5EF4-FFF2-40B4-BE49-F238E27FC236}">
                <a16:creationId xmlns:a16="http://schemas.microsoft.com/office/drawing/2014/main" id="{65ABBDC1-DAE5-A35B-F353-2256525943AA}"/>
              </a:ext>
            </a:extLst>
          </p:cNvPr>
          <p:cNvSpPr txBox="1">
            <a:spLocks/>
          </p:cNvSpPr>
          <p:nvPr/>
        </p:nvSpPr>
        <p:spPr>
          <a:xfrm>
            <a:off x="538694" y="2063720"/>
            <a:ext cx="7668269" cy="3626486"/>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2000"/>
              </a:spcBef>
              <a:spcAft>
                <a:spcPts val="0"/>
              </a:spcAft>
              <a:buFont typeface="Arial"/>
              <a:buChar char="•"/>
            </a:pPr>
            <a:endParaRPr lang="en-GB" sz="1600">
              <a:latin typeface="Arial"/>
              <a:ea typeface="+mn-lt"/>
              <a:cs typeface="Calibri"/>
            </a:endParaRPr>
          </a:p>
        </p:txBody>
      </p:sp>
      <p:sp>
        <p:nvSpPr>
          <p:cNvPr id="4" name="Content Placeholder 2">
            <a:extLst>
              <a:ext uri="{FF2B5EF4-FFF2-40B4-BE49-F238E27FC236}">
                <a16:creationId xmlns:a16="http://schemas.microsoft.com/office/drawing/2014/main" id="{B64D8103-1D55-8A9A-5484-EA46A2C22159}"/>
              </a:ext>
            </a:extLst>
          </p:cNvPr>
          <p:cNvSpPr txBox="1">
            <a:spLocks/>
          </p:cNvSpPr>
          <p:nvPr/>
        </p:nvSpPr>
        <p:spPr>
          <a:xfrm>
            <a:off x="370837" y="2335920"/>
            <a:ext cx="7585813" cy="3151879"/>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2000"/>
              </a:spcBef>
              <a:spcAft>
                <a:spcPts val="0"/>
              </a:spcAft>
              <a:buFont typeface="Arial"/>
              <a:buChar char="•"/>
            </a:pPr>
            <a:r>
              <a:rPr lang="en-GB" sz="1600">
                <a:solidFill>
                  <a:srgbClr val="172B4D"/>
                </a:solidFill>
                <a:ea typeface="+mn-lt"/>
                <a:cs typeface="+mn-lt"/>
              </a:rPr>
              <a:t>Start development on a</a:t>
            </a:r>
            <a:r>
              <a:rPr lang="en-GB" sz="1600" b="0" i="0">
                <a:solidFill>
                  <a:srgbClr val="172B4D"/>
                </a:solidFill>
                <a:effectLst/>
                <a:ea typeface="+mn-lt"/>
                <a:cs typeface="+mn-lt"/>
              </a:rPr>
              <a:t> </a:t>
            </a:r>
            <a:r>
              <a:rPr lang="en-GB" sz="1600">
                <a:solidFill>
                  <a:srgbClr val="172B4D"/>
                </a:solidFill>
                <a:ea typeface="+mn-lt"/>
                <a:cs typeface="+mn-lt"/>
              </a:rPr>
              <a:t>Provider can navigate and organise their workstack of referrals (filter, sort, organise in tabs)</a:t>
            </a:r>
          </a:p>
          <a:p>
            <a:pPr>
              <a:spcBef>
                <a:spcPts val="2000"/>
              </a:spcBef>
              <a:spcAft>
                <a:spcPts val="0"/>
              </a:spcAft>
              <a:buFont typeface="Arial"/>
              <a:buChar char="•"/>
            </a:pPr>
            <a:r>
              <a:rPr lang="en-GB" sz="1600">
                <a:solidFill>
                  <a:srgbClr val="172B4D"/>
                </a:solidFill>
                <a:ea typeface="+mn-lt"/>
                <a:cs typeface="+mn-lt"/>
              </a:rPr>
              <a:t>Manually test Create New Referral functionality on Portal</a:t>
            </a:r>
          </a:p>
          <a:p>
            <a:pPr>
              <a:spcBef>
                <a:spcPts val="2000"/>
              </a:spcBef>
              <a:spcAft>
                <a:spcPts val="0"/>
              </a:spcAft>
              <a:buFont typeface="Arial"/>
              <a:buChar char="•"/>
            </a:pPr>
            <a:r>
              <a:rPr lang="en-GB" sz="1600">
                <a:solidFill>
                  <a:srgbClr val="172B4D"/>
                </a:solidFill>
                <a:ea typeface="+mn-lt"/>
                <a:cs typeface="+mn-lt"/>
              </a:rPr>
              <a:t>Test prototype designs for making an offer and referral listings view with users</a:t>
            </a:r>
          </a:p>
          <a:p>
            <a:pPr>
              <a:spcBef>
                <a:spcPts val="2000"/>
              </a:spcBef>
              <a:spcAft>
                <a:spcPts val="0"/>
              </a:spcAft>
              <a:buFont typeface="Arial"/>
              <a:buChar char="•"/>
            </a:pPr>
            <a:r>
              <a:rPr lang="en-GB" sz="1600">
                <a:solidFill>
                  <a:srgbClr val="172B4D"/>
                </a:solidFill>
                <a:latin typeface="Calibri"/>
                <a:cs typeface="Calibri"/>
              </a:rPr>
              <a:t>Discovery of Frameworks and how they impact making an offer</a:t>
            </a:r>
          </a:p>
          <a:p>
            <a:pPr marL="0" indent="0">
              <a:spcBef>
                <a:spcPts val="2000"/>
              </a:spcBef>
              <a:spcAft>
                <a:spcPts val="0"/>
              </a:spcAft>
              <a:buNone/>
            </a:pPr>
            <a:endParaRPr lang="en-GB" sz="1400">
              <a:solidFill>
                <a:srgbClr val="172B4D"/>
              </a:solidFill>
              <a:latin typeface="-apple-system"/>
              <a:ea typeface="+mn-lt"/>
              <a:cs typeface="+mn-lt"/>
            </a:endParaRPr>
          </a:p>
        </p:txBody>
      </p:sp>
      <p:cxnSp>
        <p:nvCxnSpPr>
          <p:cNvPr id="7" name="Straight Connector 6">
            <a:extLst>
              <a:ext uri="{FF2B5EF4-FFF2-40B4-BE49-F238E27FC236}">
                <a16:creationId xmlns:a16="http://schemas.microsoft.com/office/drawing/2014/main" id="{914A7B6A-CD09-BD84-6288-5EC9DDA673F7}"/>
              </a:ext>
            </a:extLst>
          </p:cNvPr>
          <p:cNvCxnSpPr>
            <a:cxnSpLocks/>
          </p:cNvCxnSpPr>
          <p:nvPr/>
        </p:nvCxnSpPr>
        <p:spPr>
          <a:xfrm>
            <a:off x="5195703" y="371088"/>
            <a:ext cx="872069" cy="3855"/>
          </a:xfrm>
          <a:prstGeom prst="line">
            <a:avLst/>
          </a:prstGeom>
        </p:spPr>
        <p:style>
          <a:lnRef idx="3">
            <a:schemeClr val="accent2"/>
          </a:lnRef>
          <a:fillRef idx="0">
            <a:schemeClr val="accent2"/>
          </a:fillRef>
          <a:effectRef idx="2">
            <a:schemeClr val="accent2"/>
          </a:effectRef>
          <a:fontRef idx="minor">
            <a:schemeClr val="tx1"/>
          </a:fontRef>
        </p:style>
      </p:cxnSp>
      <p:pic>
        <p:nvPicPr>
          <p:cNvPr id="9" name="Graphic 8" descr="Ui Ux with solid fill">
            <a:extLst>
              <a:ext uri="{FF2B5EF4-FFF2-40B4-BE49-F238E27FC236}">
                <a16:creationId xmlns:a16="http://schemas.microsoft.com/office/drawing/2014/main" id="{9177647D-6C73-EE8C-3F53-BD9651B450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54524" y="146343"/>
            <a:ext cx="457200" cy="457200"/>
          </a:xfrm>
          <a:prstGeom prst="rect">
            <a:avLst/>
          </a:prstGeom>
        </p:spPr>
      </p:pic>
      <p:pic>
        <p:nvPicPr>
          <p:cNvPr id="11" name="Graphic 10" descr="Architecture with solid fill">
            <a:extLst>
              <a:ext uri="{FF2B5EF4-FFF2-40B4-BE49-F238E27FC236}">
                <a16:creationId xmlns:a16="http://schemas.microsoft.com/office/drawing/2014/main" id="{9ACDBF3A-F117-F4CB-BF5C-056990BC47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67772" y="112822"/>
            <a:ext cx="524242" cy="524242"/>
          </a:xfrm>
          <a:prstGeom prst="rect">
            <a:avLst/>
          </a:prstGeom>
        </p:spPr>
      </p:pic>
      <p:pic>
        <p:nvPicPr>
          <p:cNvPr id="13" name="Graphic 12" descr="Magnifying glass with solid fill">
            <a:extLst>
              <a:ext uri="{FF2B5EF4-FFF2-40B4-BE49-F238E27FC236}">
                <a16:creationId xmlns:a16="http://schemas.microsoft.com/office/drawing/2014/main" id="{60514F37-A779-81BF-EEC9-0F8192CAC3F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72476" y="158550"/>
            <a:ext cx="432786" cy="432786"/>
          </a:xfrm>
          <a:prstGeom prst="rect">
            <a:avLst/>
          </a:prstGeom>
        </p:spPr>
      </p:pic>
      <p:cxnSp>
        <p:nvCxnSpPr>
          <p:cNvPr id="15" name="Straight Connector 14">
            <a:extLst>
              <a:ext uri="{FF2B5EF4-FFF2-40B4-BE49-F238E27FC236}">
                <a16:creationId xmlns:a16="http://schemas.microsoft.com/office/drawing/2014/main" id="{31A92A5A-66C1-E812-AD22-833167FE6A73}"/>
              </a:ext>
            </a:extLst>
          </p:cNvPr>
          <p:cNvCxnSpPr>
            <a:cxnSpLocks/>
          </p:cNvCxnSpPr>
          <p:nvPr/>
        </p:nvCxnSpPr>
        <p:spPr>
          <a:xfrm>
            <a:off x="6482455" y="371088"/>
            <a:ext cx="872069" cy="3855"/>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id="{F9F8B770-908B-5A2C-C670-A783FFAE9239}"/>
              </a:ext>
            </a:extLst>
          </p:cNvPr>
          <p:cNvCxnSpPr>
            <a:cxnSpLocks/>
          </p:cNvCxnSpPr>
          <p:nvPr/>
        </p:nvCxnSpPr>
        <p:spPr>
          <a:xfrm>
            <a:off x="7769207" y="371088"/>
            <a:ext cx="872069" cy="3855"/>
          </a:xfrm>
          <a:prstGeom prst="line">
            <a:avLst/>
          </a:prstGeom>
        </p:spPr>
        <p:style>
          <a:lnRef idx="3">
            <a:schemeClr val="accent2"/>
          </a:lnRef>
          <a:fillRef idx="0">
            <a:schemeClr val="accent2"/>
          </a:fillRef>
          <a:effectRef idx="2">
            <a:schemeClr val="accent2"/>
          </a:effectRef>
          <a:fontRef idx="minor">
            <a:schemeClr val="tx1"/>
          </a:fontRef>
        </p:style>
      </p:cxnSp>
      <p:pic>
        <p:nvPicPr>
          <p:cNvPr id="19" name="Graphic 18" descr="Clipboard Mixed with solid fill">
            <a:extLst>
              <a:ext uri="{FF2B5EF4-FFF2-40B4-BE49-F238E27FC236}">
                <a16:creationId xmlns:a16="http://schemas.microsoft.com/office/drawing/2014/main" id="{32496298-994D-2E6B-0CAD-7F482661405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58351" y="112822"/>
            <a:ext cx="524242" cy="524242"/>
          </a:xfrm>
          <a:prstGeom prst="rect">
            <a:avLst/>
          </a:prstGeom>
        </p:spPr>
      </p:pic>
      <p:sp>
        <p:nvSpPr>
          <p:cNvPr id="21" name="Rectangle 20">
            <a:extLst>
              <a:ext uri="{FF2B5EF4-FFF2-40B4-BE49-F238E27FC236}">
                <a16:creationId xmlns:a16="http://schemas.microsoft.com/office/drawing/2014/main" id="{04B12768-AAA8-4437-5B1C-428940107DA7}"/>
              </a:ext>
            </a:extLst>
          </p:cNvPr>
          <p:cNvSpPr/>
          <p:nvPr/>
        </p:nvSpPr>
        <p:spPr>
          <a:xfrm>
            <a:off x="4628484" y="854171"/>
            <a:ext cx="2149762" cy="2178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Manage referral workstack</a:t>
            </a:r>
          </a:p>
        </p:txBody>
      </p:sp>
      <p:sp>
        <p:nvSpPr>
          <p:cNvPr id="23" name="Rectangle 22">
            <a:extLst>
              <a:ext uri="{FF2B5EF4-FFF2-40B4-BE49-F238E27FC236}">
                <a16:creationId xmlns:a16="http://schemas.microsoft.com/office/drawing/2014/main" id="{53267C98-AF8D-671A-2983-9D7E2172B3A3}"/>
              </a:ext>
            </a:extLst>
          </p:cNvPr>
          <p:cNvSpPr/>
          <p:nvPr/>
        </p:nvSpPr>
        <p:spPr>
          <a:xfrm>
            <a:off x="2841485" y="854171"/>
            <a:ext cx="1651247" cy="2178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View new Referral</a:t>
            </a:r>
          </a:p>
        </p:txBody>
      </p:sp>
      <p:sp>
        <p:nvSpPr>
          <p:cNvPr id="25" name="Rectangle 24">
            <a:extLst>
              <a:ext uri="{FF2B5EF4-FFF2-40B4-BE49-F238E27FC236}">
                <a16:creationId xmlns:a16="http://schemas.microsoft.com/office/drawing/2014/main" id="{BD08BEC0-E423-1658-CE5D-D0C27FB90151}"/>
              </a:ext>
            </a:extLst>
          </p:cNvPr>
          <p:cNvSpPr/>
          <p:nvPr/>
        </p:nvSpPr>
        <p:spPr>
          <a:xfrm>
            <a:off x="1046229" y="854171"/>
            <a:ext cx="1651247" cy="2178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Create new Referral</a:t>
            </a:r>
          </a:p>
        </p:txBody>
      </p:sp>
      <p:sp>
        <p:nvSpPr>
          <p:cNvPr id="27" name="Rectangle 26">
            <a:extLst>
              <a:ext uri="{FF2B5EF4-FFF2-40B4-BE49-F238E27FC236}">
                <a16:creationId xmlns:a16="http://schemas.microsoft.com/office/drawing/2014/main" id="{EEA1F6F4-B1F5-CE2A-E323-E09A9D853A62}"/>
              </a:ext>
            </a:extLst>
          </p:cNvPr>
          <p:cNvSpPr/>
          <p:nvPr/>
        </p:nvSpPr>
        <p:spPr>
          <a:xfrm>
            <a:off x="6862660" y="863627"/>
            <a:ext cx="2149762" cy="2178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Respond &amp; action referrals</a:t>
            </a:r>
          </a:p>
        </p:txBody>
      </p:sp>
      <p:pic>
        <p:nvPicPr>
          <p:cNvPr id="28" name="Graphic 27" descr="Architecture with solid fill">
            <a:extLst>
              <a:ext uri="{FF2B5EF4-FFF2-40B4-BE49-F238E27FC236}">
                <a16:creationId xmlns:a16="http://schemas.microsoft.com/office/drawing/2014/main" id="{A7B6DE49-5306-2C9A-F20A-E3A30062AE4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48963" y="3460485"/>
            <a:ext cx="524242" cy="524242"/>
          </a:xfrm>
          <a:prstGeom prst="rect">
            <a:avLst/>
          </a:prstGeom>
        </p:spPr>
      </p:pic>
      <p:pic>
        <p:nvPicPr>
          <p:cNvPr id="30" name="Graphic 29" descr="Ui Ux with solid fill">
            <a:extLst>
              <a:ext uri="{FF2B5EF4-FFF2-40B4-BE49-F238E27FC236}">
                <a16:creationId xmlns:a16="http://schemas.microsoft.com/office/drawing/2014/main" id="{D21BBF34-1158-DF46-11B7-918A38365D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00074" y="2312478"/>
            <a:ext cx="457200" cy="457200"/>
          </a:xfrm>
          <a:prstGeom prst="rect">
            <a:avLst/>
          </a:prstGeom>
        </p:spPr>
      </p:pic>
      <p:pic>
        <p:nvPicPr>
          <p:cNvPr id="31" name="Graphic 30" descr="Clipboard Mixed with solid fill">
            <a:extLst>
              <a:ext uri="{FF2B5EF4-FFF2-40B4-BE49-F238E27FC236}">
                <a16:creationId xmlns:a16="http://schemas.microsoft.com/office/drawing/2014/main" id="{B156B181-9E3E-0E9E-BBF8-D3A60CDF314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62440" y="2835473"/>
            <a:ext cx="524242" cy="524242"/>
          </a:xfrm>
          <a:prstGeom prst="rect">
            <a:avLst/>
          </a:prstGeom>
        </p:spPr>
      </p:pic>
      <p:pic>
        <p:nvPicPr>
          <p:cNvPr id="32" name="Graphic 31" descr="Magnifying glass with solid fill">
            <a:extLst>
              <a:ext uri="{FF2B5EF4-FFF2-40B4-BE49-F238E27FC236}">
                <a16:creationId xmlns:a16="http://schemas.microsoft.com/office/drawing/2014/main" id="{0657140F-5535-E99A-AE6E-626961C39CF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52318" y="4148348"/>
            <a:ext cx="432786" cy="432786"/>
          </a:xfrm>
          <a:prstGeom prst="rect">
            <a:avLst/>
          </a:prstGeom>
        </p:spPr>
      </p:pic>
    </p:spTree>
    <p:extLst>
      <p:ext uri="{BB962C8B-B14F-4D97-AF65-F5344CB8AC3E}">
        <p14:creationId xmlns:p14="http://schemas.microsoft.com/office/powerpoint/2010/main" val="1387677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001675" y="2221045"/>
            <a:ext cx="4008774" cy="523563"/>
          </a:xfrm>
        </p:spPr>
        <p:txBody>
          <a:bodyPr lIns="91440" tIns="45720" rIns="91440" bIns="45720" anchor="t"/>
          <a:lstStyle/>
          <a:p>
            <a:pPr algn="l">
              <a:spcBef>
                <a:spcPts val="0"/>
              </a:spcBef>
            </a:pPr>
            <a:r>
              <a:rPr lang="en-GB" sz="2800" b="1">
                <a:latin typeface="Arial"/>
                <a:ea typeface="+mn-ea"/>
                <a:cs typeface="Arial"/>
              </a:rPr>
              <a:t>View Referral</a:t>
            </a:r>
          </a:p>
          <a:p>
            <a:pPr algn="l"/>
            <a:endParaRPr lang="en-GB" sz="2800" b="1">
              <a:latin typeface="Arial" panose="020B0604020202020204" pitchFamily="34" charset="0"/>
              <a:ea typeface="+mn-ea"/>
              <a:cs typeface="Arial" panose="020B0604020202020204" pitchFamily="34" charset="0"/>
            </a:endParaRPr>
          </a:p>
        </p:txBody>
      </p:sp>
      <p:cxnSp>
        <p:nvCxnSpPr>
          <p:cNvPr id="10" name="Straight Connector 9">
            <a:extLst>
              <a:ext uri="{FF2B5EF4-FFF2-40B4-BE49-F238E27FC236}">
                <a16:creationId xmlns:a16="http://schemas.microsoft.com/office/drawing/2014/main" id="{8B15A45B-D7FD-77DF-3547-DD06C34449C3}"/>
              </a:ext>
            </a:extLst>
          </p:cNvPr>
          <p:cNvCxnSpPr>
            <a:cxnSpLocks/>
            <a:endCxn id="7" idx="1"/>
          </p:cNvCxnSpPr>
          <p:nvPr/>
        </p:nvCxnSpPr>
        <p:spPr>
          <a:xfrm>
            <a:off x="1739215" y="3594928"/>
            <a:ext cx="872069" cy="3855"/>
          </a:xfrm>
          <a:prstGeom prst="line">
            <a:avLst/>
          </a:prstGeom>
        </p:spPr>
        <p:style>
          <a:lnRef idx="3">
            <a:schemeClr val="accent2"/>
          </a:lnRef>
          <a:fillRef idx="0">
            <a:schemeClr val="accent2"/>
          </a:fillRef>
          <a:effectRef idx="2">
            <a:schemeClr val="accent2"/>
          </a:effectRef>
          <a:fontRef idx="minor">
            <a:schemeClr val="tx1"/>
          </a:fontRef>
        </p:style>
      </p:cxnSp>
      <p:pic>
        <p:nvPicPr>
          <p:cNvPr id="5" name="Graphic 4" descr="Ui Ux with solid fill">
            <a:extLst>
              <a:ext uri="{FF2B5EF4-FFF2-40B4-BE49-F238E27FC236}">
                <a16:creationId xmlns:a16="http://schemas.microsoft.com/office/drawing/2014/main" id="{3C62AC0E-591A-BB8A-74F3-EFD301BFE6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45700" y="3101275"/>
            <a:ext cx="987306" cy="987306"/>
          </a:xfrm>
          <a:prstGeom prst="rect">
            <a:avLst/>
          </a:prstGeom>
        </p:spPr>
      </p:pic>
      <p:pic>
        <p:nvPicPr>
          <p:cNvPr id="7" name="Graphic 6" descr="Architecture with solid fill">
            <a:extLst>
              <a:ext uri="{FF2B5EF4-FFF2-40B4-BE49-F238E27FC236}">
                <a16:creationId xmlns:a16="http://schemas.microsoft.com/office/drawing/2014/main" id="{6BF00E24-030F-8806-736E-BF3107C0A2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11284" y="3336662"/>
            <a:ext cx="524242" cy="524242"/>
          </a:xfrm>
          <a:prstGeom prst="rect">
            <a:avLst/>
          </a:prstGeom>
        </p:spPr>
      </p:pic>
      <p:pic>
        <p:nvPicPr>
          <p:cNvPr id="9" name="Graphic 8" descr="Magnifying glass with solid fill">
            <a:extLst>
              <a:ext uri="{FF2B5EF4-FFF2-40B4-BE49-F238E27FC236}">
                <a16:creationId xmlns:a16="http://schemas.microsoft.com/office/drawing/2014/main" id="{8CE18E1A-6893-EA2E-0267-5BD69B2BE0C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15988" y="3382390"/>
            <a:ext cx="432786" cy="432786"/>
          </a:xfrm>
          <a:prstGeom prst="rect">
            <a:avLst/>
          </a:prstGeom>
        </p:spPr>
      </p:pic>
      <p:cxnSp>
        <p:nvCxnSpPr>
          <p:cNvPr id="13" name="Straight Connector 12">
            <a:extLst>
              <a:ext uri="{FF2B5EF4-FFF2-40B4-BE49-F238E27FC236}">
                <a16:creationId xmlns:a16="http://schemas.microsoft.com/office/drawing/2014/main" id="{48306E6F-2A47-2726-BB05-CD04C45EEF2A}"/>
              </a:ext>
            </a:extLst>
          </p:cNvPr>
          <p:cNvCxnSpPr>
            <a:cxnSpLocks/>
          </p:cNvCxnSpPr>
          <p:nvPr/>
        </p:nvCxnSpPr>
        <p:spPr>
          <a:xfrm>
            <a:off x="3025967" y="3594928"/>
            <a:ext cx="872069" cy="3855"/>
          </a:xfrm>
          <a:prstGeom prst="line">
            <a:avLst/>
          </a:prstGeom>
        </p:spPr>
        <p:style>
          <a:lnRef idx="3">
            <a:schemeClr val="accent2"/>
          </a:lnRef>
          <a:fillRef idx="0">
            <a:schemeClr val="accent2"/>
          </a:fillRef>
          <a:effectRef idx="2">
            <a:schemeClr val="accent2"/>
          </a:effectRef>
          <a:fontRef idx="minor">
            <a:schemeClr val="tx1"/>
          </a:fontRef>
        </p:style>
      </p:cxnSp>
      <p:pic>
        <p:nvPicPr>
          <p:cNvPr id="16" name="Graphic 15" descr="Clipboard Mixed with solid fill">
            <a:extLst>
              <a:ext uri="{FF2B5EF4-FFF2-40B4-BE49-F238E27FC236}">
                <a16:creationId xmlns:a16="http://schemas.microsoft.com/office/drawing/2014/main" id="{96B1FD2C-945F-6B45-0978-8C8E30FA316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57437" y="3327427"/>
            <a:ext cx="524242" cy="524242"/>
          </a:xfrm>
          <a:prstGeom prst="rect">
            <a:avLst/>
          </a:prstGeom>
        </p:spPr>
      </p:pic>
      <p:sp>
        <p:nvSpPr>
          <p:cNvPr id="17" name="TextBox 16">
            <a:extLst>
              <a:ext uri="{FF2B5EF4-FFF2-40B4-BE49-F238E27FC236}">
                <a16:creationId xmlns:a16="http://schemas.microsoft.com/office/drawing/2014/main" id="{307EE5EF-3A74-592C-5867-6E5E90EA1A40}"/>
              </a:ext>
            </a:extLst>
          </p:cNvPr>
          <p:cNvSpPr txBox="1"/>
          <p:nvPr/>
        </p:nvSpPr>
        <p:spPr>
          <a:xfrm>
            <a:off x="1379648" y="3781927"/>
            <a:ext cx="718210" cy="276999"/>
          </a:xfrm>
          <a:prstGeom prst="rect">
            <a:avLst/>
          </a:prstGeom>
          <a:noFill/>
        </p:spPr>
        <p:txBody>
          <a:bodyPr wrap="none" rtlCol="0">
            <a:spAutoFit/>
          </a:bodyPr>
          <a:lstStyle/>
          <a:p>
            <a:r>
              <a:rPr lang="en-GB" sz="1200">
                <a:solidFill>
                  <a:schemeClr val="bg1">
                    <a:lumMod val="65000"/>
                  </a:schemeClr>
                </a:solidFill>
              </a:rPr>
              <a:t>Discover</a:t>
            </a:r>
          </a:p>
        </p:txBody>
      </p:sp>
      <p:sp>
        <p:nvSpPr>
          <p:cNvPr id="18" name="TextBox 17">
            <a:extLst>
              <a:ext uri="{FF2B5EF4-FFF2-40B4-BE49-F238E27FC236}">
                <a16:creationId xmlns:a16="http://schemas.microsoft.com/office/drawing/2014/main" id="{B2E53B3D-26CF-92AC-3C68-89E8719155EE}"/>
              </a:ext>
            </a:extLst>
          </p:cNvPr>
          <p:cNvSpPr txBox="1"/>
          <p:nvPr/>
        </p:nvSpPr>
        <p:spPr>
          <a:xfrm>
            <a:off x="2522214" y="3781927"/>
            <a:ext cx="604653" cy="276999"/>
          </a:xfrm>
          <a:prstGeom prst="rect">
            <a:avLst/>
          </a:prstGeom>
          <a:noFill/>
        </p:spPr>
        <p:txBody>
          <a:bodyPr wrap="none" rtlCol="0">
            <a:spAutoFit/>
          </a:bodyPr>
          <a:lstStyle/>
          <a:p>
            <a:r>
              <a:rPr lang="en-GB" sz="1200">
                <a:solidFill>
                  <a:schemeClr val="bg1">
                    <a:lumMod val="65000"/>
                  </a:schemeClr>
                </a:solidFill>
              </a:rPr>
              <a:t>Design</a:t>
            </a:r>
          </a:p>
        </p:txBody>
      </p:sp>
      <p:sp>
        <p:nvSpPr>
          <p:cNvPr id="19" name="TextBox 18">
            <a:extLst>
              <a:ext uri="{FF2B5EF4-FFF2-40B4-BE49-F238E27FC236}">
                <a16:creationId xmlns:a16="http://schemas.microsoft.com/office/drawing/2014/main" id="{8CD99986-6CBF-0BC8-D347-F3D9EA5F63E7}"/>
              </a:ext>
            </a:extLst>
          </p:cNvPr>
          <p:cNvSpPr txBox="1"/>
          <p:nvPr/>
        </p:nvSpPr>
        <p:spPr>
          <a:xfrm>
            <a:off x="3990860" y="3950081"/>
            <a:ext cx="711477" cy="276999"/>
          </a:xfrm>
          <a:prstGeom prst="rect">
            <a:avLst/>
          </a:prstGeom>
          <a:noFill/>
        </p:spPr>
        <p:txBody>
          <a:bodyPr wrap="none" rtlCol="0">
            <a:spAutoFit/>
          </a:bodyPr>
          <a:lstStyle/>
          <a:p>
            <a:r>
              <a:rPr lang="en-GB" sz="1200" b="1"/>
              <a:t>Develop</a:t>
            </a:r>
          </a:p>
        </p:txBody>
      </p:sp>
      <p:sp>
        <p:nvSpPr>
          <p:cNvPr id="20" name="TextBox 19">
            <a:extLst>
              <a:ext uri="{FF2B5EF4-FFF2-40B4-BE49-F238E27FC236}">
                <a16:creationId xmlns:a16="http://schemas.microsoft.com/office/drawing/2014/main" id="{9485676E-57DC-105A-0AAC-3EB76BB4F8BB}"/>
              </a:ext>
            </a:extLst>
          </p:cNvPr>
          <p:cNvSpPr txBox="1"/>
          <p:nvPr/>
        </p:nvSpPr>
        <p:spPr>
          <a:xfrm>
            <a:off x="5624479" y="3815176"/>
            <a:ext cx="457200" cy="276999"/>
          </a:xfrm>
          <a:prstGeom prst="rect">
            <a:avLst/>
          </a:prstGeom>
          <a:noFill/>
        </p:spPr>
        <p:txBody>
          <a:bodyPr wrap="square" rtlCol="0">
            <a:spAutoFit/>
          </a:bodyPr>
          <a:lstStyle/>
          <a:p>
            <a:r>
              <a:rPr lang="en-GB" sz="1200">
                <a:solidFill>
                  <a:schemeClr val="bg1">
                    <a:lumMod val="65000"/>
                  </a:schemeClr>
                </a:solidFill>
              </a:rPr>
              <a:t>Test</a:t>
            </a:r>
          </a:p>
        </p:txBody>
      </p:sp>
      <p:cxnSp>
        <p:nvCxnSpPr>
          <p:cNvPr id="23" name="Straight Connector 22">
            <a:extLst>
              <a:ext uri="{FF2B5EF4-FFF2-40B4-BE49-F238E27FC236}">
                <a16:creationId xmlns:a16="http://schemas.microsoft.com/office/drawing/2014/main" id="{44D7B05D-47D2-DD99-3827-3925F4C85973}"/>
              </a:ext>
            </a:extLst>
          </p:cNvPr>
          <p:cNvCxnSpPr>
            <a:cxnSpLocks/>
          </p:cNvCxnSpPr>
          <p:nvPr/>
        </p:nvCxnSpPr>
        <p:spPr>
          <a:xfrm>
            <a:off x="4765671" y="3598783"/>
            <a:ext cx="872069" cy="3855"/>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59661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1888641" y="2007000"/>
            <a:ext cx="5361538" cy="1080079"/>
          </a:xfrm>
        </p:spPr>
        <p:txBody>
          <a:bodyPr lIns="91440" tIns="45720" rIns="91440" bIns="45720" anchor="t"/>
          <a:lstStyle/>
          <a:p>
            <a:pPr>
              <a:spcBef>
                <a:spcPts val="0"/>
              </a:spcBef>
            </a:pPr>
            <a:r>
              <a:rPr lang="en-GB" sz="2800" b="1">
                <a:latin typeface="Arial"/>
                <a:ea typeface="+mn-ea"/>
                <a:cs typeface="Arial"/>
              </a:rPr>
              <a:t>Respond and action referrals</a:t>
            </a:r>
            <a:br>
              <a:rPr lang="en-GB" sz="2800" b="1">
                <a:latin typeface="Arial"/>
                <a:ea typeface="+mn-ea"/>
                <a:cs typeface="Arial"/>
              </a:rPr>
            </a:br>
            <a:r>
              <a:rPr lang="en-GB" sz="2800" b="1">
                <a:solidFill>
                  <a:schemeClr val="tx2"/>
                </a:solidFill>
                <a:latin typeface="Arial"/>
                <a:ea typeface="+mn-ea"/>
                <a:cs typeface="Arial"/>
              </a:rPr>
              <a:t>- Make an offer</a:t>
            </a:r>
          </a:p>
          <a:p>
            <a:pPr algn="l"/>
            <a:endParaRPr lang="en-GB" sz="2800" b="1">
              <a:latin typeface="Arial" panose="020B0604020202020204" pitchFamily="34" charset="0"/>
              <a:ea typeface="+mn-ea"/>
              <a:cs typeface="Arial" panose="020B0604020202020204" pitchFamily="34" charset="0"/>
            </a:endParaRPr>
          </a:p>
        </p:txBody>
      </p:sp>
      <p:pic>
        <p:nvPicPr>
          <p:cNvPr id="7" name="Graphic 6" descr="Architecture with solid fill">
            <a:extLst>
              <a:ext uri="{FF2B5EF4-FFF2-40B4-BE49-F238E27FC236}">
                <a16:creationId xmlns:a16="http://schemas.microsoft.com/office/drawing/2014/main" id="{6BF00E24-030F-8806-736E-BF3107C0A2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14889" y="3197160"/>
            <a:ext cx="872068" cy="872068"/>
          </a:xfrm>
          <a:prstGeom prst="rect">
            <a:avLst/>
          </a:prstGeom>
        </p:spPr>
      </p:pic>
      <p:pic>
        <p:nvPicPr>
          <p:cNvPr id="9" name="Graphic 8" descr="Magnifying glass with solid fill">
            <a:extLst>
              <a:ext uri="{FF2B5EF4-FFF2-40B4-BE49-F238E27FC236}">
                <a16:creationId xmlns:a16="http://schemas.microsoft.com/office/drawing/2014/main" id="{8CE18E1A-6893-EA2E-0267-5BD69B2BE0C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18154" y="3441449"/>
            <a:ext cx="432786" cy="432786"/>
          </a:xfrm>
          <a:prstGeom prst="rect">
            <a:avLst/>
          </a:prstGeom>
        </p:spPr>
      </p:pic>
      <p:cxnSp>
        <p:nvCxnSpPr>
          <p:cNvPr id="13" name="Straight Connector 12">
            <a:extLst>
              <a:ext uri="{FF2B5EF4-FFF2-40B4-BE49-F238E27FC236}">
                <a16:creationId xmlns:a16="http://schemas.microsoft.com/office/drawing/2014/main" id="{48306E6F-2A47-2726-BB05-CD04C45EEF2A}"/>
              </a:ext>
            </a:extLst>
          </p:cNvPr>
          <p:cNvCxnSpPr>
            <a:cxnSpLocks/>
          </p:cNvCxnSpPr>
          <p:nvPr/>
        </p:nvCxnSpPr>
        <p:spPr>
          <a:xfrm>
            <a:off x="5086957" y="3653986"/>
            <a:ext cx="872069" cy="3855"/>
          </a:xfrm>
          <a:prstGeom prst="line">
            <a:avLst/>
          </a:prstGeom>
        </p:spPr>
        <p:style>
          <a:lnRef idx="3">
            <a:schemeClr val="accent2"/>
          </a:lnRef>
          <a:fillRef idx="0">
            <a:schemeClr val="accent2"/>
          </a:fillRef>
          <a:effectRef idx="2">
            <a:schemeClr val="accent2"/>
          </a:effectRef>
          <a:fontRef idx="minor">
            <a:schemeClr val="tx1"/>
          </a:fontRef>
        </p:style>
      </p:cxnSp>
      <p:pic>
        <p:nvPicPr>
          <p:cNvPr id="16" name="Graphic 15" descr="Clipboard Mixed with solid fill">
            <a:extLst>
              <a:ext uri="{FF2B5EF4-FFF2-40B4-BE49-F238E27FC236}">
                <a16:creationId xmlns:a16="http://schemas.microsoft.com/office/drawing/2014/main" id="{96B1FD2C-945F-6B45-0978-8C8E30FA316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59603" y="3386486"/>
            <a:ext cx="524242" cy="524242"/>
          </a:xfrm>
          <a:prstGeom prst="rect">
            <a:avLst/>
          </a:prstGeom>
        </p:spPr>
      </p:pic>
      <p:sp>
        <p:nvSpPr>
          <p:cNvPr id="17" name="TextBox 16">
            <a:extLst>
              <a:ext uri="{FF2B5EF4-FFF2-40B4-BE49-F238E27FC236}">
                <a16:creationId xmlns:a16="http://schemas.microsoft.com/office/drawing/2014/main" id="{307EE5EF-3A74-592C-5867-6E5E90EA1A40}"/>
              </a:ext>
            </a:extLst>
          </p:cNvPr>
          <p:cNvSpPr txBox="1"/>
          <p:nvPr/>
        </p:nvSpPr>
        <p:spPr>
          <a:xfrm>
            <a:off x="3181814" y="3840986"/>
            <a:ext cx="718210" cy="276999"/>
          </a:xfrm>
          <a:prstGeom prst="rect">
            <a:avLst/>
          </a:prstGeom>
          <a:noFill/>
        </p:spPr>
        <p:txBody>
          <a:bodyPr wrap="none" rtlCol="0">
            <a:spAutoFit/>
          </a:bodyPr>
          <a:lstStyle/>
          <a:p>
            <a:r>
              <a:rPr lang="en-GB" sz="1200">
                <a:solidFill>
                  <a:schemeClr val="bg1">
                    <a:lumMod val="65000"/>
                  </a:schemeClr>
                </a:solidFill>
              </a:rPr>
              <a:t>Discover</a:t>
            </a:r>
          </a:p>
        </p:txBody>
      </p:sp>
      <p:sp>
        <p:nvSpPr>
          <p:cNvPr id="18" name="TextBox 17">
            <a:extLst>
              <a:ext uri="{FF2B5EF4-FFF2-40B4-BE49-F238E27FC236}">
                <a16:creationId xmlns:a16="http://schemas.microsoft.com/office/drawing/2014/main" id="{B2E53B3D-26CF-92AC-3C68-89E8719155EE}"/>
              </a:ext>
            </a:extLst>
          </p:cNvPr>
          <p:cNvSpPr txBox="1"/>
          <p:nvPr/>
        </p:nvSpPr>
        <p:spPr>
          <a:xfrm>
            <a:off x="4269098" y="3919963"/>
            <a:ext cx="615874" cy="276999"/>
          </a:xfrm>
          <a:prstGeom prst="rect">
            <a:avLst/>
          </a:prstGeom>
          <a:noFill/>
        </p:spPr>
        <p:txBody>
          <a:bodyPr wrap="none" rtlCol="0">
            <a:spAutoFit/>
          </a:bodyPr>
          <a:lstStyle/>
          <a:p>
            <a:r>
              <a:rPr lang="en-GB" sz="1200" b="1"/>
              <a:t>Design</a:t>
            </a:r>
          </a:p>
        </p:txBody>
      </p:sp>
      <p:sp>
        <p:nvSpPr>
          <p:cNvPr id="19" name="TextBox 18">
            <a:extLst>
              <a:ext uri="{FF2B5EF4-FFF2-40B4-BE49-F238E27FC236}">
                <a16:creationId xmlns:a16="http://schemas.microsoft.com/office/drawing/2014/main" id="{8CD99986-6CBF-0BC8-D347-F3D9EA5F63E7}"/>
              </a:ext>
            </a:extLst>
          </p:cNvPr>
          <p:cNvSpPr txBox="1"/>
          <p:nvPr/>
        </p:nvSpPr>
        <p:spPr>
          <a:xfrm>
            <a:off x="5923702" y="3848657"/>
            <a:ext cx="696986" cy="276999"/>
          </a:xfrm>
          <a:prstGeom prst="rect">
            <a:avLst/>
          </a:prstGeom>
          <a:noFill/>
        </p:spPr>
        <p:txBody>
          <a:bodyPr wrap="none" rtlCol="0">
            <a:spAutoFit/>
          </a:bodyPr>
          <a:lstStyle/>
          <a:p>
            <a:r>
              <a:rPr lang="en-GB" sz="1200">
                <a:solidFill>
                  <a:schemeClr val="bg1">
                    <a:lumMod val="65000"/>
                  </a:schemeClr>
                </a:solidFill>
              </a:rPr>
              <a:t>Develop</a:t>
            </a:r>
          </a:p>
        </p:txBody>
      </p:sp>
      <p:sp>
        <p:nvSpPr>
          <p:cNvPr id="20" name="TextBox 19">
            <a:extLst>
              <a:ext uri="{FF2B5EF4-FFF2-40B4-BE49-F238E27FC236}">
                <a16:creationId xmlns:a16="http://schemas.microsoft.com/office/drawing/2014/main" id="{9485676E-57DC-105A-0AAC-3EB76BB4F8BB}"/>
              </a:ext>
            </a:extLst>
          </p:cNvPr>
          <p:cNvSpPr txBox="1"/>
          <p:nvPr/>
        </p:nvSpPr>
        <p:spPr>
          <a:xfrm>
            <a:off x="7426645" y="3874235"/>
            <a:ext cx="457200" cy="276999"/>
          </a:xfrm>
          <a:prstGeom prst="rect">
            <a:avLst/>
          </a:prstGeom>
          <a:noFill/>
        </p:spPr>
        <p:txBody>
          <a:bodyPr wrap="square" rtlCol="0">
            <a:spAutoFit/>
          </a:bodyPr>
          <a:lstStyle/>
          <a:p>
            <a:r>
              <a:rPr lang="en-GB" sz="1200">
                <a:solidFill>
                  <a:schemeClr val="bg1">
                    <a:lumMod val="65000"/>
                  </a:schemeClr>
                </a:solidFill>
              </a:rPr>
              <a:t>Test</a:t>
            </a:r>
          </a:p>
        </p:txBody>
      </p:sp>
      <p:cxnSp>
        <p:nvCxnSpPr>
          <p:cNvPr id="23" name="Straight Connector 22">
            <a:extLst>
              <a:ext uri="{FF2B5EF4-FFF2-40B4-BE49-F238E27FC236}">
                <a16:creationId xmlns:a16="http://schemas.microsoft.com/office/drawing/2014/main" id="{44D7B05D-47D2-DD99-3827-3925F4C85973}"/>
              </a:ext>
            </a:extLst>
          </p:cNvPr>
          <p:cNvCxnSpPr>
            <a:cxnSpLocks/>
          </p:cNvCxnSpPr>
          <p:nvPr/>
        </p:nvCxnSpPr>
        <p:spPr>
          <a:xfrm>
            <a:off x="6567837" y="3657842"/>
            <a:ext cx="872069" cy="3855"/>
          </a:xfrm>
          <a:prstGeom prst="line">
            <a:avLst/>
          </a:prstGeom>
        </p:spPr>
        <p:style>
          <a:lnRef idx="3">
            <a:schemeClr val="accent2"/>
          </a:lnRef>
          <a:fillRef idx="0">
            <a:schemeClr val="accent2"/>
          </a:fillRef>
          <a:effectRef idx="2">
            <a:schemeClr val="accent2"/>
          </a:effectRef>
          <a:fontRef idx="minor">
            <a:schemeClr val="tx1"/>
          </a:fontRef>
        </p:style>
      </p:cxnSp>
      <p:pic>
        <p:nvPicPr>
          <p:cNvPr id="3" name="Graphic 2" descr="Ui Ux with solid fill">
            <a:extLst>
              <a:ext uri="{FF2B5EF4-FFF2-40B4-BE49-F238E27FC236}">
                <a16:creationId xmlns:a16="http://schemas.microsoft.com/office/drawing/2014/main" id="{E0A5D8E5-139A-658D-0E95-E978E3E82F3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43595" y="3462763"/>
            <a:ext cx="457200" cy="457200"/>
          </a:xfrm>
          <a:prstGeom prst="rect">
            <a:avLst/>
          </a:prstGeom>
        </p:spPr>
      </p:pic>
      <p:cxnSp>
        <p:nvCxnSpPr>
          <p:cNvPr id="6" name="Straight Connector 5">
            <a:extLst>
              <a:ext uri="{FF2B5EF4-FFF2-40B4-BE49-F238E27FC236}">
                <a16:creationId xmlns:a16="http://schemas.microsoft.com/office/drawing/2014/main" id="{624FB9D2-6A7B-5EEC-870C-39C05D6BCFF4}"/>
              </a:ext>
            </a:extLst>
          </p:cNvPr>
          <p:cNvCxnSpPr>
            <a:cxnSpLocks/>
            <a:endCxn id="7" idx="1"/>
          </p:cNvCxnSpPr>
          <p:nvPr/>
        </p:nvCxnSpPr>
        <p:spPr>
          <a:xfrm>
            <a:off x="3570637" y="3624270"/>
            <a:ext cx="644252" cy="8924"/>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006730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119A37-551B-3EA5-F85D-8AC63795D3D6}"/>
              </a:ext>
            </a:extLst>
          </p:cNvPr>
          <p:cNvPicPr>
            <a:picLocks noChangeAspect="1"/>
          </p:cNvPicPr>
          <p:nvPr/>
        </p:nvPicPr>
        <p:blipFill>
          <a:blip r:embed="rId2"/>
          <a:stretch>
            <a:fillRect/>
          </a:stretch>
        </p:blipFill>
        <p:spPr>
          <a:xfrm>
            <a:off x="0" y="993275"/>
            <a:ext cx="9144000" cy="4871449"/>
          </a:xfrm>
          <a:prstGeom prst="rect">
            <a:avLst/>
          </a:prstGeom>
        </p:spPr>
      </p:pic>
      <p:sp>
        <p:nvSpPr>
          <p:cNvPr id="5" name="TextBox 4">
            <a:extLst>
              <a:ext uri="{FF2B5EF4-FFF2-40B4-BE49-F238E27FC236}">
                <a16:creationId xmlns:a16="http://schemas.microsoft.com/office/drawing/2014/main" id="{047301AB-5431-7BDD-3F2C-8730C31EA46A}"/>
              </a:ext>
            </a:extLst>
          </p:cNvPr>
          <p:cNvSpPr txBox="1"/>
          <p:nvPr/>
        </p:nvSpPr>
        <p:spPr>
          <a:xfrm>
            <a:off x="1305017" y="230819"/>
            <a:ext cx="6720397" cy="584775"/>
          </a:xfrm>
          <a:prstGeom prst="rect">
            <a:avLst/>
          </a:prstGeom>
          <a:noFill/>
        </p:spPr>
        <p:txBody>
          <a:bodyPr wrap="square" rtlCol="0">
            <a:spAutoFit/>
          </a:bodyPr>
          <a:lstStyle/>
          <a:p>
            <a:r>
              <a:rPr lang="en-GB" sz="3200"/>
              <a:t>Previous Action Structure</a:t>
            </a:r>
          </a:p>
        </p:txBody>
      </p:sp>
    </p:spTree>
    <p:extLst>
      <p:ext uri="{BB962C8B-B14F-4D97-AF65-F5344CB8AC3E}">
        <p14:creationId xmlns:p14="http://schemas.microsoft.com/office/powerpoint/2010/main" val="1065478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BBFDF9-23E0-EBBA-6387-112DB8A75BBE}"/>
              </a:ext>
            </a:extLst>
          </p:cNvPr>
          <p:cNvPicPr>
            <a:picLocks noChangeAspect="1"/>
          </p:cNvPicPr>
          <p:nvPr/>
        </p:nvPicPr>
        <p:blipFill>
          <a:blip r:embed="rId2"/>
          <a:stretch>
            <a:fillRect/>
          </a:stretch>
        </p:blipFill>
        <p:spPr>
          <a:xfrm>
            <a:off x="0" y="915469"/>
            <a:ext cx="9144000" cy="5027062"/>
          </a:xfrm>
          <a:prstGeom prst="rect">
            <a:avLst/>
          </a:prstGeom>
        </p:spPr>
      </p:pic>
      <p:sp>
        <p:nvSpPr>
          <p:cNvPr id="5" name="TextBox 4">
            <a:extLst>
              <a:ext uri="{FF2B5EF4-FFF2-40B4-BE49-F238E27FC236}">
                <a16:creationId xmlns:a16="http://schemas.microsoft.com/office/drawing/2014/main" id="{C739704F-C820-B504-F44D-EBB2BB3FFEDA}"/>
              </a:ext>
            </a:extLst>
          </p:cNvPr>
          <p:cNvSpPr txBox="1"/>
          <p:nvPr/>
        </p:nvSpPr>
        <p:spPr>
          <a:xfrm>
            <a:off x="1305017" y="230819"/>
            <a:ext cx="6720397" cy="584775"/>
          </a:xfrm>
          <a:prstGeom prst="rect">
            <a:avLst/>
          </a:prstGeom>
          <a:noFill/>
        </p:spPr>
        <p:txBody>
          <a:bodyPr wrap="square" rtlCol="0">
            <a:spAutoFit/>
          </a:bodyPr>
          <a:lstStyle/>
          <a:p>
            <a:r>
              <a:rPr lang="en-GB" sz="3200"/>
              <a:t>Simplified Action Structure</a:t>
            </a:r>
          </a:p>
        </p:txBody>
      </p:sp>
    </p:spTree>
    <p:extLst>
      <p:ext uri="{BB962C8B-B14F-4D97-AF65-F5344CB8AC3E}">
        <p14:creationId xmlns:p14="http://schemas.microsoft.com/office/powerpoint/2010/main" val="2428311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025D6-C117-BA06-B108-84718DAD620D}"/>
              </a:ext>
            </a:extLst>
          </p:cNvPr>
          <p:cNvSpPr>
            <a:spLocks noGrp="1"/>
          </p:cNvSpPr>
          <p:nvPr>
            <p:ph type="title"/>
          </p:nvPr>
        </p:nvSpPr>
        <p:spPr>
          <a:xfrm>
            <a:off x="457200" y="273050"/>
            <a:ext cx="3333336" cy="1156633"/>
          </a:xfrm>
        </p:spPr>
        <p:txBody>
          <a:bodyPr lIns="91440" tIns="45720" rIns="91440" bIns="45720" anchor="t"/>
          <a:lstStyle/>
          <a:p>
            <a:r>
              <a:rPr lang="en-GB" sz="2800">
                <a:latin typeface="Arial"/>
                <a:ea typeface="+mj-lt"/>
                <a:cs typeface="Arial"/>
              </a:rPr>
              <a:t>Provider:</a:t>
            </a:r>
            <a:br>
              <a:rPr lang="en-GB" sz="2800">
                <a:latin typeface="Arial"/>
                <a:ea typeface="+mj-lt"/>
                <a:cs typeface="Arial"/>
              </a:rPr>
            </a:br>
            <a:r>
              <a:rPr lang="en-GB" sz="2800" b="0">
                <a:latin typeface="Arial"/>
                <a:ea typeface="+mj-lt"/>
                <a:cs typeface="Arial"/>
              </a:rPr>
              <a:t>Make a provisional offer</a:t>
            </a:r>
            <a:endParaRPr lang="en-US" b="0"/>
          </a:p>
        </p:txBody>
      </p:sp>
      <p:pic>
        <p:nvPicPr>
          <p:cNvPr id="3" name="Picture 2" descr="A screenshot of a computer&#10;&#10;Description automatically generated">
            <a:extLst>
              <a:ext uri="{FF2B5EF4-FFF2-40B4-BE49-F238E27FC236}">
                <a16:creationId xmlns:a16="http://schemas.microsoft.com/office/drawing/2014/main" id="{FF948CD9-949C-298F-9762-EF397CFD4CD1}"/>
              </a:ext>
            </a:extLst>
          </p:cNvPr>
          <p:cNvPicPr>
            <a:picLocks noChangeAspect="1"/>
          </p:cNvPicPr>
          <p:nvPr/>
        </p:nvPicPr>
        <p:blipFill>
          <a:blip r:embed="rId3"/>
          <a:stretch>
            <a:fillRect/>
          </a:stretch>
        </p:blipFill>
        <p:spPr>
          <a:xfrm>
            <a:off x="3925913" y="389021"/>
            <a:ext cx="4761279" cy="6460957"/>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CAD90512-5D43-9DC0-C123-5BC311C0548F}"/>
              </a:ext>
            </a:extLst>
          </p:cNvPr>
          <p:cNvSpPr/>
          <p:nvPr/>
        </p:nvSpPr>
        <p:spPr>
          <a:xfrm>
            <a:off x="350922" y="5023184"/>
            <a:ext cx="1644315" cy="4511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cs typeface="Calibri"/>
            </a:endParaRPr>
          </a:p>
        </p:txBody>
      </p:sp>
      <p:sp>
        <p:nvSpPr>
          <p:cNvPr id="13" name="TextBox 12">
            <a:extLst>
              <a:ext uri="{FF2B5EF4-FFF2-40B4-BE49-F238E27FC236}">
                <a16:creationId xmlns:a16="http://schemas.microsoft.com/office/drawing/2014/main" id="{35E30089-D75A-AB61-98BC-2DC9B7F5652F}"/>
              </a:ext>
            </a:extLst>
          </p:cNvPr>
          <p:cNvSpPr txBox="1"/>
          <p:nvPr/>
        </p:nvSpPr>
        <p:spPr>
          <a:xfrm>
            <a:off x="352926" y="506529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solidFill>
                  <a:srgbClr val="0000FF"/>
                </a:solidFill>
                <a:latin typeface="Calibri"/>
                <a:cs typeface="Segoe UI"/>
                <a:hlinkClick r:id="rId4"/>
              </a:rPr>
              <a:t>View prototype</a:t>
            </a:r>
            <a:r>
              <a:rPr lang="en-GB">
                <a:solidFill>
                  <a:srgbClr val="0000FF"/>
                </a:solidFill>
                <a:latin typeface="Calibri"/>
                <a:cs typeface="Calibri"/>
              </a:rPr>
              <a:t>​</a:t>
            </a:r>
            <a:endParaRPr lang="en-GB">
              <a:latin typeface="Calibri"/>
            </a:endParaRPr>
          </a:p>
        </p:txBody>
      </p:sp>
    </p:spTree>
    <p:extLst>
      <p:ext uri="{BB962C8B-B14F-4D97-AF65-F5344CB8AC3E}">
        <p14:creationId xmlns:p14="http://schemas.microsoft.com/office/powerpoint/2010/main" val="1146766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025D6-C117-BA06-B108-84718DAD620D}"/>
              </a:ext>
            </a:extLst>
          </p:cNvPr>
          <p:cNvSpPr>
            <a:spLocks noGrp="1"/>
          </p:cNvSpPr>
          <p:nvPr>
            <p:ph type="title"/>
          </p:nvPr>
        </p:nvSpPr>
        <p:spPr>
          <a:xfrm>
            <a:off x="457200" y="273050"/>
            <a:ext cx="3413546" cy="1156633"/>
          </a:xfrm>
        </p:spPr>
        <p:txBody>
          <a:bodyPr lIns="91440" tIns="45720" rIns="91440" bIns="45720" anchor="t"/>
          <a:lstStyle/>
          <a:p>
            <a:r>
              <a:rPr lang="en-GB" sz="2800">
                <a:latin typeface="Arial"/>
                <a:ea typeface="+mj-lt"/>
                <a:cs typeface="Arial"/>
              </a:rPr>
              <a:t>Local authority:  </a:t>
            </a:r>
            <a:r>
              <a:rPr lang="en-GB" sz="2800" b="0">
                <a:latin typeface="Arial"/>
                <a:ea typeface="+mj-lt"/>
                <a:cs typeface="Arial"/>
              </a:rPr>
              <a:t>Review provisional offer and request final offer</a:t>
            </a:r>
            <a:endParaRPr lang="en-US" b="0">
              <a:cs typeface="Calibri"/>
            </a:endParaRPr>
          </a:p>
        </p:txBody>
      </p:sp>
      <p:pic>
        <p:nvPicPr>
          <p:cNvPr id="4" name="Picture 3" descr="A screenshot of a computer&#10;&#10;Description automatically generated">
            <a:extLst>
              <a:ext uri="{FF2B5EF4-FFF2-40B4-BE49-F238E27FC236}">
                <a16:creationId xmlns:a16="http://schemas.microsoft.com/office/drawing/2014/main" id="{A1E80798-0E35-4F8D-B4AB-4C2755D6324E}"/>
              </a:ext>
            </a:extLst>
          </p:cNvPr>
          <p:cNvPicPr>
            <a:picLocks noChangeAspect="1"/>
          </p:cNvPicPr>
          <p:nvPr/>
        </p:nvPicPr>
        <p:blipFill>
          <a:blip r:embed="rId3"/>
          <a:stretch>
            <a:fillRect/>
          </a:stretch>
        </p:blipFill>
        <p:spPr>
          <a:xfrm>
            <a:off x="4184096" y="389021"/>
            <a:ext cx="3727559" cy="4676274"/>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EE2561C6-EE77-7A42-CD49-5442F6E52B70}"/>
              </a:ext>
            </a:extLst>
          </p:cNvPr>
          <p:cNvSpPr txBox="1"/>
          <p:nvPr/>
        </p:nvSpPr>
        <p:spPr>
          <a:xfrm>
            <a:off x="352926" y="506529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solidFill>
                  <a:srgbClr val="0000FF"/>
                </a:solidFill>
                <a:latin typeface="Calibri"/>
                <a:cs typeface="Segoe UI"/>
                <a:hlinkClick r:id="rId4"/>
              </a:rPr>
              <a:t>View prototype</a:t>
            </a:r>
            <a:r>
              <a:rPr lang="en-GB">
                <a:solidFill>
                  <a:srgbClr val="0000FF"/>
                </a:solidFill>
                <a:latin typeface="Calibri"/>
                <a:cs typeface="Calibri"/>
              </a:rPr>
              <a:t>​</a:t>
            </a:r>
            <a:endParaRPr lang="en-GB">
              <a:latin typeface="Calibri"/>
            </a:endParaRPr>
          </a:p>
        </p:txBody>
      </p:sp>
    </p:spTree>
    <p:extLst>
      <p:ext uri="{BB962C8B-B14F-4D97-AF65-F5344CB8AC3E}">
        <p14:creationId xmlns:p14="http://schemas.microsoft.com/office/powerpoint/2010/main" val="1321257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DB7444E61F7E4187BF087C95D2F8A4" ma:contentTypeVersion="9" ma:contentTypeDescription="Create a new document." ma:contentTypeScope="" ma:versionID="e4ebdda1d6a48f635df6ad14bf01c5d6">
  <xsd:schema xmlns:xsd="http://www.w3.org/2001/XMLSchema" xmlns:xs="http://www.w3.org/2001/XMLSchema" xmlns:p="http://schemas.microsoft.com/office/2006/metadata/properties" xmlns:ns2="57e4a19d-5c10-49be-a954-679698bbb83e" xmlns:ns3="f99ec418-d0cf-4391-90fa-7b8540b6e6a8" targetNamespace="http://schemas.microsoft.com/office/2006/metadata/properties" ma:root="true" ma:fieldsID="8db6ebfa1d28b25ac5efb3def3c6463a" ns2:_="" ns3:_="">
    <xsd:import namespace="57e4a19d-5c10-49be-a954-679698bbb83e"/>
    <xsd:import namespace="f99ec418-d0cf-4391-90fa-7b8540b6e6a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4a19d-5c10-49be-a954-679698bbb8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9ec418-d0cf-4391-90fa-7b8540b6e6a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99ec418-d0cf-4391-90fa-7b8540b6e6a8">
      <UserInfo>
        <DisplayName>Keara Drumm</DisplayName>
        <AccountId>45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F4D8A4-D888-4C6C-AE81-34C532A39F2D}">
  <ds:schemaRefs>
    <ds:schemaRef ds:uri="57e4a19d-5c10-49be-a954-679698bbb83e"/>
    <ds:schemaRef ds:uri="f99ec418-d0cf-4391-90fa-7b8540b6e6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82082538-7859-42E7-B1F4-1137497DA55D}">
  <ds:schemaRefs>
    <ds:schemaRef ds:uri="f99ec418-d0cf-4391-90fa-7b8540b6e6a8"/>
    <ds:schemaRef ds:uri="http://schemas.microsoft.com/office/2006/metadata/properties"/>
    <ds:schemaRef ds:uri="http://schemas.microsoft.com/office/infopath/2007/PartnerControls"/>
    <ds:schemaRef ds:uri="http://www.w3.org/2000/xmlns/"/>
  </ds:schemaRefs>
</ds:datastoreItem>
</file>

<file path=customXml/itemProps3.xml><?xml version="1.0" encoding="utf-8"?>
<ds:datastoreItem xmlns:ds="http://schemas.openxmlformats.org/officeDocument/2006/customXml" ds:itemID="{C209C420-71A9-4735-A32B-F94F50D0C0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1942</Words>
  <Application>Microsoft Office PowerPoint</Application>
  <PresentationFormat>On-screen Show (4:3)</PresentationFormat>
  <Paragraphs>205</Paragraphs>
  <Slides>32</Slides>
  <Notes>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32</vt:i4>
      </vt:variant>
    </vt:vector>
  </HeadingPairs>
  <TitlesOfParts>
    <vt:vector size="40" baseType="lpstr">
      <vt:lpstr>-apple-system</vt:lpstr>
      <vt:lpstr>Arial</vt:lpstr>
      <vt:lpstr>Arial Nova</vt:lpstr>
      <vt:lpstr>Arial,Sans-Serif</vt:lpstr>
      <vt:lpstr>Calibri</vt:lpstr>
      <vt:lpstr>1_Office Theme</vt:lpstr>
      <vt:lpstr>Custom Design</vt:lpstr>
      <vt:lpstr>1_Custom Design</vt:lpstr>
      <vt:lpstr>PowerPoint Presentation</vt:lpstr>
      <vt:lpstr>Outcomes for Sprint 9 </vt:lpstr>
      <vt:lpstr>Agenda </vt:lpstr>
      <vt:lpstr>View Referral </vt:lpstr>
      <vt:lpstr>Respond and action referrals - Make an offer </vt:lpstr>
      <vt:lpstr>PowerPoint Presentation</vt:lpstr>
      <vt:lpstr>PowerPoint Presentation</vt:lpstr>
      <vt:lpstr>Provider: Make a provisional offer</vt:lpstr>
      <vt:lpstr>Local authority:  Review provisional offer and request final offer</vt:lpstr>
      <vt:lpstr>Provider: Finalise offer</vt:lpstr>
      <vt:lpstr>Local authority:  Review and accept final offer</vt:lpstr>
      <vt:lpstr>Manage referral workstack Local Authority </vt:lpstr>
      <vt:lpstr>Design updates: Overview</vt:lpstr>
      <vt:lpstr>Design updates: Responses</vt:lpstr>
      <vt:lpstr>Design updates: Provider details</vt:lpstr>
      <vt:lpstr>Provider survey - findings </vt:lpstr>
      <vt:lpstr>Survey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 </vt:lpstr>
    </vt:vector>
  </TitlesOfParts>
  <Company>Service Birmingham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Service Birmingham</dc:creator>
  <cp:lastModifiedBy>Lawrence Vos</cp:lastModifiedBy>
  <cp:revision>3</cp:revision>
  <cp:lastPrinted>2018-01-29T15:09:35Z</cp:lastPrinted>
  <dcterms:created xsi:type="dcterms:W3CDTF">2018-01-29T13:00:28Z</dcterms:created>
  <dcterms:modified xsi:type="dcterms:W3CDTF">2023-11-20T14:30:20Z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0x01010066DB7444E61F7E4187BF087C95D2F8A4</vt:lpwstr>
  </property>
  <property fmtid="{D5CDD505-2E9C-101B-9397-08002B2CF9AE}" pid="3" name="MSIP_Label_8f41158c-2b72-419a-8904-6eaa65702ef4_Enabled">
    <vt:lpwstr>true</vt:lpwstr>
  </property>
  <property fmtid="{D5CDD505-2E9C-101B-9397-08002B2CF9AE}" pid="4" name="MSIP_Label_8f41158c-2b72-419a-8904-6eaa65702ef4_SetDate">
    <vt:lpwstr>2023-07-17T16:35:23Z</vt:lpwstr>
  </property>
  <property fmtid="{D5CDD505-2E9C-101B-9397-08002B2CF9AE}" pid="5" name="MSIP_Label_8f41158c-2b72-419a-8904-6eaa65702ef4_Method">
    <vt:lpwstr>Privileged</vt:lpwstr>
  </property>
  <property fmtid="{D5CDD505-2E9C-101B-9397-08002B2CF9AE}" pid="6" name="MSIP_Label_8f41158c-2b72-419a-8904-6eaa65702ef4_Name">
    <vt:lpwstr>UNCLASSIFIED</vt:lpwstr>
  </property>
  <property fmtid="{D5CDD505-2E9C-101B-9397-08002B2CF9AE}" pid="7" name="MSIP_Label_8f41158c-2b72-419a-8904-6eaa65702ef4_SiteId">
    <vt:lpwstr>1d23ed27-6f11-4050-874b-7e04ca535809</vt:lpwstr>
  </property>
  <property fmtid="{D5CDD505-2E9C-101B-9397-08002B2CF9AE}" pid="8" name="MSIP_Label_8f41158c-2b72-419a-8904-6eaa65702ef4_ActionId">
    <vt:lpwstr>b50322e4-6f11-4d6a-a399-302bc93801f3</vt:lpwstr>
  </property>
  <property fmtid="{D5CDD505-2E9C-101B-9397-08002B2CF9AE}" pid="9" name="MSIP_Label_8f41158c-2b72-419a-8904-6eaa65702ef4_ContentBits">
    <vt:lpwstr>0</vt:lpwstr>
  </property>
  <property fmtid="{D5CDD505-2E9C-101B-9397-08002B2CF9AE}" pid="10" name="MediaServiceImageTags">
    <vt:lpwstr/>
  </property>
  <property fmtid="{D5CDD505-2E9C-101B-9397-08002B2CF9AE}" pid="11" name="MSIP_Label_a17471b1-27ab-4640-9264-e69a67407ca3_Enabled">
    <vt:lpwstr>true</vt:lpwstr>
  </property>
  <property fmtid="{D5CDD505-2E9C-101B-9397-08002B2CF9AE}" pid="12" name="MSIP_Label_a17471b1-27ab-4640-9264-e69a67407ca3_SetDate">
    <vt:lpwstr>2023-09-18T11:08:38Z</vt:lpwstr>
  </property>
  <property fmtid="{D5CDD505-2E9C-101B-9397-08002B2CF9AE}" pid="13" name="MSIP_Label_a17471b1-27ab-4640-9264-e69a67407ca3_Method">
    <vt:lpwstr>Standard</vt:lpwstr>
  </property>
  <property fmtid="{D5CDD505-2E9C-101B-9397-08002B2CF9AE}" pid="14" name="MSIP_Label_a17471b1-27ab-4640-9264-e69a67407ca3_Name">
    <vt:lpwstr>BCC - OFFICIAL</vt:lpwstr>
  </property>
  <property fmtid="{D5CDD505-2E9C-101B-9397-08002B2CF9AE}" pid="15" name="MSIP_Label_a17471b1-27ab-4640-9264-e69a67407ca3_SiteId">
    <vt:lpwstr>699ace67-d2e4-4bcd-b303-d2bbe2b9bbf1</vt:lpwstr>
  </property>
  <property fmtid="{D5CDD505-2E9C-101B-9397-08002B2CF9AE}" pid="16" name="MSIP_Label_a17471b1-27ab-4640-9264-e69a67407ca3_ActionId">
    <vt:lpwstr>343db0f2-ce14-4d01-a3b1-c65e0c8dba5a</vt:lpwstr>
  </property>
  <property fmtid="{D5CDD505-2E9C-101B-9397-08002B2CF9AE}" pid="17" name="MSIP_Label_a17471b1-27ab-4640-9264-e69a67407ca3_ContentBits">
    <vt:lpwstr>2</vt:lpwstr>
  </property>
  <property fmtid="{D5CDD505-2E9C-101B-9397-08002B2CF9AE}" pid="18" name="ClassificationContentMarkingFooterLocations">
    <vt:lpwstr>1_Office Theme:3\Custom Design:3\1_Custom Design:11</vt:lpwstr>
  </property>
  <property fmtid="{D5CDD505-2E9C-101B-9397-08002B2CF9AE}" pid="19" name="ClassificationContentMarkingFooterText">
    <vt:lpwstr>OFFICIAL</vt:lpwstr>
  </property>
</Properties>
</file>