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 id="2147483690" r:id="rId5"/>
    <p:sldMasterId id="2147483675" r:id="rId6"/>
  </p:sldMasterIdLst>
  <p:notesMasterIdLst>
    <p:notesMasterId r:id="rId33"/>
  </p:notesMasterIdLst>
  <p:sldIdLst>
    <p:sldId id="256" r:id="rId7"/>
    <p:sldId id="348" r:id="rId8"/>
    <p:sldId id="404" r:id="rId9"/>
    <p:sldId id="370" r:id="rId10"/>
    <p:sldId id="451" r:id="rId11"/>
    <p:sldId id="452" r:id="rId12"/>
    <p:sldId id="376" r:id="rId13"/>
    <p:sldId id="449" r:id="rId14"/>
    <p:sldId id="450" r:id="rId15"/>
    <p:sldId id="403" r:id="rId16"/>
    <p:sldId id="412" r:id="rId17"/>
    <p:sldId id="435" r:id="rId18"/>
    <p:sldId id="446" r:id="rId19"/>
    <p:sldId id="444" r:id="rId20"/>
    <p:sldId id="439" r:id="rId21"/>
    <p:sldId id="440" r:id="rId22"/>
    <p:sldId id="441" r:id="rId23"/>
    <p:sldId id="442" r:id="rId24"/>
    <p:sldId id="438" r:id="rId25"/>
    <p:sldId id="436" r:id="rId26"/>
    <p:sldId id="447" r:id="rId27"/>
    <p:sldId id="448" r:id="rId28"/>
    <p:sldId id="410" r:id="rId29"/>
    <p:sldId id="409" r:id="rId30"/>
    <p:sldId id="443" r:id="rId31"/>
    <p:sldId id="378" r:id="rId32"/>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74A814-85A7-4CD8-7741-C052630EF8AC}" name="Isobel Roberts" initials="IR" userId="S::isobel.roberts_wearesnook.com#ext#@birminghamcitycouncil.onmicrosoft.com::c9bbec1f-f9a4-4f52-821e-62bc6329a61f" providerId="AD"/>
  <p188:author id="{CDF27C1B-6B99-D799-3F0B-54D6ABB0DBC3}" name="Anna Horton" initials="AH" userId="S::anna.horton_wearesnook.com#ext#@birminghamcitycouncil.onmicrosoft.com::d9baa173-7c4d-43a2-85ba-0d0ba619110d" providerId="AD"/>
  <p188:author id="{64641F61-F9D6-CE28-B79E-A48C6F14AD16}" name="Rebecca Partridge" initials="RP" userId="S::rebecca.partridge@wearesnook.com::463d8555-9502-4083-ac7c-62941da34c64" providerId="AD"/>
  <p188:author id="{9CADE661-3240-CBFA-FAFF-DB9777D809D0}" name="Anna Horton" initials="AH" userId="S::anna.horton@wearesnook.com::9d03c496-80f2-43be-bf70-b1b84f825a65" providerId="AD"/>
  <p188:author id="{DF3795AB-AAF1-31BF-111B-3911BE82EE9D}" name="Keara Drumm" initials="KD" userId="S::keara.drumm_wearesnook.com#ext#@birminghamcitycouncil.onmicrosoft.com::d7d44069-bd37-44c0-8ebc-6bfbf36dc5c0" providerId="AD"/>
  <p188:author id="{E68773D9-D746-D60C-8E15-DE2A9A20DBD2}" name="Isobel Roberts" initials="IR" userId="S::isobel.roberts@wearesnook.com::130f20c7-4e4f-4b85-bdae-198887248cec" providerId="AD"/>
  <p188:author id="{7D844CDA-90C5-BED7-89BB-3D772C093CD4}" name="Keara Drumm" initials="KD" userId="S::keara.drumm@wearesnook.com::114ddcd1-64c3-4f5b-b10d-1d715802b89f" providerId="AD"/>
  <p188:author id="{0596B0F3-4764-F807-561A-FE78B8542033}" name="Ruth Grindley" initials="RG" userId="S::ruth.grindley_wearesnook.com#ext#@birminghamcitycouncil.onmicrosoft.com::f9cbbc31-4959-4783-8560-1113c279ac6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uth Grindley" initials="RG" lastIdx="1" clrIdx="0">
    <p:extLst>
      <p:ext uri="{19B8F6BF-5375-455C-9EA6-DF929625EA0E}">
        <p15:presenceInfo xmlns:p15="http://schemas.microsoft.com/office/powerpoint/2012/main" userId="S::ruth.grindley@wearesnook.com::8ac0e980-9047-4561-9a96-306f97305c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847CF5-27E3-4935-B3E1-53C7079F80B5}" v="423" dt="2023-12-20T11:49:56.017"/>
    <p1510:client id="{4B817890-3E6B-1FAC-D4BD-37EF403852AC}" v="11" dt="2023-12-19T12:27:52.110"/>
    <p1510:client id="{75CD3ACF-BF16-0E6C-B395-2D733A7D8E0F}" v="27" dt="2023-12-20T09:51:36.548"/>
    <p1510:client id="{9D8622E2-4EC0-46B9-A51E-3F51EFCC6613}" v="90" dt="2024-01-04T14:52:55.743"/>
    <p1510:client id="{B0061605-E470-6792-D902-B81C1F875C97}" v="456" dt="2023-12-20T09:46:33.463"/>
    <p1510:client id="{B2360D64-FE21-F9CA-6B6E-E112BC56C75E}" v="2" dt="2023-12-19T16:47:01.121"/>
    <p1510:client id="{BDB4320E-A766-8622-88BE-7C753E126CC6}" v="8983" dt="2023-12-20T10:29:24.741"/>
    <p1510:client id="{EA9A47C4-3210-5222-4FC7-3BFB5A1E3DC8}" v="433" dt="2023-12-19T12:36:30.249"/>
    <p1510:client id="{F313C5E4-5103-584F-3DE9-BC92A3F2095F}" v="1466" dt="2023-12-19T16:49:29.0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4EFD678-B47B-41C3-9ED9-FD7F57A5B05A}" type="datetimeFigureOut">
              <a:rPr lang="en-GB" smtClean="0"/>
              <a:t>11/01/2024</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3C945DD-9D5E-4BA5-B894-25CFF5584883}" type="slidenum">
              <a:rPr lang="en-GB" smtClean="0"/>
              <a:t>‹#›</a:t>
            </a:fld>
            <a:endParaRPr lang="en-GB"/>
          </a:p>
        </p:txBody>
      </p:sp>
    </p:spTree>
    <p:extLst>
      <p:ext uri="{BB962C8B-B14F-4D97-AF65-F5344CB8AC3E}">
        <p14:creationId xmlns:p14="http://schemas.microsoft.com/office/powerpoint/2010/main" val="2204945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9A66E-69CA-2271-0312-D71556384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DD1DBA-7E01-7842-4EDC-5AED4A36DF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F54370-1C29-684A-B38F-B1B69BCC1CD0}"/>
              </a:ext>
            </a:extLst>
          </p:cNvPr>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a:extLst>
              <a:ext uri="{FF2B5EF4-FFF2-40B4-BE49-F238E27FC236}">
                <a16:creationId xmlns:a16="http://schemas.microsoft.com/office/drawing/2014/main" id="{2C8D6C21-4036-47BF-CDEB-82F1C3317657}"/>
              </a:ext>
            </a:extLst>
          </p:cNvPr>
          <p:cNvSpPr>
            <a:spLocks noGrp="1"/>
          </p:cNvSpPr>
          <p:nvPr>
            <p:ph type="sldNum" sz="quarter" idx="5"/>
          </p:nvPr>
        </p:nvSpPr>
        <p:spPr/>
        <p:txBody>
          <a:bodyPr/>
          <a:lstStyle/>
          <a:p>
            <a:fld id="{93C945DD-9D5E-4BA5-B894-25CFF5584883}" type="slidenum">
              <a:rPr lang="en-GB" smtClean="0"/>
              <a:t>6</a:t>
            </a:fld>
            <a:endParaRPr lang="en-GB"/>
          </a:p>
        </p:txBody>
      </p:sp>
    </p:spTree>
    <p:extLst>
      <p:ext uri="{BB962C8B-B14F-4D97-AF65-F5344CB8AC3E}">
        <p14:creationId xmlns:p14="http://schemas.microsoft.com/office/powerpoint/2010/main" val="4162156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46883-155D-8FA6-B178-5F69F8B4BE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0AD9E4-B8F0-41D8-8516-63214928FD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F4E682-111D-95D8-3AEC-C9653D25B7AA}"/>
              </a:ext>
            </a:extLst>
          </p:cNvPr>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a:extLst>
              <a:ext uri="{FF2B5EF4-FFF2-40B4-BE49-F238E27FC236}">
                <a16:creationId xmlns:a16="http://schemas.microsoft.com/office/drawing/2014/main" id="{E0F7CAE8-F2B2-3340-5D8E-DFA7B6DA8AD2}"/>
              </a:ext>
            </a:extLst>
          </p:cNvPr>
          <p:cNvSpPr>
            <a:spLocks noGrp="1"/>
          </p:cNvSpPr>
          <p:nvPr>
            <p:ph type="sldNum" sz="quarter" idx="5"/>
          </p:nvPr>
        </p:nvSpPr>
        <p:spPr/>
        <p:txBody>
          <a:bodyPr/>
          <a:lstStyle/>
          <a:p>
            <a:fld id="{93C945DD-9D5E-4BA5-B894-25CFF5584883}" type="slidenum">
              <a:rPr lang="en-GB" smtClean="0"/>
              <a:t>18</a:t>
            </a:fld>
            <a:endParaRPr lang="en-GB"/>
          </a:p>
        </p:txBody>
      </p:sp>
    </p:spTree>
    <p:extLst>
      <p:ext uri="{BB962C8B-B14F-4D97-AF65-F5344CB8AC3E}">
        <p14:creationId xmlns:p14="http://schemas.microsoft.com/office/powerpoint/2010/main" val="3658288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755AF-2DEB-D1A8-925D-9E7E817490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439520-6F49-31EE-8F66-4022B4D884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0DF966-0EA4-8154-D0A2-1BC444FF78B1}"/>
              </a:ext>
            </a:extLst>
          </p:cNvPr>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a:extLst>
              <a:ext uri="{FF2B5EF4-FFF2-40B4-BE49-F238E27FC236}">
                <a16:creationId xmlns:a16="http://schemas.microsoft.com/office/drawing/2014/main" id="{98B218C9-1BB9-70E8-E162-F0E8EE936559}"/>
              </a:ext>
            </a:extLst>
          </p:cNvPr>
          <p:cNvSpPr>
            <a:spLocks noGrp="1"/>
          </p:cNvSpPr>
          <p:nvPr>
            <p:ph type="sldNum" sz="quarter" idx="5"/>
          </p:nvPr>
        </p:nvSpPr>
        <p:spPr/>
        <p:txBody>
          <a:bodyPr/>
          <a:lstStyle/>
          <a:p>
            <a:fld id="{93C945DD-9D5E-4BA5-B894-25CFF5584883}" type="slidenum">
              <a:rPr lang="en-GB" smtClean="0"/>
              <a:t>19</a:t>
            </a:fld>
            <a:endParaRPr lang="en-GB"/>
          </a:p>
        </p:txBody>
      </p:sp>
    </p:spTree>
    <p:extLst>
      <p:ext uri="{BB962C8B-B14F-4D97-AF65-F5344CB8AC3E}">
        <p14:creationId xmlns:p14="http://schemas.microsoft.com/office/powerpoint/2010/main" val="852002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4857D-8998-90AD-B181-A112661D4A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F0FB3E-F1B5-BA9E-8D44-77C42F0115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2F544C-5592-4BC5-078F-637FCB70187A}"/>
              </a:ext>
            </a:extLst>
          </p:cNvPr>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a:extLst>
              <a:ext uri="{FF2B5EF4-FFF2-40B4-BE49-F238E27FC236}">
                <a16:creationId xmlns:a16="http://schemas.microsoft.com/office/drawing/2014/main" id="{579D5E8C-F8B2-7ED4-7348-C4F1EAD3BEC4}"/>
              </a:ext>
            </a:extLst>
          </p:cNvPr>
          <p:cNvSpPr>
            <a:spLocks noGrp="1"/>
          </p:cNvSpPr>
          <p:nvPr>
            <p:ph type="sldNum" sz="quarter" idx="5"/>
          </p:nvPr>
        </p:nvSpPr>
        <p:spPr/>
        <p:txBody>
          <a:bodyPr/>
          <a:lstStyle/>
          <a:p>
            <a:fld id="{93C945DD-9D5E-4BA5-B894-25CFF5584883}" type="slidenum">
              <a:rPr lang="en-GB" smtClean="0"/>
              <a:t>20</a:t>
            </a:fld>
            <a:endParaRPr lang="en-GB"/>
          </a:p>
        </p:txBody>
      </p:sp>
    </p:spTree>
    <p:extLst>
      <p:ext uri="{BB962C8B-B14F-4D97-AF65-F5344CB8AC3E}">
        <p14:creationId xmlns:p14="http://schemas.microsoft.com/office/powerpoint/2010/main" val="2111564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C7666-58EB-A2F7-CCC3-F1172DF600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B9877A-4C00-6C6D-BAA5-CFA6B606F4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0BC195-6F07-A67C-1C84-A0259F8D1F2E}"/>
              </a:ext>
            </a:extLst>
          </p:cNvPr>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a:extLst>
              <a:ext uri="{FF2B5EF4-FFF2-40B4-BE49-F238E27FC236}">
                <a16:creationId xmlns:a16="http://schemas.microsoft.com/office/drawing/2014/main" id="{EF147D97-770B-17ED-1668-AE56B3B60D60}"/>
              </a:ext>
            </a:extLst>
          </p:cNvPr>
          <p:cNvSpPr>
            <a:spLocks noGrp="1"/>
          </p:cNvSpPr>
          <p:nvPr>
            <p:ph type="sldNum" sz="quarter" idx="5"/>
          </p:nvPr>
        </p:nvSpPr>
        <p:spPr/>
        <p:txBody>
          <a:bodyPr/>
          <a:lstStyle/>
          <a:p>
            <a:fld id="{93C945DD-9D5E-4BA5-B894-25CFF5584883}" type="slidenum">
              <a:rPr lang="en-GB" smtClean="0"/>
              <a:t>21</a:t>
            </a:fld>
            <a:endParaRPr lang="en-GB"/>
          </a:p>
        </p:txBody>
      </p:sp>
    </p:spTree>
    <p:extLst>
      <p:ext uri="{BB962C8B-B14F-4D97-AF65-F5344CB8AC3E}">
        <p14:creationId xmlns:p14="http://schemas.microsoft.com/office/powerpoint/2010/main" val="4018336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EE89A-1548-0C32-7CFD-6FFA6DD8CB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711EA4-370F-E9DA-3646-53776F8D5E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F85F33-DA3F-91E5-40E5-B015DC501158}"/>
              </a:ext>
            </a:extLst>
          </p:cNvPr>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a:extLst>
              <a:ext uri="{FF2B5EF4-FFF2-40B4-BE49-F238E27FC236}">
                <a16:creationId xmlns:a16="http://schemas.microsoft.com/office/drawing/2014/main" id="{585C22F9-C848-FC69-4BC5-9FEA2BB6BC22}"/>
              </a:ext>
            </a:extLst>
          </p:cNvPr>
          <p:cNvSpPr>
            <a:spLocks noGrp="1"/>
          </p:cNvSpPr>
          <p:nvPr>
            <p:ph type="sldNum" sz="quarter" idx="5"/>
          </p:nvPr>
        </p:nvSpPr>
        <p:spPr/>
        <p:txBody>
          <a:bodyPr/>
          <a:lstStyle/>
          <a:p>
            <a:fld id="{93C945DD-9D5E-4BA5-B894-25CFF5584883}" type="slidenum">
              <a:rPr lang="en-GB" smtClean="0"/>
              <a:t>22</a:t>
            </a:fld>
            <a:endParaRPr lang="en-GB"/>
          </a:p>
        </p:txBody>
      </p:sp>
    </p:spTree>
    <p:extLst>
      <p:ext uri="{BB962C8B-B14F-4D97-AF65-F5344CB8AC3E}">
        <p14:creationId xmlns:p14="http://schemas.microsoft.com/office/powerpoint/2010/main" val="1169823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9A66E-69CA-2271-0312-D71556384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DD1DBA-7E01-7842-4EDC-5AED4A36DF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F54370-1C29-684A-B38F-B1B69BCC1CD0}"/>
              </a:ext>
            </a:extLst>
          </p:cNvPr>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a:extLst>
              <a:ext uri="{FF2B5EF4-FFF2-40B4-BE49-F238E27FC236}">
                <a16:creationId xmlns:a16="http://schemas.microsoft.com/office/drawing/2014/main" id="{2C8D6C21-4036-47BF-CDEB-82F1C3317657}"/>
              </a:ext>
            </a:extLst>
          </p:cNvPr>
          <p:cNvSpPr>
            <a:spLocks noGrp="1"/>
          </p:cNvSpPr>
          <p:nvPr>
            <p:ph type="sldNum" sz="quarter" idx="5"/>
          </p:nvPr>
        </p:nvSpPr>
        <p:spPr/>
        <p:txBody>
          <a:bodyPr/>
          <a:lstStyle/>
          <a:p>
            <a:fld id="{93C945DD-9D5E-4BA5-B894-25CFF5584883}" type="slidenum">
              <a:rPr lang="en-GB" smtClean="0"/>
              <a:t>8</a:t>
            </a:fld>
            <a:endParaRPr lang="en-GB"/>
          </a:p>
        </p:txBody>
      </p:sp>
    </p:spTree>
    <p:extLst>
      <p:ext uri="{BB962C8B-B14F-4D97-AF65-F5344CB8AC3E}">
        <p14:creationId xmlns:p14="http://schemas.microsoft.com/office/powerpoint/2010/main" val="2576362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F66A0-EAF4-66CF-79EA-BC7B982054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98C3E9-5BE4-68BD-F3DF-B5E5F98EE1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C04C64-90AB-4343-7387-03E1C6EFE388}"/>
              </a:ext>
            </a:extLst>
          </p:cNvPr>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a:extLst>
              <a:ext uri="{FF2B5EF4-FFF2-40B4-BE49-F238E27FC236}">
                <a16:creationId xmlns:a16="http://schemas.microsoft.com/office/drawing/2014/main" id="{83AD1269-6907-FBD7-A161-66E334B127F4}"/>
              </a:ext>
            </a:extLst>
          </p:cNvPr>
          <p:cNvSpPr>
            <a:spLocks noGrp="1"/>
          </p:cNvSpPr>
          <p:nvPr>
            <p:ph type="sldNum" sz="quarter" idx="5"/>
          </p:nvPr>
        </p:nvSpPr>
        <p:spPr/>
        <p:txBody>
          <a:bodyPr/>
          <a:lstStyle/>
          <a:p>
            <a:fld id="{93C945DD-9D5E-4BA5-B894-25CFF5584883}" type="slidenum">
              <a:rPr lang="en-GB" smtClean="0"/>
              <a:t>9</a:t>
            </a:fld>
            <a:endParaRPr lang="en-GB"/>
          </a:p>
        </p:txBody>
      </p:sp>
    </p:spTree>
    <p:extLst>
      <p:ext uri="{BB962C8B-B14F-4D97-AF65-F5344CB8AC3E}">
        <p14:creationId xmlns:p14="http://schemas.microsoft.com/office/powerpoint/2010/main" val="164158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717D5-D424-304D-8607-7273529A6C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55AC28-2D79-9AE3-5DCD-E28A249692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877E1A-7496-ED81-8B29-273B9DB3C098}"/>
              </a:ext>
            </a:extLst>
          </p:cNvPr>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a:extLst>
              <a:ext uri="{FF2B5EF4-FFF2-40B4-BE49-F238E27FC236}">
                <a16:creationId xmlns:a16="http://schemas.microsoft.com/office/drawing/2014/main" id="{F803BD15-8D2B-EC03-0FEC-49122B37F972}"/>
              </a:ext>
            </a:extLst>
          </p:cNvPr>
          <p:cNvSpPr>
            <a:spLocks noGrp="1"/>
          </p:cNvSpPr>
          <p:nvPr>
            <p:ph type="sldNum" sz="quarter" idx="5"/>
          </p:nvPr>
        </p:nvSpPr>
        <p:spPr/>
        <p:txBody>
          <a:bodyPr/>
          <a:lstStyle/>
          <a:p>
            <a:fld id="{93C945DD-9D5E-4BA5-B894-25CFF5584883}" type="slidenum">
              <a:rPr lang="en-GB" smtClean="0"/>
              <a:t>12</a:t>
            </a:fld>
            <a:endParaRPr lang="en-GB"/>
          </a:p>
        </p:txBody>
      </p:sp>
    </p:spTree>
    <p:extLst>
      <p:ext uri="{BB962C8B-B14F-4D97-AF65-F5344CB8AC3E}">
        <p14:creationId xmlns:p14="http://schemas.microsoft.com/office/powerpoint/2010/main" val="2715816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AFD67-C20B-0306-943E-D51CBC9CAA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D46BEA-B39E-77FF-5C97-6726851AA7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741CF6-87C3-C72F-9B1D-437831449794}"/>
              </a:ext>
            </a:extLst>
          </p:cNvPr>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a:extLst>
              <a:ext uri="{FF2B5EF4-FFF2-40B4-BE49-F238E27FC236}">
                <a16:creationId xmlns:a16="http://schemas.microsoft.com/office/drawing/2014/main" id="{29B15DDC-656E-7E49-6D95-4303864536B2}"/>
              </a:ext>
            </a:extLst>
          </p:cNvPr>
          <p:cNvSpPr>
            <a:spLocks noGrp="1"/>
          </p:cNvSpPr>
          <p:nvPr>
            <p:ph type="sldNum" sz="quarter" idx="5"/>
          </p:nvPr>
        </p:nvSpPr>
        <p:spPr/>
        <p:txBody>
          <a:bodyPr/>
          <a:lstStyle/>
          <a:p>
            <a:fld id="{93C945DD-9D5E-4BA5-B894-25CFF5584883}" type="slidenum">
              <a:rPr lang="en-GB" smtClean="0"/>
              <a:t>13</a:t>
            </a:fld>
            <a:endParaRPr lang="en-GB"/>
          </a:p>
        </p:txBody>
      </p:sp>
    </p:spTree>
    <p:extLst>
      <p:ext uri="{BB962C8B-B14F-4D97-AF65-F5344CB8AC3E}">
        <p14:creationId xmlns:p14="http://schemas.microsoft.com/office/powerpoint/2010/main" val="324268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47B82-75BE-ABB0-2DB9-98F8F53232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12D583-2432-A86F-4D71-2BD88D01D0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B221AF-3947-31CE-02A8-FBDECEDC0E5E}"/>
              </a:ext>
            </a:extLst>
          </p:cNvPr>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a:extLst>
              <a:ext uri="{FF2B5EF4-FFF2-40B4-BE49-F238E27FC236}">
                <a16:creationId xmlns:a16="http://schemas.microsoft.com/office/drawing/2014/main" id="{77BEC932-3BF1-8372-E55C-A77A31EC39CD}"/>
              </a:ext>
            </a:extLst>
          </p:cNvPr>
          <p:cNvSpPr>
            <a:spLocks noGrp="1"/>
          </p:cNvSpPr>
          <p:nvPr>
            <p:ph type="sldNum" sz="quarter" idx="5"/>
          </p:nvPr>
        </p:nvSpPr>
        <p:spPr/>
        <p:txBody>
          <a:bodyPr/>
          <a:lstStyle/>
          <a:p>
            <a:fld id="{93C945DD-9D5E-4BA5-B894-25CFF5584883}" type="slidenum">
              <a:rPr lang="en-GB" smtClean="0"/>
              <a:t>14</a:t>
            </a:fld>
            <a:endParaRPr lang="en-GB"/>
          </a:p>
        </p:txBody>
      </p:sp>
    </p:spTree>
    <p:extLst>
      <p:ext uri="{BB962C8B-B14F-4D97-AF65-F5344CB8AC3E}">
        <p14:creationId xmlns:p14="http://schemas.microsoft.com/office/powerpoint/2010/main" val="2156070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E8F05-89E6-A022-CFCB-31D4819396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48EEE8-6126-D904-C515-BEBB4EA1E4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0A7F99-F284-3F04-C5CC-DCABB9A3BB6A}"/>
              </a:ext>
            </a:extLst>
          </p:cNvPr>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a:extLst>
              <a:ext uri="{FF2B5EF4-FFF2-40B4-BE49-F238E27FC236}">
                <a16:creationId xmlns:a16="http://schemas.microsoft.com/office/drawing/2014/main" id="{EDCDFF5E-0475-AB22-CAB1-269621E15E16}"/>
              </a:ext>
            </a:extLst>
          </p:cNvPr>
          <p:cNvSpPr>
            <a:spLocks noGrp="1"/>
          </p:cNvSpPr>
          <p:nvPr>
            <p:ph type="sldNum" sz="quarter" idx="5"/>
          </p:nvPr>
        </p:nvSpPr>
        <p:spPr/>
        <p:txBody>
          <a:bodyPr/>
          <a:lstStyle/>
          <a:p>
            <a:fld id="{93C945DD-9D5E-4BA5-B894-25CFF5584883}" type="slidenum">
              <a:rPr lang="en-GB" smtClean="0"/>
              <a:t>15</a:t>
            </a:fld>
            <a:endParaRPr lang="en-GB"/>
          </a:p>
        </p:txBody>
      </p:sp>
    </p:spTree>
    <p:extLst>
      <p:ext uri="{BB962C8B-B14F-4D97-AF65-F5344CB8AC3E}">
        <p14:creationId xmlns:p14="http://schemas.microsoft.com/office/powerpoint/2010/main" val="1682179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42009-1273-723E-484D-8FEAF382E9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D4EC4F-6DEE-FA23-03E2-6497B36070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D38813-7665-30F3-8017-380B5D34A1F4}"/>
              </a:ext>
            </a:extLst>
          </p:cNvPr>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a:extLst>
              <a:ext uri="{FF2B5EF4-FFF2-40B4-BE49-F238E27FC236}">
                <a16:creationId xmlns:a16="http://schemas.microsoft.com/office/drawing/2014/main" id="{7E1AD400-4B01-0A24-6A8F-E92D334B23E8}"/>
              </a:ext>
            </a:extLst>
          </p:cNvPr>
          <p:cNvSpPr>
            <a:spLocks noGrp="1"/>
          </p:cNvSpPr>
          <p:nvPr>
            <p:ph type="sldNum" sz="quarter" idx="5"/>
          </p:nvPr>
        </p:nvSpPr>
        <p:spPr/>
        <p:txBody>
          <a:bodyPr/>
          <a:lstStyle/>
          <a:p>
            <a:fld id="{93C945DD-9D5E-4BA5-B894-25CFF5584883}" type="slidenum">
              <a:rPr lang="en-GB" smtClean="0"/>
              <a:t>16</a:t>
            </a:fld>
            <a:endParaRPr lang="en-GB"/>
          </a:p>
        </p:txBody>
      </p:sp>
    </p:spTree>
    <p:extLst>
      <p:ext uri="{BB962C8B-B14F-4D97-AF65-F5344CB8AC3E}">
        <p14:creationId xmlns:p14="http://schemas.microsoft.com/office/powerpoint/2010/main" val="3192507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97ECD-C2D3-86E9-5B92-CBE07A2816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278CAC-8765-08C2-653C-9BD3E9F767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AC8202-2500-0E66-7B6E-98F0AE15363A}"/>
              </a:ext>
            </a:extLst>
          </p:cNvPr>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a:extLst>
              <a:ext uri="{FF2B5EF4-FFF2-40B4-BE49-F238E27FC236}">
                <a16:creationId xmlns:a16="http://schemas.microsoft.com/office/drawing/2014/main" id="{2115F212-42E2-66E2-D373-F88DC1778607}"/>
              </a:ext>
            </a:extLst>
          </p:cNvPr>
          <p:cNvSpPr>
            <a:spLocks noGrp="1"/>
          </p:cNvSpPr>
          <p:nvPr>
            <p:ph type="sldNum" sz="quarter" idx="5"/>
          </p:nvPr>
        </p:nvSpPr>
        <p:spPr/>
        <p:txBody>
          <a:bodyPr/>
          <a:lstStyle/>
          <a:p>
            <a:fld id="{93C945DD-9D5E-4BA5-B894-25CFF5584883}" type="slidenum">
              <a:rPr lang="en-GB" smtClean="0"/>
              <a:t>17</a:t>
            </a:fld>
            <a:endParaRPr lang="en-GB"/>
          </a:p>
        </p:txBody>
      </p:sp>
    </p:spTree>
    <p:extLst>
      <p:ext uri="{BB962C8B-B14F-4D97-AF65-F5344CB8AC3E}">
        <p14:creationId xmlns:p14="http://schemas.microsoft.com/office/powerpoint/2010/main" val="3055796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268760"/>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8A7BD68-D84C-4024-A77B-867EC75A6296}" type="datetimeFigureOut">
              <a:rPr lang="en-GB"/>
              <a:pPr>
                <a:defRPr/>
              </a:pPr>
              <a:t>11/01/2024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480708E-D1A2-4F10-8FA8-B85BE4797098}" type="slidenum">
              <a:rPr lang="en-GB"/>
              <a:pPr>
                <a:defRPr/>
              </a:pPr>
              <a:t>‹#›</a:t>
            </a:fld>
            <a:endParaRPr lang="en-GB"/>
          </a:p>
        </p:txBody>
      </p:sp>
    </p:spTree>
    <p:extLst>
      <p:ext uri="{BB962C8B-B14F-4D97-AF65-F5344CB8AC3E}">
        <p14:creationId xmlns:p14="http://schemas.microsoft.com/office/powerpoint/2010/main" val="4134597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11/01/2024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103282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7992888" cy="4954562"/>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11/01/2024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3339994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11/01/2024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1438676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11/01/2024</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1741714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457200" y="274638"/>
            <a:ext cx="8229600" cy="994122"/>
          </a:xfrm>
        </p:spPr>
        <p:txBody>
          <a:bodyPr>
            <a:normAutofit/>
          </a:bodyPr>
          <a:lstStyle>
            <a:lvl1pPr>
              <a:defRPr sz="2585"/>
            </a:lvl1pPr>
          </a:lstStyle>
          <a:p>
            <a:r>
              <a:rPr lang="en-US"/>
              <a:t>Click to edit Master title style</a:t>
            </a:r>
            <a:endParaRPr lang="en-GB"/>
          </a:p>
        </p:txBody>
      </p:sp>
      <p:sp>
        <p:nvSpPr>
          <p:cNvPr id="10" name="Content Placeholder 2"/>
          <p:cNvSpPr>
            <a:spLocks noGrp="1"/>
          </p:cNvSpPr>
          <p:nvPr>
            <p:ph idx="1"/>
          </p:nvPr>
        </p:nvSpPr>
        <p:spPr>
          <a:xfrm>
            <a:off x="457200" y="1412777"/>
            <a:ext cx="8229600" cy="4525387"/>
          </a:xfrm>
        </p:spPr>
        <p:txBody>
          <a:bodyPr>
            <a:normAutofit/>
          </a:bodyPr>
          <a:lstStyle>
            <a:lvl1pPr>
              <a:defRPr sz="2215"/>
            </a:lvl1pPr>
            <a:lvl2pPr>
              <a:defRPr sz="1846"/>
            </a:lvl2pPr>
            <a:lvl3pPr>
              <a:defRPr sz="1662"/>
            </a:lvl3pPr>
            <a:lvl4pPr>
              <a:defRPr sz="1477"/>
            </a:lvl4pPr>
            <a:lvl5pPr>
              <a:defRPr sz="147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txBox="1">
            <a:spLocks/>
          </p:cNvSpPr>
          <p:nvPr userDrawn="1"/>
        </p:nvSpPr>
        <p:spPr>
          <a:xfrm>
            <a:off x="341311" y="6412627"/>
            <a:ext cx="2133600" cy="365125"/>
          </a:xfrm>
          <a:prstGeom prst="rect">
            <a:avLst/>
          </a:prstGeom>
        </p:spPr>
        <p:txBody>
          <a:bodyPr vert="horz" lIns="84406" tIns="42203" rIns="84406" bIns="42203" rtlCol="0" anchor="ctr"/>
          <a:lstStyle>
            <a:defPPr>
              <a:defRPr lang="en-US"/>
            </a:defPPr>
            <a:lvl1pPr marL="0" algn="l" defTabSz="914400" rtl="0" eaLnBrk="1" latinLnBrk="0" hangingPunct="1">
              <a:defRPr sz="1000" b="1" kern="1200">
                <a:solidFill>
                  <a:schemeClr val="tx1">
                    <a:tint val="75000"/>
                  </a:schemeClr>
                </a:solidFill>
                <a:latin typeface="Arial Nov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23">
                <a:solidFill>
                  <a:schemeClr val="bg1"/>
                </a:solidFill>
              </a:rPr>
              <a:t>PAGE </a:t>
            </a:r>
            <a:fld id="{45A89BE1-5792-4ACB-BF4C-7FAB88C6C5B7}" type="slidenum">
              <a:rPr lang="en-GB" sz="923" smtClean="0">
                <a:solidFill>
                  <a:schemeClr val="bg1"/>
                </a:solidFill>
              </a:rPr>
              <a:pPr/>
              <a:t>‹#›</a:t>
            </a:fld>
            <a:endParaRPr lang="en-GB" sz="923">
              <a:solidFill>
                <a:schemeClr val="bg1"/>
              </a:solidFill>
            </a:endParaRPr>
          </a:p>
        </p:txBody>
      </p:sp>
      <p:sp>
        <p:nvSpPr>
          <p:cNvPr id="7" name="Slide Number Placeholder 5"/>
          <p:cNvSpPr>
            <a:spLocks noGrp="1"/>
          </p:cNvSpPr>
          <p:nvPr>
            <p:ph type="sldNum" sz="quarter" idx="4"/>
          </p:nvPr>
        </p:nvSpPr>
        <p:spPr>
          <a:xfrm>
            <a:off x="377863" y="6448252"/>
            <a:ext cx="2133600" cy="365125"/>
          </a:xfrm>
          <a:prstGeom prst="rect">
            <a:avLst/>
          </a:prstGeom>
        </p:spPr>
        <p:txBody>
          <a:bodyPr vert="horz" lIns="91440" tIns="45720" rIns="91440" bIns="45720" rtlCol="0" anchor="ctr"/>
          <a:lstStyle>
            <a:lvl1pPr algn="l">
              <a:defRPr sz="923"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grpSp>
        <p:nvGrpSpPr>
          <p:cNvPr id="8" name="Group 7">
            <a:extLst>
              <a:ext uri="{FF2B5EF4-FFF2-40B4-BE49-F238E27FC236}">
                <a16:creationId xmlns:a16="http://schemas.microsoft.com/office/drawing/2014/main" id="{ABA2FA8A-66E7-42EB-BBEF-E2E8F3D6EB24}"/>
              </a:ext>
            </a:extLst>
          </p:cNvPr>
          <p:cNvGrpSpPr/>
          <p:nvPr userDrawn="1"/>
        </p:nvGrpSpPr>
        <p:grpSpPr>
          <a:xfrm>
            <a:off x="251520" y="6165305"/>
            <a:ext cx="5583390" cy="618195"/>
            <a:chOff x="272480" y="6142407"/>
            <a:chExt cx="6048672" cy="618195"/>
          </a:xfrm>
        </p:grpSpPr>
        <p:sp>
          <p:nvSpPr>
            <p:cNvPr id="11" name="Rectangle 10">
              <a:extLst>
                <a:ext uri="{FF2B5EF4-FFF2-40B4-BE49-F238E27FC236}">
                  <a16:creationId xmlns:a16="http://schemas.microsoft.com/office/drawing/2014/main" id="{5DF86BCC-432D-413F-8A6E-E0E33924D99D}"/>
                </a:ext>
              </a:extLst>
            </p:cNvPr>
            <p:cNvSpPr/>
            <p:nvPr userDrawn="1"/>
          </p:nvSpPr>
          <p:spPr>
            <a:xfrm>
              <a:off x="272480" y="6142407"/>
              <a:ext cx="604867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12" name="Picture 2" descr="Twitter Logo, history, meaning, symbol, PNG">
              <a:extLst>
                <a:ext uri="{FF2B5EF4-FFF2-40B4-BE49-F238E27FC236}">
                  <a16:creationId xmlns:a16="http://schemas.microsoft.com/office/drawing/2014/main" id="{16B17707-079B-40E7-9E7B-BA726F04C28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756" y="6389986"/>
              <a:ext cx="632520" cy="37061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5B18DEA-9CCE-49A7-BD87-0B57957C3A66}"/>
                </a:ext>
              </a:extLst>
            </p:cNvPr>
            <p:cNvSpPr txBox="1"/>
            <p:nvPr userDrawn="1"/>
          </p:nvSpPr>
          <p:spPr>
            <a:xfrm>
              <a:off x="994910" y="6372036"/>
              <a:ext cx="2736304" cy="369332"/>
            </a:xfrm>
            <a:prstGeom prst="rect">
              <a:avLst/>
            </a:prstGeom>
            <a:noFill/>
          </p:spPr>
          <p:txBody>
            <a:bodyPr wrap="square" rtlCol="0">
              <a:spAutoFit/>
            </a:bodyPr>
            <a:lstStyle/>
            <a:p>
              <a:r>
                <a:rPr lang="en-GB"/>
                <a:t>@digibrum</a:t>
              </a:r>
            </a:p>
          </p:txBody>
        </p:sp>
      </p:grpSp>
    </p:spTree>
    <p:extLst>
      <p:ext uri="{BB962C8B-B14F-4D97-AF65-F5344CB8AC3E}">
        <p14:creationId xmlns:p14="http://schemas.microsoft.com/office/powerpoint/2010/main" val="391154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7EE3EA5-0098-4387-91C8-19DCB2D44152}" type="datetimeFigureOut">
              <a:rPr lang="en-GB" smtClean="0"/>
              <a:t>11/01/2024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232389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EE3EA5-0098-4387-91C8-19DCB2D44152}" type="datetimeFigureOut">
              <a:rPr lang="en-GB" smtClean="0"/>
              <a:t>11/01/2024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2555392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EE3EA5-0098-4387-91C8-19DCB2D44152}" type="datetimeFigureOut">
              <a:rPr lang="en-GB" smtClean="0"/>
              <a:t>11/01/2024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307271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7EE3EA5-0098-4387-91C8-19DCB2D44152}" type="datetimeFigureOut">
              <a:rPr lang="en-GB" smtClean="0"/>
              <a:t>11/01/2024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3929011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7EE3EA5-0098-4387-91C8-19DCB2D44152}" type="datetimeFigureOut">
              <a:rPr lang="en-GB" smtClean="0"/>
              <a:t>11/01/2024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389106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11/01/2024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189600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7EE3EA5-0098-4387-91C8-19DCB2D44152}" type="datetimeFigureOut">
              <a:rPr lang="en-GB" smtClean="0"/>
              <a:t>11/01/2024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204704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E3EA5-0098-4387-91C8-19DCB2D44152}" type="datetimeFigureOut">
              <a:rPr lang="en-GB" smtClean="0"/>
              <a:t>11/01/2024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588273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EE3EA5-0098-4387-91C8-19DCB2D44152}" type="datetimeFigureOut">
              <a:rPr lang="en-GB" smtClean="0"/>
              <a:t>11/01/2024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1584615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EE3EA5-0098-4387-91C8-19DCB2D44152}" type="datetimeFigureOut">
              <a:rPr lang="en-GB" smtClean="0"/>
              <a:t>11/01/2024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2384015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EE3EA5-0098-4387-91C8-19DCB2D44152}" type="datetimeFigureOut">
              <a:rPr lang="en-GB" smtClean="0"/>
              <a:t>11/01/2024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204093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EE3EA5-0098-4387-91C8-19DCB2D44152}" type="datetimeFigureOut">
              <a:rPr lang="en-GB" smtClean="0"/>
              <a:t>11/01/2024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1511843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7992888" cy="4954562"/>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11/01/2024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88115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11/01/2024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2796081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7992888" cy="4954562"/>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11/01/2024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356669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7992888" cy="4954562"/>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11/01/2024</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279489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7992888" cy="4954562"/>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11/01/2024</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2170559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11/01/2024</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11770179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11/01/2024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2965348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3.png"/><Relationship Id="rId2" Type="http://schemas.openxmlformats.org/officeDocument/2006/relationships/slideLayout" Target="../slideLayouts/slideLayout3.xml"/><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tiff"/><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tif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6B2AC08-B14C-45B4-BD2E-F44BD2B7C62D}" type="datetimeFigureOut">
              <a:rPr lang="en-GB"/>
              <a:pPr>
                <a:defRPr/>
              </a:pPr>
              <a:t>11/01/2024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A67B407-5E6C-47AA-B03F-1717B769F6C9}" type="slidenum">
              <a:rPr lang="en-GB"/>
              <a:pPr>
                <a:defRPr/>
              </a:pPr>
              <a:t>‹#›</a:t>
            </a:fld>
            <a:endParaRPr lang="en-GB"/>
          </a:p>
        </p:txBody>
      </p:sp>
      <p:pic>
        <p:nvPicPr>
          <p:cNvPr id="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3271167" cy="3163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3528" y="5949280"/>
            <a:ext cx="3312368" cy="655527"/>
          </a:xfrm>
          <a:prstGeom prst="rect">
            <a:avLst/>
          </a:prstGeom>
        </p:spPr>
      </p:pic>
      <p:sp>
        <p:nvSpPr>
          <p:cNvPr id="3" name="TextBox 2">
            <a:extLst>
              <a:ext uri="{FF2B5EF4-FFF2-40B4-BE49-F238E27FC236}">
                <a16:creationId xmlns:a16="http://schemas.microsoft.com/office/drawing/2014/main" id="{A5869083-C0D0-C0B2-B530-F2EBE7A3C8BD}"/>
              </a:ext>
            </a:extLst>
          </p:cNvPr>
          <p:cNvSpPr txBox="1"/>
          <p:nvPr>
            <p:extLst>
              <p:ext uri="{1162E1C5-73C7-4A58-AE30-91384D911F3F}">
                <p184:classification xmlns:p184="http://schemas.microsoft.com/office/powerpoint/2018/4/main" val="ftr"/>
              </p:ext>
            </p:extLst>
          </p:nvPr>
        </p:nvSpPr>
        <p:spPr>
          <a:xfrm>
            <a:off x="4341813" y="66421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pic>
        <p:nvPicPr>
          <p:cNvPr id="2" name="Picture 1">
            <a:extLst>
              <a:ext uri="{FF2B5EF4-FFF2-40B4-BE49-F238E27FC236}">
                <a16:creationId xmlns:a16="http://schemas.microsoft.com/office/drawing/2014/main" id="{D468CE22-DBE2-ACC8-5357-817271C70A53}"/>
              </a:ext>
            </a:extLst>
          </p:cNvPr>
          <p:cNvPicPr>
            <a:picLocks noChangeAspect="1"/>
          </p:cNvPicPr>
          <p:nvPr userDrawn="1"/>
        </p:nvPicPr>
        <p:blipFill>
          <a:blip r:embed="rId5"/>
          <a:stretch>
            <a:fillRect/>
          </a:stretch>
        </p:blipFill>
        <p:spPr>
          <a:xfrm>
            <a:off x="6276111" y="5132705"/>
            <a:ext cx="1042467" cy="693391"/>
          </a:xfrm>
          <a:prstGeom prst="rect">
            <a:avLst/>
          </a:prstGeom>
        </p:spPr>
      </p:pic>
      <p:cxnSp>
        <p:nvCxnSpPr>
          <p:cNvPr id="9" name="Straight Connector 8"/>
          <p:cNvCxnSpPr/>
          <p:nvPr userDrawn="1"/>
        </p:nvCxnSpPr>
        <p:spPr>
          <a:xfrm>
            <a:off x="323528" y="5733256"/>
            <a:ext cx="84969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435356"/>
      </p:ext>
    </p:extLst>
  </p:cSld>
  <p:clrMap bg1="lt1" tx1="dk1" bg2="lt2" tx2="dk2" accent1="accent1" accent2="accent2" accent3="accent3" accent4="accent4" accent5="accent5" accent6="accent6" hlink="hlink" folHlink="folHlink"/>
  <p:sldLayoutIdLst>
    <p:sldLayoutId id="2147483689"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23528" y="5949280"/>
            <a:ext cx="3312368" cy="655527"/>
          </a:xfrm>
          <a:prstGeom prst="rect">
            <a:avLst/>
          </a:prstGeom>
        </p:spPr>
      </p:pic>
      <p:pic>
        <p:nvPicPr>
          <p:cNvPr id="9"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rot="10800000">
            <a:off x="7255516" y="5031466"/>
            <a:ext cx="1888484" cy="1826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D1B30A23-AD48-3970-D3F8-4349EB6F674E}"/>
              </a:ext>
            </a:extLst>
          </p:cNvPr>
          <p:cNvSpPr txBox="1"/>
          <p:nvPr>
            <p:extLst>
              <p:ext uri="{1162E1C5-73C7-4A58-AE30-91384D911F3F}">
                <p184:classification xmlns:p184="http://schemas.microsoft.com/office/powerpoint/2018/4/main" val="ftr"/>
              </p:ext>
            </p:extLst>
          </p:nvPr>
        </p:nvSpPr>
        <p:spPr>
          <a:xfrm>
            <a:off x="4341813" y="66421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pic>
        <p:nvPicPr>
          <p:cNvPr id="2" name="Picture 1">
            <a:extLst>
              <a:ext uri="{FF2B5EF4-FFF2-40B4-BE49-F238E27FC236}">
                <a16:creationId xmlns:a16="http://schemas.microsoft.com/office/drawing/2014/main" id="{0636FA24-DB8C-ECB5-7C0E-0F1C8E8E12F3}"/>
              </a:ext>
            </a:extLst>
          </p:cNvPr>
          <p:cNvPicPr>
            <a:picLocks noChangeAspect="1"/>
          </p:cNvPicPr>
          <p:nvPr userDrawn="1"/>
        </p:nvPicPr>
        <p:blipFill>
          <a:blip r:embed="rId17"/>
          <a:stretch>
            <a:fillRect/>
          </a:stretch>
        </p:blipFill>
        <p:spPr>
          <a:xfrm>
            <a:off x="6213049" y="5124392"/>
            <a:ext cx="1042467" cy="693391"/>
          </a:xfrm>
          <a:prstGeom prst="rect">
            <a:avLst/>
          </a:prstGeom>
        </p:spPr>
      </p:pic>
      <p:cxnSp>
        <p:nvCxnSpPr>
          <p:cNvPr id="8" name="Straight Connector 7"/>
          <p:cNvCxnSpPr>
            <a:cxnSpLocks/>
          </p:cNvCxnSpPr>
          <p:nvPr userDrawn="1"/>
        </p:nvCxnSpPr>
        <p:spPr>
          <a:xfrm>
            <a:off x="323528" y="5733256"/>
            <a:ext cx="72909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811209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672" r:id="rId10"/>
    <p:sldLayoutId id="2147483673" r:id="rId11"/>
    <p:sldLayoutId id="2147483674" r:id="rId12"/>
    <p:sldLayoutId id="214748368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EE3EA5-0098-4387-91C8-19DCB2D44152}" type="datetimeFigureOut">
              <a:rPr lang="en-GB" smtClean="0"/>
              <a:t>11/01/2024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85520-E22D-438E-A2AA-12CB05CF9CE6}" type="slidenum">
              <a:rPr lang="en-GB" smtClean="0"/>
              <a:t>‹#›</a:t>
            </a:fld>
            <a:endParaRPr lang="en-GB"/>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3528" y="5949280"/>
            <a:ext cx="3312368" cy="655527"/>
          </a:xfrm>
          <a:prstGeom prst="rect">
            <a:avLst/>
          </a:prstGeom>
        </p:spPr>
      </p:pic>
      <p:cxnSp>
        <p:nvCxnSpPr>
          <p:cNvPr id="8" name="Straight Connector 7"/>
          <p:cNvCxnSpPr/>
          <p:nvPr userDrawn="1"/>
        </p:nvCxnSpPr>
        <p:spPr>
          <a:xfrm>
            <a:off x="323528" y="5733256"/>
            <a:ext cx="835292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rot="5400000">
            <a:off x="5926487" y="53654"/>
            <a:ext cx="3271167" cy="3163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a:extLst>
              <a:ext uri="{FF2B5EF4-FFF2-40B4-BE49-F238E27FC236}">
                <a16:creationId xmlns:a16="http://schemas.microsoft.com/office/drawing/2014/main" id="{AE68CBF6-F1BD-ECE1-86D9-71756E361A1D}"/>
              </a:ext>
            </a:extLst>
          </p:cNvPr>
          <p:cNvSpPr txBox="1"/>
          <p:nvPr>
            <p:extLst>
              <p:ext uri="{1162E1C5-73C7-4A58-AE30-91384D911F3F}">
                <p184:classification xmlns:p184="http://schemas.microsoft.com/office/powerpoint/2018/4/main" val="ftr"/>
              </p:ext>
            </p:extLst>
          </p:nvPr>
        </p:nvSpPr>
        <p:spPr>
          <a:xfrm>
            <a:off x="4341813" y="66421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09956581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svg"/><Relationship Id="rId7" Type="http://schemas.openxmlformats.org/officeDocument/2006/relationships/image" Target="../media/image27.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19.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svg"/><Relationship Id="rId7" Type="http://schemas.openxmlformats.org/officeDocument/2006/relationships/image" Target="../media/image27.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19.svg"/></Relationships>
</file>

<file path=ppt/slides/_rels/slide2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5.sv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svg"/><Relationship Id="rId7" Type="http://schemas.openxmlformats.org/officeDocument/2006/relationships/image" Target="../media/image21.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sv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svg"/><Relationship Id="rId7" Type="http://schemas.openxmlformats.org/officeDocument/2006/relationships/image" Target="../media/image21.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8.svg"/><Relationship Id="rId7" Type="http://schemas.openxmlformats.org/officeDocument/2006/relationships/image" Target="../media/image23.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7.sv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3"/>
          <p:cNvSpPr txBox="1">
            <a:spLocks noChangeArrowheads="1"/>
          </p:cNvSpPr>
          <p:nvPr/>
        </p:nvSpPr>
        <p:spPr bwMode="auto">
          <a:xfrm>
            <a:off x="2771800" y="1988840"/>
            <a:ext cx="5761038" cy="2769989"/>
          </a:xfrm>
          <a:prstGeom prst="rect">
            <a:avLst/>
          </a:prstGeom>
          <a:noFill/>
          <a:ln w="9525">
            <a:noFill/>
            <a:prstDash val="dashDot"/>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nchor="t">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3600" b="1">
                <a:latin typeface="Arial"/>
                <a:cs typeface="Arial"/>
              </a:rPr>
              <a:t>Show &amp; Tell</a:t>
            </a:r>
            <a:endParaRPr lang="en-US"/>
          </a:p>
          <a:p>
            <a:endParaRPr lang="en-GB" altLang="en-US" sz="2400" b="1">
              <a:latin typeface="Arial" charset="0"/>
            </a:endParaRPr>
          </a:p>
          <a:p>
            <a:r>
              <a:rPr lang="en-GB" altLang="en-US" sz="2400" b="1">
                <a:latin typeface="Arial"/>
                <a:cs typeface="Arial"/>
              </a:rPr>
              <a:t>West Midlands Placement Portal        </a:t>
            </a:r>
            <a:endParaRPr lang="en-GB" altLang="en-US" sz="2400" b="1">
              <a:latin typeface="Arial" charset="0"/>
            </a:endParaRPr>
          </a:p>
          <a:p>
            <a:r>
              <a:rPr lang="en-GB" altLang="en-US" sz="2400">
                <a:latin typeface="Arial"/>
                <a:cs typeface="Arial"/>
              </a:rPr>
              <a:t>Sprint 12 – 20</a:t>
            </a:r>
            <a:r>
              <a:rPr lang="en-GB" altLang="en-US" sz="2400" baseline="30000">
                <a:latin typeface="Arial"/>
                <a:cs typeface="Arial"/>
              </a:rPr>
              <a:t>th</a:t>
            </a:r>
            <a:r>
              <a:rPr lang="en-GB" altLang="en-US" sz="2400">
                <a:latin typeface="Arial"/>
                <a:cs typeface="Arial"/>
              </a:rPr>
              <a:t> Dec 2023 </a:t>
            </a:r>
            <a:endParaRPr lang="en-GB" altLang="en-US" sz="2400">
              <a:latin typeface="Arial" charset="0"/>
            </a:endParaRPr>
          </a:p>
          <a:p>
            <a:endParaRPr lang="en-GB" altLang="en-US" b="1">
              <a:latin typeface="Arial" charset="0"/>
            </a:endParaRPr>
          </a:p>
          <a:p>
            <a:endParaRPr lang="en-GB" altLang="en-US" b="1">
              <a:latin typeface="Arial" charset="0"/>
            </a:endParaRPr>
          </a:p>
          <a:p>
            <a:endParaRPr lang="en-GB" altLang="en-US" b="1">
              <a:latin typeface="Arial" charset="0"/>
            </a:endParaRPr>
          </a:p>
          <a:p>
            <a:endParaRPr lang="en-GB" altLang="en-US" sz="1200">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1888641" y="2007000"/>
            <a:ext cx="5361538" cy="1080079"/>
          </a:xfrm>
        </p:spPr>
        <p:txBody>
          <a:bodyPr lIns="91440" tIns="45720" rIns="91440" bIns="45720" anchor="t"/>
          <a:lstStyle/>
          <a:p>
            <a:pPr>
              <a:spcBef>
                <a:spcPts val="0"/>
              </a:spcBef>
            </a:pPr>
            <a:r>
              <a:rPr lang="en-GB" sz="2800" b="1">
                <a:latin typeface="Arial"/>
                <a:ea typeface="+mn-ea"/>
                <a:cs typeface="Arial"/>
              </a:rPr>
              <a:t>User Research</a:t>
            </a:r>
            <a:br>
              <a:rPr lang="en-GB" sz="2800" b="1">
                <a:latin typeface="Arial"/>
                <a:ea typeface="+mn-ea"/>
                <a:cs typeface="Arial"/>
              </a:rPr>
            </a:br>
            <a:r>
              <a:rPr lang="en-GB" sz="2800" b="1">
                <a:latin typeface="Arial"/>
                <a:ea typeface="+mn-ea"/>
                <a:cs typeface="Arial"/>
              </a:rPr>
              <a:t>- </a:t>
            </a:r>
            <a:r>
              <a:rPr lang="en-GB" sz="2400" b="1">
                <a:solidFill>
                  <a:schemeClr val="tx2"/>
                </a:solidFill>
                <a:latin typeface="Arial"/>
                <a:ea typeface="+mn-ea"/>
                <a:cs typeface="Arial"/>
              </a:rPr>
              <a:t>Social Workers</a:t>
            </a:r>
          </a:p>
          <a:p>
            <a:pPr algn="l"/>
            <a:endParaRPr lang="en-GB" sz="2800" b="1">
              <a:latin typeface="Arial" panose="020B0604020202020204" pitchFamily="34" charset="0"/>
              <a:ea typeface="+mn-ea"/>
              <a:cs typeface="Arial" panose="020B0604020202020204" pitchFamily="34" charset="0"/>
            </a:endParaRPr>
          </a:p>
        </p:txBody>
      </p:sp>
      <p:pic>
        <p:nvPicPr>
          <p:cNvPr id="9" name="Graphic 8" descr="Magnifying glass with solid fill">
            <a:extLst>
              <a:ext uri="{FF2B5EF4-FFF2-40B4-BE49-F238E27FC236}">
                <a16:creationId xmlns:a16="http://schemas.microsoft.com/office/drawing/2014/main" id="{8CE18E1A-6893-EA2E-0267-5BD69B2BE0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08382" y="3342480"/>
            <a:ext cx="625631" cy="625631"/>
          </a:xfrm>
          <a:prstGeom prst="rect">
            <a:avLst/>
          </a:prstGeom>
        </p:spPr>
      </p:pic>
      <p:cxnSp>
        <p:nvCxnSpPr>
          <p:cNvPr id="13" name="Straight Connector 12">
            <a:extLst>
              <a:ext uri="{FF2B5EF4-FFF2-40B4-BE49-F238E27FC236}">
                <a16:creationId xmlns:a16="http://schemas.microsoft.com/office/drawing/2014/main" id="{48306E6F-2A47-2726-BB05-CD04C45EEF2A}"/>
              </a:ext>
            </a:extLst>
          </p:cNvPr>
          <p:cNvCxnSpPr>
            <a:cxnSpLocks/>
          </p:cNvCxnSpPr>
          <p:nvPr/>
        </p:nvCxnSpPr>
        <p:spPr>
          <a:xfrm>
            <a:off x="5113538" y="3657841"/>
            <a:ext cx="845488" cy="0"/>
          </a:xfrm>
          <a:prstGeom prst="line">
            <a:avLst/>
          </a:prstGeom>
        </p:spPr>
        <p:style>
          <a:lnRef idx="3">
            <a:schemeClr val="accent2"/>
          </a:lnRef>
          <a:fillRef idx="0">
            <a:schemeClr val="accent2"/>
          </a:fillRef>
          <a:effectRef idx="2">
            <a:schemeClr val="accent2"/>
          </a:effectRef>
          <a:fontRef idx="minor">
            <a:schemeClr val="tx1"/>
          </a:fontRef>
        </p:style>
      </p:cxnSp>
      <p:pic>
        <p:nvPicPr>
          <p:cNvPr id="16" name="Graphic 15" descr="Clipboard Mixed with solid fill">
            <a:extLst>
              <a:ext uri="{FF2B5EF4-FFF2-40B4-BE49-F238E27FC236}">
                <a16:creationId xmlns:a16="http://schemas.microsoft.com/office/drawing/2014/main" id="{96B1FD2C-945F-6B45-0978-8C8E30FA31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59603" y="3386486"/>
            <a:ext cx="524242" cy="524242"/>
          </a:xfrm>
          <a:prstGeom prst="rect">
            <a:avLst/>
          </a:prstGeom>
        </p:spPr>
      </p:pic>
      <p:sp>
        <p:nvSpPr>
          <p:cNvPr id="17" name="TextBox 16">
            <a:extLst>
              <a:ext uri="{FF2B5EF4-FFF2-40B4-BE49-F238E27FC236}">
                <a16:creationId xmlns:a16="http://schemas.microsoft.com/office/drawing/2014/main" id="{307EE5EF-3A74-592C-5867-6E5E90EA1A40}"/>
              </a:ext>
            </a:extLst>
          </p:cNvPr>
          <p:cNvSpPr txBox="1"/>
          <p:nvPr/>
        </p:nvSpPr>
        <p:spPr>
          <a:xfrm>
            <a:off x="3181814" y="3840986"/>
            <a:ext cx="822789" cy="307777"/>
          </a:xfrm>
          <a:prstGeom prst="rect">
            <a:avLst/>
          </a:prstGeom>
          <a:noFill/>
        </p:spPr>
        <p:txBody>
          <a:bodyPr wrap="none" rtlCol="0">
            <a:spAutoFit/>
          </a:bodyPr>
          <a:lstStyle/>
          <a:p>
            <a:r>
              <a:rPr lang="en-GB" sz="1400" b="1"/>
              <a:t>Discover</a:t>
            </a:r>
          </a:p>
        </p:txBody>
      </p:sp>
      <p:sp>
        <p:nvSpPr>
          <p:cNvPr id="18" name="TextBox 17">
            <a:extLst>
              <a:ext uri="{FF2B5EF4-FFF2-40B4-BE49-F238E27FC236}">
                <a16:creationId xmlns:a16="http://schemas.microsoft.com/office/drawing/2014/main" id="{B2E53B3D-26CF-92AC-3C68-89E8719155EE}"/>
              </a:ext>
            </a:extLst>
          </p:cNvPr>
          <p:cNvSpPr txBox="1"/>
          <p:nvPr/>
        </p:nvSpPr>
        <p:spPr>
          <a:xfrm>
            <a:off x="4518948" y="3874234"/>
            <a:ext cx="615874" cy="276999"/>
          </a:xfrm>
          <a:prstGeom prst="rect">
            <a:avLst/>
          </a:prstGeom>
          <a:noFill/>
        </p:spPr>
        <p:txBody>
          <a:bodyPr wrap="none" rtlCol="0">
            <a:spAutoFit/>
          </a:bodyPr>
          <a:lstStyle/>
          <a:p>
            <a:r>
              <a:rPr lang="en-GB" sz="1200">
                <a:solidFill>
                  <a:schemeClr val="bg1">
                    <a:lumMod val="65000"/>
                  </a:schemeClr>
                </a:solidFill>
              </a:rPr>
              <a:t>Design</a:t>
            </a:r>
          </a:p>
        </p:txBody>
      </p:sp>
      <p:sp>
        <p:nvSpPr>
          <p:cNvPr id="19" name="TextBox 18">
            <a:extLst>
              <a:ext uri="{FF2B5EF4-FFF2-40B4-BE49-F238E27FC236}">
                <a16:creationId xmlns:a16="http://schemas.microsoft.com/office/drawing/2014/main" id="{8CD99986-6CBF-0BC8-D347-F3D9EA5F63E7}"/>
              </a:ext>
            </a:extLst>
          </p:cNvPr>
          <p:cNvSpPr txBox="1"/>
          <p:nvPr/>
        </p:nvSpPr>
        <p:spPr>
          <a:xfrm>
            <a:off x="5923702" y="3848657"/>
            <a:ext cx="696986" cy="276999"/>
          </a:xfrm>
          <a:prstGeom prst="rect">
            <a:avLst/>
          </a:prstGeom>
          <a:noFill/>
        </p:spPr>
        <p:txBody>
          <a:bodyPr wrap="none" rtlCol="0">
            <a:spAutoFit/>
          </a:bodyPr>
          <a:lstStyle/>
          <a:p>
            <a:r>
              <a:rPr lang="en-GB" sz="1200">
                <a:solidFill>
                  <a:schemeClr val="bg1">
                    <a:lumMod val="65000"/>
                  </a:schemeClr>
                </a:solidFill>
              </a:rPr>
              <a:t>Develop</a:t>
            </a:r>
          </a:p>
        </p:txBody>
      </p:sp>
      <p:sp>
        <p:nvSpPr>
          <p:cNvPr id="20" name="TextBox 19">
            <a:extLst>
              <a:ext uri="{FF2B5EF4-FFF2-40B4-BE49-F238E27FC236}">
                <a16:creationId xmlns:a16="http://schemas.microsoft.com/office/drawing/2014/main" id="{9485676E-57DC-105A-0AAC-3EB76BB4F8BB}"/>
              </a:ext>
            </a:extLst>
          </p:cNvPr>
          <p:cNvSpPr txBox="1"/>
          <p:nvPr/>
        </p:nvSpPr>
        <p:spPr>
          <a:xfrm>
            <a:off x="7426645" y="3874235"/>
            <a:ext cx="457200" cy="276999"/>
          </a:xfrm>
          <a:prstGeom prst="rect">
            <a:avLst/>
          </a:prstGeom>
          <a:noFill/>
        </p:spPr>
        <p:txBody>
          <a:bodyPr wrap="square" rtlCol="0">
            <a:spAutoFit/>
          </a:bodyPr>
          <a:lstStyle/>
          <a:p>
            <a:r>
              <a:rPr lang="en-GB" sz="1200">
                <a:solidFill>
                  <a:schemeClr val="bg1">
                    <a:lumMod val="65000"/>
                  </a:schemeClr>
                </a:solidFill>
              </a:rPr>
              <a:t>Test</a:t>
            </a:r>
          </a:p>
        </p:txBody>
      </p:sp>
      <p:cxnSp>
        <p:nvCxnSpPr>
          <p:cNvPr id="23" name="Straight Connector 22">
            <a:extLst>
              <a:ext uri="{FF2B5EF4-FFF2-40B4-BE49-F238E27FC236}">
                <a16:creationId xmlns:a16="http://schemas.microsoft.com/office/drawing/2014/main" id="{44D7B05D-47D2-DD99-3827-3925F4C85973}"/>
              </a:ext>
            </a:extLst>
          </p:cNvPr>
          <p:cNvCxnSpPr>
            <a:cxnSpLocks/>
          </p:cNvCxnSpPr>
          <p:nvPr/>
        </p:nvCxnSpPr>
        <p:spPr>
          <a:xfrm>
            <a:off x="6567837" y="3657842"/>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3" name="Graphic 2" descr="Ui Ux with solid fill">
            <a:extLst>
              <a:ext uri="{FF2B5EF4-FFF2-40B4-BE49-F238E27FC236}">
                <a16:creationId xmlns:a16="http://schemas.microsoft.com/office/drawing/2014/main" id="{E0A5D8E5-139A-658D-0E95-E978E3E82F3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43595" y="3462763"/>
            <a:ext cx="457200" cy="457200"/>
          </a:xfrm>
          <a:prstGeom prst="rect">
            <a:avLst/>
          </a:prstGeom>
        </p:spPr>
      </p:pic>
      <p:cxnSp>
        <p:nvCxnSpPr>
          <p:cNvPr id="6" name="Straight Connector 5">
            <a:extLst>
              <a:ext uri="{FF2B5EF4-FFF2-40B4-BE49-F238E27FC236}">
                <a16:creationId xmlns:a16="http://schemas.microsoft.com/office/drawing/2014/main" id="{624FB9D2-6A7B-5EEC-870C-39C05D6BCFF4}"/>
              </a:ext>
            </a:extLst>
          </p:cNvPr>
          <p:cNvCxnSpPr>
            <a:cxnSpLocks/>
          </p:cNvCxnSpPr>
          <p:nvPr/>
        </p:nvCxnSpPr>
        <p:spPr>
          <a:xfrm>
            <a:off x="3874696" y="3650834"/>
            <a:ext cx="644252" cy="8924"/>
          </a:xfrm>
          <a:prstGeom prst="line">
            <a:avLst/>
          </a:prstGeom>
        </p:spPr>
        <p:style>
          <a:lnRef idx="3">
            <a:schemeClr val="accent2"/>
          </a:lnRef>
          <a:fillRef idx="0">
            <a:schemeClr val="accent2"/>
          </a:fillRef>
          <a:effectRef idx="2">
            <a:schemeClr val="accent2"/>
          </a:effectRef>
          <a:fontRef idx="minor">
            <a:schemeClr val="tx1"/>
          </a:fontRef>
        </p:style>
      </p:cxnSp>
      <p:pic>
        <p:nvPicPr>
          <p:cNvPr id="4" name="Graphic 3" descr="Architecture with solid fill">
            <a:extLst>
              <a:ext uri="{FF2B5EF4-FFF2-40B4-BE49-F238E27FC236}">
                <a16:creationId xmlns:a16="http://schemas.microsoft.com/office/drawing/2014/main" id="{83634514-D59C-45AB-CE93-60A795C7BE9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82700" y="3395721"/>
            <a:ext cx="524242" cy="524242"/>
          </a:xfrm>
          <a:prstGeom prst="rect">
            <a:avLst/>
          </a:prstGeom>
        </p:spPr>
      </p:pic>
    </p:spTree>
    <p:extLst>
      <p:ext uri="{BB962C8B-B14F-4D97-AF65-F5344CB8AC3E}">
        <p14:creationId xmlns:p14="http://schemas.microsoft.com/office/powerpoint/2010/main" val="495652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2C50FDF-7DB8-FA6C-CE92-9A4AB5FCD649}"/>
              </a:ext>
            </a:extLst>
          </p:cNvPr>
          <p:cNvSpPr txBox="1">
            <a:spLocks/>
          </p:cNvSpPr>
          <p:nvPr/>
        </p:nvSpPr>
        <p:spPr>
          <a:xfrm>
            <a:off x="323528" y="274638"/>
            <a:ext cx="7992888" cy="764049"/>
          </a:xfrm>
          <a:prstGeom prst="rect">
            <a:avLst/>
          </a:prstGeom>
        </p:spPr>
        <p:txBody>
          <a:bodyPr lIns="91440" tIns="45720" rIns="91440" bIns="45720"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pPr>
            <a:r>
              <a:rPr lang="en-GB" sz="2800" b="1">
                <a:latin typeface="Arial"/>
                <a:ea typeface="+mn-ea"/>
                <a:cs typeface="Arial"/>
              </a:rPr>
              <a:t>Social Worker Interviews</a:t>
            </a:r>
            <a:endParaRPr lang="en-GB" sz="2800" b="1">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F2CF457A-6BD7-158F-A844-3D238F91287C}"/>
              </a:ext>
            </a:extLst>
          </p:cNvPr>
          <p:cNvSpPr txBox="1"/>
          <p:nvPr/>
        </p:nvSpPr>
        <p:spPr>
          <a:xfrm>
            <a:off x="1375456" y="1086189"/>
            <a:ext cx="2590471" cy="440633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sz="1600">
                <a:latin typeface="Arial"/>
                <a:ea typeface="Calibri"/>
                <a:cs typeface="Calibri"/>
              </a:rPr>
              <a:t>During Sprint 12 we spoke to </a:t>
            </a:r>
            <a:r>
              <a:rPr lang="en-GB" sz="1600" b="1">
                <a:latin typeface="Arial"/>
                <a:ea typeface="Calibri"/>
                <a:cs typeface="Calibri"/>
              </a:rPr>
              <a:t>three team leads social workers all from Birmingham City. Each social worker dealt with a different phase of the referrals process: emergency placement, change in existing placement​ and new placements into care. </a:t>
            </a:r>
            <a:endParaRPr lang="en-GB" sz="1600" b="1">
              <a:latin typeface="Arial"/>
              <a:cs typeface="Calibri"/>
            </a:endParaRPr>
          </a:p>
          <a:p>
            <a:pPr>
              <a:spcBef>
                <a:spcPts val="1000"/>
              </a:spcBef>
              <a:spcAft>
                <a:spcPts val="0"/>
              </a:spcAft>
            </a:pPr>
            <a:r>
              <a:rPr lang="en-GB" sz="1600">
                <a:latin typeface="Arial"/>
                <a:cs typeface="Calibri"/>
              </a:rPr>
              <a:t>The findings are based on one local authority it would be good to understand in future if these process and views are universal across the West Midlands. </a:t>
            </a:r>
          </a:p>
        </p:txBody>
      </p:sp>
      <p:sp>
        <p:nvSpPr>
          <p:cNvPr id="3" name="TextBox 2">
            <a:extLst>
              <a:ext uri="{FF2B5EF4-FFF2-40B4-BE49-F238E27FC236}">
                <a16:creationId xmlns:a16="http://schemas.microsoft.com/office/drawing/2014/main" id="{14CB6822-AACF-C563-9445-3567864A7C70}"/>
              </a:ext>
            </a:extLst>
          </p:cNvPr>
          <p:cNvSpPr txBox="1"/>
          <p:nvPr/>
        </p:nvSpPr>
        <p:spPr>
          <a:xfrm>
            <a:off x="4319220" y="1080021"/>
            <a:ext cx="4590556" cy="392415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sz="1600" b="1">
                <a:latin typeface="Arial"/>
                <a:cs typeface="Arial"/>
              </a:rPr>
              <a:t>Understanding social workers needs</a:t>
            </a:r>
          </a:p>
          <a:p>
            <a:pPr>
              <a:spcBef>
                <a:spcPts val="1000"/>
              </a:spcBef>
              <a:spcAft>
                <a:spcPts val="0"/>
              </a:spcAft>
            </a:pPr>
            <a:r>
              <a:rPr lang="en-GB" sz="1600">
                <a:latin typeface="Arial"/>
                <a:cs typeface="Arial"/>
              </a:rPr>
              <a:t>It is important to understand the portal in context of whole service of placing a child to ensure that the portal meets the needs of those who receive and use information that portal provides.</a:t>
            </a:r>
            <a:endParaRPr lang="en-GB" sz="1600">
              <a:latin typeface="Arial"/>
            </a:endParaRPr>
          </a:p>
          <a:p>
            <a:pPr>
              <a:spcBef>
                <a:spcPts val="1000"/>
              </a:spcBef>
              <a:spcAft>
                <a:spcPts val="0"/>
              </a:spcAft>
            </a:pPr>
            <a:r>
              <a:rPr lang="en-GB" sz="1600">
                <a:latin typeface="Arial"/>
                <a:cs typeface="Arial"/>
              </a:rPr>
              <a:t>Social workers though not using the portal directly receive information from the portal. They select a provider from the offers placement officers send them, so it is important to understand what they need from these offers. </a:t>
            </a:r>
          </a:p>
          <a:p>
            <a:pPr>
              <a:spcBef>
                <a:spcPts val="1000"/>
              </a:spcBef>
              <a:spcAft>
                <a:spcPts val="0"/>
              </a:spcAft>
            </a:pPr>
            <a:r>
              <a:rPr lang="en-GB" sz="1600">
                <a:latin typeface="Arial"/>
                <a:ea typeface="Calibri"/>
                <a:cs typeface="Arial"/>
              </a:rPr>
              <a:t>They also submit referrals that are uploaded to the portal which the placement officer uses to create the referral so understanding this process from their perspective is also important. </a:t>
            </a:r>
          </a:p>
        </p:txBody>
      </p:sp>
      <p:sp>
        <p:nvSpPr>
          <p:cNvPr id="7" name="Oval 6">
            <a:extLst>
              <a:ext uri="{FF2B5EF4-FFF2-40B4-BE49-F238E27FC236}">
                <a16:creationId xmlns:a16="http://schemas.microsoft.com/office/drawing/2014/main" id="{37D4562D-DB2F-BF59-E9B2-F230CFCDA187}"/>
              </a:ext>
            </a:extLst>
          </p:cNvPr>
          <p:cNvSpPr/>
          <p:nvPr/>
        </p:nvSpPr>
        <p:spPr>
          <a:xfrm>
            <a:off x="323528" y="1335422"/>
            <a:ext cx="960685" cy="960685"/>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600" b="1">
                <a:cs typeface="Calibri"/>
              </a:rPr>
              <a:t>3</a:t>
            </a:r>
          </a:p>
        </p:txBody>
      </p:sp>
    </p:spTree>
    <p:extLst>
      <p:ext uri="{BB962C8B-B14F-4D97-AF65-F5344CB8AC3E}">
        <p14:creationId xmlns:p14="http://schemas.microsoft.com/office/powerpoint/2010/main" val="923649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0472D-5B5C-2397-7C63-52810E4AB6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465B4F-D3C7-3DA8-D62E-0857120AFE2A}"/>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Lack of transparency</a:t>
            </a:r>
            <a:endParaRPr lang="en-US">
              <a:ea typeface="+mn-ea"/>
            </a:endParaRPr>
          </a:p>
        </p:txBody>
      </p:sp>
      <p:sp>
        <p:nvSpPr>
          <p:cNvPr id="6" name="TextBox 5">
            <a:extLst>
              <a:ext uri="{FF2B5EF4-FFF2-40B4-BE49-F238E27FC236}">
                <a16:creationId xmlns:a16="http://schemas.microsoft.com/office/drawing/2014/main" id="{141D5F6B-5F8F-8995-8DB8-B38C7BF2BCD7}"/>
              </a:ext>
            </a:extLst>
          </p:cNvPr>
          <p:cNvSpPr txBox="1"/>
          <p:nvPr/>
        </p:nvSpPr>
        <p:spPr>
          <a:xfrm>
            <a:off x="6761799" y="945849"/>
            <a:ext cx="2053149"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i="1">
                <a:solidFill>
                  <a:schemeClr val="accent6">
                    <a:lumMod val="75000"/>
                  </a:schemeClr>
                </a:solidFill>
                <a:latin typeface="Arial"/>
                <a:ea typeface="Calibri"/>
                <a:cs typeface="Calibri"/>
              </a:rPr>
              <a:t>"It's helpful having verbal conversation about a referral – you can’t capture it in a form, that form isn’t what is put on the portal – it’s lifted and translated. So conversations are key."</a:t>
            </a:r>
            <a:endParaRPr lang="en-US" sz="1600" b="1" i="1">
              <a:solidFill>
                <a:schemeClr val="accent6">
                  <a:lumMod val="75000"/>
                </a:schemeClr>
              </a:solidFill>
              <a:latin typeface="Arial"/>
            </a:endParaRPr>
          </a:p>
          <a:p>
            <a:endParaRPr lang="en-GB" b="1" i="1">
              <a:solidFill>
                <a:schemeClr val="accent6">
                  <a:lumMod val="75000"/>
                </a:schemeClr>
              </a:solidFill>
              <a:latin typeface="Calibri"/>
              <a:cs typeface="Calibri"/>
            </a:endParaRPr>
          </a:p>
          <a:p>
            <a:r>
              <a:rPr lang="en-US" sz="1400">
                <a:latin typeface="Arial"/>
                <a:cs typeface="Calibri"/>
              </a:rPr>
              <a:t>- P304, Social Worker</a:t>
            </a:r>
          </a:p>
        </p:txBody>
      </p:sp>
      <p:sp>
        <p:nvSpPr>
          <p:cNvPr id="8" name="TextBox 7">
            <a:extLst>
              <a:ext uri="{FF2B5EF4-FFF2-40B4-BE49-F238E27FC236}">
                <a16:creationId xmlns:a16="http://schemas.microsoft.com/office/drawing/2014/main" id="{682AFC59-51DB-92BF-6C56-74DF482AD8A2}"/>
              </a:ext>
            </a:extLst>
          </p:cNvPr>
          <p:cNvSpPr txBox="1"/>
          <p:nvPr/>
        </p:nvSpPr>
        <p:spPr>
          <a:xfrm>
            <a:off x="322472" y="1036583"/>
            <a:ext cx="6199272" cy="506292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285750" indent="-285750">
              <a:spcBef>
                <a:spcPts val="0"/>
              </a:spcBef>
              <a:spcAft>
                <a:spcPts val="800"/>
              </a:spcAft>
              <a:buFont typeface="Arial"/>
              <a:buChar char="•"/>
            </a:pPr>
            <a:r>
              <a:rPr lang="en-GB" sz="1600">
                <a:latin typeface="Arial"/>
                <a:cs typeface="Calibri"/>
              </a:rPr>
              <a:t>Social workers are unsure how the information they provide is shared on the portal by the Placements Officer. As the new portal is developed we can showcase how this will be done which could help transparency.</a:t>
            </a:r>
            <a:endParaRPr lang="en-GB" sz="1600">
              <a:latin typeface="Arial"/>
            </a:endParaRPr>
          </a:p>
          <a:p>
            <a:pPr marL="285750" indent="-285750">
              <a:spcBef>
                <a:spcPts val="0"/>
              </a:spcBef>
              <a:spcAft>
                <a:spcPts val="800"/>
              </a:spcAft>
              <a:buFont typeface="Arial"/>
              <a:buChar char="•"/>
            </a:pPr>
            <a:r>
              <a:rPr lang="en-GB" sz="1600">
                <a:latin typeface="Arial"/>
                <a:cs typeface="Calibri"/>
              </a:rPr>
              <a:t>In some cases social workers would like to follow up with a phone call to talk through the referral with the placement officer.</a:t>
            </a:r>
            <a:endParaRPr lang="en-GB" sz="1600">
              <a:latin typeface="Arial"/>
            </a:endParaRPr>
          </a:p>
          <a:p>
            <a:pPr marL="285750" indent="-285750">
              <a:spcBef>
                <a:spcPts val="0"/>
              </a:spcBef>
              <a:spcAft>
                <a:spcPts val="800"/>
              </a:spcAft>
              <a:buFont typeface="Arial"/>
              <a:buChar char="•"/>
            </a:pPr>
            <a:r>
              <a:rPr lang="en-GB" sz="1600">
                <a:latin typeface="Arial"/>
                <a:cs typeface="Calibri"/>
              </a:rPr>
              <a:t>In emergency placements there can be significant hold up as approval is needed from Head of Service before a referral is placed on the portal</a:t>
            </a:r>
            <a:endParaRPr lang="en-GB" sz="1600">
              <a:latin typeface="Arial"/>
            </a:endParaRPr>
          </a:p>
          <a:p>
            <a:pPr marL="285750" indent="-285750">
              <a:spcBef>
                <a:spcPts val="0"/>
              </a:spcBef>
              <a:spcAft>
                <a:spcPts val="800"/>
              </a:spcAft>
              <a:buFont typeface="Arial"/>
              <a:buChar char="•"/>
            </a:pPr>
            <a:r>
              <a:rPr lang="en-GB" sz="1600">
                <a:solidFill>
                  <a:srgbClr val="000000"/>
                </a:solidFill>
                <a:latin typeface="Arial"/>
                <a:cs typeface="Calibri"/>
              </a:rPr>
              <a:t>Social workers understood the need to create a balanced referral that provided context to risks that child posed.  However, felt sometime that placement officers were pushing them to 'dampen down risks' to get the child placed. They appreciated when placement officers offered advice on how they may frame things in positive light but wanted recognition this was not always possible. As would leave them feeling like there was a lack of transparency for providers.</a:t>
            </a:r>
          </a:p>
          <a:p>
            <a:pPr>
              <a:spcBef>
                <a:spcPts val="1000"/>
              </a:spcBef>
              <a:spcAft>
                <a:spcPts val="0"/>
              </a:spcAft>
            </a:pPr>
            <a:endParaRPr lang="en-GB" sz="1600">
              <a:solidFill>
                <a:srgbClr val="444444"/>
              </a:solidFill>
              <a:latin typeface="Arial"/>
              <a:cs typeface="Calibri"/>
            </a:endParaRPr>
          </a:p>
        </p:txBody>
      </p:sp>
    </p:spTree>
    <p:extLst>
      <p:ext uri="{BB962C8B-B14F-4D97-AF65-F5344CB8AC3E}">
        <p14:creationId xmlns:p14="http://schemas.microsoft.com/office/powerpoint/2010/main" val="103664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3D44C-1F09-8AF7-7A6C-D899745704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B9DEC3-8E64-9212-F78D-99B2F8A2EF25}"/>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Representing children's views and voices</a:t>
            </a:r>
            <a:endParaRPr lang="en-US">
              <a:ea typeface="+mn-ea"/>
            </a:endParaRPr>
          </a:p>
        </p:txBody>
      </p:sp>
      <p:sp>
        <p:nvSpPr>
          <p:cNvPr id="6" name="TextBox 5">
            <a:extLst>
              <a:ext uri="{FF2B5EF4-FFF2-40B4-BE49-F238E27FC236}">
                <a16:creationId xmlns:a16="http://schemas.microsoft.com/office/drawing/2014/main" id="{E4726E5F-43CD-E9A9-7429-C9FDA8A1610C}"/>
              </a:ext>
            </a:extLst>
          </p:cNvPr>
          <p:cNvSpPr txBox="1"/>
          <p:nvPr/>
        </p:nvSpPr>
        <p:spPr>
          <a:xfrm>
            <a:off x="5911660" y="1032113"/>
            <a:ext cx="3118948" cy="3631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i="1">
                <a:solidFill>
                  <a:schemeClr val="accent6">
                    <a:lumMod val="75000"/>
                  </a:schemeClr>
                </a:solidFill>
                <a:latin typeface="Arial"/>
                <a:cs typeface="Calibri"/>
              </a:rPr>
              <a:t>"One of the key things we need to be better at is doing the referral more positively."</a:t>
            </a:r>
            <a:endParaRPr lang="en-US" b="1" i="1">
              <a:solidFill>
                <a:schemeClr val="accent6">
                  <a:lumMod val="75000"/>
                </a:schemeClr>
              </a:solidFill>
              <a:latin typeface="Arial"/>
            </a:endParaRPr>
          </a:p>
          <a:p>
            <a:endParaRPr lang="en-GB" b="1" i="1">
              <a:solidFill>
                <a:schemeClr val="accent6">
                  <a:lumMod val="75000"/>
                </a:schemeClr>
              </a:solidFill>
              <a:latin typeface="Arial"/>
              <a:cs typeface="Calibri"/>
            </a:endParaRPr>
          </a:p>
          <a:p>
            <a:r>
              <a:rPr lang="en-GB" b="1" i="1">
                <a:solidFill>
                  <a:schemeClr val="accent6">
                    <a:lumMod val="75000"/>
                  </a:schemeClr>
                </a:solidFill>
                <a:latin typeface="Arial"/>
                <a:cs typeface="Calibri"/>
              </a:rPr>
              <a:t>"One social worker used the child’s words to create a summary, written from the child’s perspective. It was really powerful, very emotive."</a:t>
            </a:r>
            <a:endParaRPr lang="en-US" b="1" i="1">
              <a:solidFill>
                <a:schemeClr val="accent6">
                  <a:lumMod val="75000"/>
                </a:schemeClr>
              </a:solidFill>
              <a:latin typeface="Arial"/>
            </a:endParaRPr>
          </a:p>
          <a:p>
            <a:endParaRPr lang="en-GB" b="1" i="1">
              <a:solidFill>
                <a:schemeClr val="accent6">
                  <a:lumMod val="75000"/>
                </a:schemeClr>
              </a:solidFill>
              <a:latin typeface="Calibri"/>
              <a:cs typeface="Calibri"/>
            </a:endParaRPr>
          </a:p>
          <a:p>
            <a:r>
              <a:rPr lang="en-US" sz="1400">
                <a:latin typeface="Arial"/>
                <a:cs typeface="Calibri"/>
              </a:rPr>
              <a:t>- P306, Social Worker</a:t>
            </a:r>
          </a:p>
        </p:txBody>
      </p:sp>
      <p:sp>
        <p:nvSpPr>
          <p:cNvPr id="8" name="TextBox 7">
            <a:extLst>
              <a:ext uri="{FF2B5EF4-FFF2-40B4-BE49-F238E27FC236}">
                <a16:creationId xmlns:a16="http://schemas.microsoft.com/office/drawing/2014/main" id="{234BB848-7315-0075-E1A7-031A765D9E65}"/>
              </a:ext>
            </a:extLst>
          </p:cNvPr>
          <p:cNvSpPr txBox="1"/>
          <p:nvPr/>
        </p:nvSpPr>
        <p:spPr>
          <a:xfrm>
            <a:off x="322472" y="1036583"/>
            <a:ext cx="5093050" cy="422166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285750" indent="-285750">
              <a:spcBef>
                <a:spcPts val="0"/>
              </a:spcBef>
              <a:spcAft>
                <a:spcPts val="800"/>
              </a:spcAft>
              <a:buFont typeface="Arial"/>
              <a:buChar char="•"/>
            </a:pPr>
            <a:r>
              <a:rPr lang="en-GB" sz="1600">
                <a:solidFill>
                  <a:srgbClr val="000000"/>
                </a:solidFill>
                <a:latin typeface="Arial"/>
                <a:cs typeface="Calibri"/>
              </a:rPr>
              <a:t>There wasn't always a clear way to incorporate the child's view into the referral. </a:t>
            </a:r>
            <a:endParaRPr lang="en-GB" sz="1600">
              <a:solidFill>
                <a:srgbClr val="000000"/>
              </a:solidFill>
              <a:latin typeface="Arial"/>
            </a:endParaRPr>
          </a:p>
          <a:p>
            <a:pPr marL="285750" indent="-285750">
              <a:spcBef>
                <a:spcPts val="0"/>
              </a:spcBef>
              <a:spcAft>
                <a:spcPts val="800"/>
              </a:spcAft>
              <a:buFont typeface="Arial"/>
              <a:buChar char="•"/>
            </a:pPr>
            <a:r>
              <a:rPr lang="en-GB" sz="1600">
                <a:solidFill>
                  <a:srgbClr val="000000"/>
                </a:solidFill>
                <a:latin typeface="Arial"/>
                <a:cs typeface="Calibri"/>
              </a:rPr>
              <a:t>Social workers were unsure how this would be shared with the providers. </a:t>
            </a:r>
            <a:endParaRPr lang="en-GB" sz="1600">
              <a:solidFill>
                <a:srgbClr val="000000"/>
              </a:solidFill>
              <a:latin typeface="Arial"/>
            </a:endParaRPr>
          </a:p>
          <a:p>
            <a:pPr marL="285750" indent="-285750">
              <a:spcBef>
                <a:spcPts val="0"/>
              </a:spcBef>
              <a:spcAft>
                <a:spcPts val="800"/>
              </a:spcAft>
              <a:buFont typeface="Arial"/>
              <a:buChar char="•"/>
            </a:pPr>
            <a:r>
              <a:rPr lang="en-GB" sz="1600">
                <a:solidFill>
                  <a:srgbClr val="000000"/>
                </a:solidFill>
                <a:latin typeface="Arial"/>
                <a:cs typeface="Calibri"/>
              </a:rPr>
              <a:t>One social worker team lead shared how having a referral written from the child view for example writing 'I need' when filling out the referral questions. In an earlier interview, at the start of the project, one local authority changed the way they created referral documents to being written from the child's perspective. This could be something to consider within the documents or summaries going forward. </a:t>
            </a:r>
            <a:endParaRPr lang="en-GB" sz="1600">
              <a:solidFill>
                <a:srgbClr val="000000"/>
              </a:solidFill>
              <a:latin typeface="Arial"/>
            </a:endParaRPr>
          </a:p>
          <a:p>
            <a:endParaRPr lang="en-GB" sz="1600">
              <a:solidFill>
                <a:srgbClr val="444444"/>
              </a:solidFill>
              <a:latin typeface="Arial"/>
              <a:cs typeface="Calibri"/>
            </a:endParaRPr>
          </a:p>
          <a:p>
            <a:pPr>
              <a:spcBef>
                <a:spcPts val="1000"/>
              </a:spcBef>
              <a:spcAft>
                <a:spcPts val="0"/>
              </a:spcAft>
            </a:pPr>
            <a:endParaRPr lang="en-GB" sz="1600">
              <a:solidFill>
                <a:srgbClr val="444444"/>
              </a:solidFill>
              <a:latin typeface="Arial"/>
              <a:cs typeface="Calibri"/>
            </a:endParaRPr>
          </a:p>
        </p:txBody>
      </p:sp>
    </p:spTree>
    <p:extLst>
      <p:ext uri="{BB962C8B-B14F-4D97-AF65-F5344CB8AC3E}">
        <p14:creationId xmlns:p14="http://schemas.microsoft.com/office/powerpoint/2010/main" val="922911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E09DC-D32C-11E3-3D2E-21E391E93A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0BC8BF-6AF2-C861-75A7-EBCA161117D4}"/>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Changing from fostering to residential</a:t>
            </a:r>
            <a:endParaRPr lang="en-US">
              <a:ea typeface="+mn-ea"/>
            </a:endParaRPr>
          </a:p>
        </p:txBody>
      </p:sp>
      <p:sp>
        <p:nvSpPr>
          <p:cNvPr id="6" name="TextBox 5">
            <a:extLst>
              <a:ext uri="{FF2B5EF4-FFF2-40B4-BE49-F238E27FC236}">
                <a16:creationId xmlns:a16="http://schemas.microsoft.com/office/drawing/2014/main" id="{FE38939E-BAF8-B6B5-886D-D2C488469107}"/>
              </a:ext>
            </a:extLst>
          </p:cNvPr>
          <p:cNvSpPr txBox="1"/>
          <p:nvPr/>
        </p:nvSpPr>
        <p:spPr>
          <a:xfrm>
            <a:off x="5381574" y="1032113"/>
            <a:ext cx="3317730"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i="1">
                <a:solidFill>
                  <a:schemeClr val="accent6">
                    <a:lumMod val="75000"/>
                  </a:schemeClr>
                </a:solidFill>
                <a:latin typeface="Arial"/>
                <a:cs typeface="Calibri"/>
              </a:rPr>
              <a:t>"It is nightmare we have to redo the whole things – it's really frustrating – if we have close the referral and we have close it down and we have to do it all over again"</a:t>
            </a:r>
            <a:endParaRPr lang="en-US" sz="1600" b="1" i="1">
              <a:solidFill>
                <a:schemeClr val="accent6">
                  <a:lumMod val="75000"/>
                </a:schemeClr>
              </a:solidFill>
              <a:latin typeface="Arial"/>
            </a:endParaRPr>
          </a:p>
          <a:p>
            <a:endParaRPr lang="en-GB" sz="1600" b="1" i="1">
              <a:solidFill>
                <a:schemeClr val="accent6">
                  <a:lumMod val="75000"/>
                </a:schemeClr>
              </a:solidFill>
              <a:latin typeface="Arial"/>
              <a:cs typeface="Calibri"/>
            </a:endParaRPr>
          </a:p>
          <a:p>
            <a:r>
              <a:rPr lang="en-GB" sz="1600" b="1" i="1">
                <a:solidFill>
                  <a:schemeClr val="accent6">
                    <a:lumMod val="75000"/>
                  </a:schemeClr>
                </a:solidFill>
                <a:latin typeface="Arial"/>
                <a:cs typeface="Calibri"/>
              </a:rPr>
              <a:t>(what do you need to change) "not much really – normally very level – if there has been incident on the referral." </a:t>
            </a:r>
            <a:endParaRPr lang="en-GB" sz="1600" b="1" i="1">
              <a:solidFill>
                <a:schemeClr val="accent6">
                  <a:lumMod val="75000"/>
                </a:schemeClr>
              </a:solidFill>
              <a:latin typeface="Arial"/>
            </a:endParaRPr>
          </a:p>
          <a:p>
            <a:endParaRPr lang="en-GB" b="1" i="1">
              <a:solidFill>
                <a:srgbClr val="E46C0A"/>
              </a:solidFill>
              <a:latin typeface="Calibri"/>
              <a:cs typeface="Calibri"/>
            </a:endParaRPr>
          </a:p>
          <a:p>
            <a:r>
              <a:rPr lang="en-US" sz="1400">
                <a:latin typeface="Arial"/>
                <a:cs typeface="Calibri"/>
              </a:rPr>
              <a:t>- P304, Social Worker</a:t>
            </a:r>
          </a:p>
        </p:txBody>
      </p:sp>
      <p:sp>
        <p:nvSpPr>
          <p:cNvPr id="8" name="TextBox 7">
            <a:extLst>
              <a:ext uri="{FF2B5EF4-FFF2-40B4-BE49-F238E27FC236}">
                <a16:creationId xmlns:a16="http://schemas.microsoft.com/office/drawing/2014/main" id="{B2D037CC-DA2E-9B0D-CDED-1FDA2D472A90}"/>
              </a:ext>
            </a:extLst>
          </p:cNvPr>
          <p:cNvSpPr txBox="1"/>
          <p:nvPr/>
        </p:nvSpPr>
        <p:spPr>
          <a:xfrm>
            <a:off x="322472" y="1036583"/>
            <a:ext cx="4574007" cy="428835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285750" indent="-285750">
              <a:buFont typeface="Arial"/>
              <a:buChar char="•"/>
            </a:pPr>
            <a:r>
              <a:rPr lang="en-GB" sz="1600">
                <a:solidFill>
                  <a:srgbClr val="000000"/>
                </a:solidFill>
                <a:latin typeface="Arial"/>
                <a:cs typeface="Calibri"/>
              </a:rPr>
              <a:t>It takes time to get approval to move a referral from fostering to residential. This is due to internal approval processes. This can be frustrating for social workers.</a:t>
            </a:r>
          </a:p>
          <a:p>
            <a:pPr marL="285750" indent="-285750">
              <a:buFont typeface="Arial"/>
              <a:buChar char="•"/>
            </a:pPr>
            <a:endParaRPr lang="en-GB" sz="1600">
              <a:solidFill>
                <a:srgbClr val="000000"/>
              </a:solidFill>
              <a:latin typeface="Arial"/>
              <a:cs typeface="Calibri"/>
            </a:endParaRPr>
          </a:p>
          <a:p>
            <a:pPr marL="285750" indent="-285750">
              <a:spcBef>
                <a:spcPts val="0"/>
              </a:spcBef>
              <a:spcAft>
                <a:spcPts val="800"/>
              </a:spcAft>
              <a:buFont typeface="Arial"/>
              <a:buChar char="•"/>
            </a:pPr>
            <a:r>
              <a:rPr lang="en-GB" sz="1600">
                <a:solidFill>
                  <a:srgbClr val="000000"/>
                </a:solidFill>
                <a:latin typeface="Arial"/>
                <a:cs typeface="Calibri"/>
              </a:rPr>
              <a:t>There is little that gets updated on the referral word document itself. In some instances if there has been incident that has happened with the child in between the referral this will be added.</a:t>
            </a:r>
            <a:endParaRPr lang="en-GB" sz="1600">
              <a:latin typeface="Arial"/>
            </a:endParaRPr>
          </a:p>
          <a:p>
            <a:pPr marL="285750" indent="-285750">
              <a:spcBef>
                <a:spcPts val="0"/>
              </a:spcBef>
              <a:spcAft>
                <a:spcPts val="800"/>
              </a:spcAft>
              <a:buFont typeface="Arial"/>
              <a:buChar char="•"/>
            </a:pPr>
            <a:r>
              <a:rPr lang="en-GB" sz="1600">
                <a:solidFill>
                  <a:srgbClr val="000000"/>
                </a:solidFill>
                <a:latin typeface="Arial"/>
                <a:cs typeface="Calibri"/>
              </a:rPr>
              <a:t>These frustrations will be reduced in the new portal as the portal will be able to use information from the fostering referral to widen the search to residential with just few clicks making it is easier to do dual search. </a:t>
            </a:r>
          </a:p>
          <a:p>
            <a:pPr>
              <a:spcBef>
                <a:spcPts val="1000"/>
              </a:spcBef>
              <a:spcAft>
                <a:spcPts val="0"/>
              </a:spcAft>
            </a:pPr>
            <a:endParaRPr lang="en-GB" sz="1100">
              <a:solidFill>
                <a:srgbClr val="444444"/>
              </a:solidFill>
              <a:cs typeface="Calibri"/>
            </a:endParaRPr>
          </a:p>
        </p:txBody>
      </p:sp>
    </p:spTree>
    <p:extLst>
      <p:ext uri="{BB962C8B-B14F-4D97-AF65-F5344CB8AC3E}">
        <p14:creationId xmlns:p14="http://schemas.microsoft.com/office/powerpoint/2010/main" val="202861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1EA15-5DF0-522F-771A-D63124B8C1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33A84B-98DF-BFD5-7EF2-27237E38C544}"/>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Process of choosing type of provider</a:t>
            </a:r>
            <a:endParaRPr lang="en-US">
              <a:ea typeface="+mn-ea"/>
            </a:endParaRPr>
          </a:p>
        </p:txBody>
      </p:sp>
      <p:sp>
        <p:nvSpPr>
          <p:cNvPr id="6" name="TextBox 5">
            <a:extLst>
              <a:ext uri="{FF2B5EF4-FFF2-40B4-BE49-F238E27FC236}">
                <a16:creationId xmlns:a16="http://schemas.microsoft.com/office/drawing/2014/main" id="{14FF11AD-D49E-73D2-7897-72A63EEA9DBD}"/>
              </a:ext>
            </a:extLst>
          </p:cNvPr>
          <p:cNvSpPr txBox="1"/>
          <p:nvPr/>
        </p:nvSpPr>
        <p:spPr>
          <a:xfrm>
            <a:off x="6052302" y="1033087"/>
            <a:ext cx="2432953" cy="38472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i="1">
                <a:solidFill>
                  <a:schemeClr val="accent6"/>
                </a:solidFill>
                <a:latin typeface="Calibri"/>
                <a:cs typeface="Calibri"/>
              </a:rPr>
              <a:t>"Do we think that what they are saying will broadly meet the child's needs, then we want to get into the detail and have conversations.</a:t>
            </a:r>
            <a:endParaRPr lang="en-US" b="1">
              <a:solidFill>
                <a:schemeClr val="accent6"/>
              </a:solidFill>
            </a:endParaRPr>
          </a:p>
          <a:p>
            <a:r>
              <a:rPr lang="en-GB" b="1" i="1">
                <a:solidFill>
                  <a:schemeClr val="accent6"/>
                </a:solidFill>
                <a:latin typeface="Calibri"/>
                <a:cs typeface="Calibri"/>
              </a:rPr>
              <a:t>We take what we can get more often. It’s unlikely we get more than one offer."</a:t>
            </a:r>
            <a:endParaRPr lang="en-US" b="1">
              <a:solidFill>
                <a:schemeClr val="accent6"/>
              </a:solidFill>
            </a:endParaRPr>
          </a:p>
          <a:p>
            <a:endParaRPr lang="en-GB" b="1" i="1">
              <a:solidFill>
                <a:schemeClr val="accent6"/>
              </a:solidFill>
              <a:latin typeface="Calibri"/>
              <a:cs typeface="Calibri"/>
            </a:endParaRPr>
          </a:p>
          <a:p>
            <a:r>
              <a:rPr lang="en-US" sz="1400">
                <a:latin typeface="Arial"/>
                <a:cs typeface="Calibri"/>
              </a:rPr>
              <a:t>- P304, Social Worker Team Lead</a:t>
            </a:r>
          </a:p>
        </p:txBody>
      </p:sp>
      <p:sp>
        <p:nvSpPr>
          <p:cNvPr id="8" name="TextBox 7">
            <a:extLst>
              <a:ext uri="{FF2B5EF4-FFF2-40B4-BE49-F238E27FC236}">
                <a16:creationId xmlns:a16="http://schemas.microsoft.com/office/drawing/2014/main" id="{E87DC9B9-FFFA-904D-9995-230BA699263B}"/>
              </a:ext>
            </a:extLst>
          </p:cNvPr>
          <p:cNvSpPr txBox="1"/>
          <p:nvPr/>
        </p:nvSpPr>
        <p:spPr>
          <a:xfrm>
            <a:off x="322472" y="1036583"/>
            <a:ext cx="5286797" cy="672491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285750" indent="-285750">
              <a:buFont typeface="Arial"/>
              <a:buChar char="•"/>
            </a:pPr>
            <a:r>
              <a:rPr lang="en-GB" sz="1400">
                <a:solidFill>
                  <a:schemeClr val="tx1">
                    <a:lumMod val="75000"/>
                    <a:lumOff val="25000"/>
                  </a:schemeClr>
                </a:solidFill>
                <a:latin typeface="Arial"/>
                <a:cs typeface="Calibri"/>
              </a:rPr>
              <a:t>There is rarely multiple offers to choose from and social worker only has to review and speak to one provider.</a:t>
            </a:r>
          </a:p>
          <a:p>
            <a:pPr marL="285750" indent="-285750">
              <a:buFont typeface="Arial"/>
              <a:buChar char="•"/>
            </a:pPr>
            <a:endParaRPr lang="en-GB" sz="1400">
              <a:solidFill>
                <a:schemeClr val="tx1">
                  <a:lumMod val="75000"/>
                  <a:lumOff val="25000"/>
                </a:schemeClr>
              </a:solidFill>
              <a:latin typeface="Arial"/>
              <a:cs typeface="Calibri"/>
            </a:endParaRPr>
          </a:p>
          <a:p>
            <a:pPr marL="285750" indent="-285750">
              <a:buFont typeface="Arial"/>
              <a:buChar char="•"/>
            </a:pPr>
            <a:r>
              <a:rPr lang="en-GB" sz="1400">
                <a:solidFill>
                  <a:schemeClr val="tx1">
                    <a:lumMod val="75000"/>
                    <a:lumOff val="25000"/>
                  </a:schemeClr>
                </a:solidFill>
                <a:latin typeface="Arial"/>
                <a:cs typeface="Calibri"/>
              </a:rPr>
              <a:t>The documents are emailed to the social worker for them to review quickly and then the social worker will always want to talk directly with the provider to get a more personal feel for the providers (home manager, supervising social worker and then foster carer) ability to meet the child needs. They will then update the placement officer via email.</a:t>
            </a:r>
            <a:endParaRPr lang="en-US" sz="1400">
              <a:solidFill>
                <a:schemeClr val="tx1">
                  <a:lumMod val="75000"/>
                  <a:lumOff val="25000"/>
                </a:schemeClr>
              </a:solidFill>
              <a:latin typeface="Arial"/>
            </a:endParaRPr>
          </a:p>
          <a:p>
            <a:pPr marL="285750" indent="-285750">
              <a:buFont typeface="Arial"/>
              <a:buChar char="•"/>
            </a:pPr>
            <a:endParaRPr lang="en-US" sz="1400">
              <a:solidFill>
                <a:schemeClr val="tx1">
                  <a:lumMod val="75000"/>
                  <a:lumOff val="25000"/>
                </a:schemeClr>
              </a:solidFill>
              <a:latin typeface="Arial"/>
            </a:endParaRPr>
          </a:p>
          <a:p>
            <a:pPr marL="285750" indent="-285750">
              <a:buFont typeface="Arial"/>
              <a:buChar char="•"/>
            </a:pPr>
            <a:r>
              <a:rPr lang="en-US" sz="1400">
                <a:solidFill>
                  <a:schemeClr val="tx1">
                    <a:lumMod val="75000"/>
                    <a:lumOff val="25000"/>
                  </a:schemeClr>
                </a:solidFill>
                <a:latin typeface="Arial"/>
                <a:cs typeface="Arial"/>
              </a:rPr>
              <a:t>The conversations are around the child's needs such as matching around transport arrangements, family time, arrangements, education arrangements and talk to the planning of the move. O</a:t>
            </a:r>
            <a:r>
              <a:rPr lang="en-US" sz="1400">
                <a:solidFill>
                  <a:schemeClr val="tx1">
                    <a:lumMod val="75000"/>
                    <a:lumOff val="25000"/>
                  </a:schemeClr>
                </a:solidFill>
                <a:latin typeface="Arial"/>
                <a:cs typeface="Calibri"/>
              </a:rPr>
              <a:t>ne social worker team lead highlighting that they would want to understand the level experience the home manager has to feel confident to place a child in that home.</a:t>
            </a:r>
            <a:endParaRPr lang="en-US" sz="1400">
              <a:solidFill>
                <a:schemeClr val="tx1">
                  <a:lumMod val="75000"/>
                  <a:lumOff val="25000"/>
                </a:schemeClr>
              </a:solidFill>
              <a:latin typeface="Arial"/>
            </a:endParaRPr>
          </a:p>
          <a:p>
            <a:pPr marL="285750" indent="-285750">
              <a:buFont typeface="Arial"/>
              <a:buChar char="•"/>
            </a:pPr>
            <a:endParaRPr lang="en-US" sz="1400">
              <a:solidFill>
                <a:schemeClr val="tx1">
                  <a:lumMod val="75000"/>
                  <a:lumOff val="25000"/>
                </a:schemeClr>
              </a:solidFill>
              <a:latin typeface="Arial"/>
              <a:cs typeface="Calibri"/>
            </a:endParaRPr>
          </a:p>
          <a:p>
            <a:pPr marL="285750" indent="-285750">
              <a:buFont typeface="Arial"/>
              <a:buChar char="•"/>
            </a:pPr>
            <a:r>
              <a:rPr lang="en-GB" sz="1400">
                <a:solidFill>
                  <a:schemeClr val="tx1">
                    <a:lumMod val="75000"/>
                    <a:lumOff val="25000"/>
                  </a:schemeClr>
                </a:solidFill>
                <a:latin typeface="Arial"/>
                <a:cs typeface="Calibri"/>
              </a:rPr>
              <a:t>The social worker trust that all diligence checks are done by the placement officers before they are sent over to them</a:t>
            </a:r>
            <a:endParaRPr lang="en-US" sz="1400">
              <a:solidFill>
                <a:schemeClr val="tx1">
                  <a:lumMod val="75000"/>
                  <a:lumOff val="25000"/>
                </a:schemeClr>
              </a:solidFill>
              <a:latin typeface="Arial"/>
              <a:cs typeface="Calibri"/>
            </a:endParaRPr>
          </a:p>
          <a:p>
            <a:br>
              <a:rPr lang="en-US"/>
            </a:br>
            <a:endParaRPr lang="en-US" sz="1400">
              <a:latin typeface="Arial"/>
            </a:endParaRPr>
          </a:p>
          <a:p>
            <a:pPr marL="285750" indent="-285750">
              <a:buFont typeface="Arial"/>
              <a:buChar char="•"/>
            </a:pPr>
            <a:endParaRPr lang="en-GB" sz="1400">
              <a:solidFill>
                <a:srgbClr val="444444"/>
              </a:solidFill>
              <a:latin typeface="Arial"/>
              <a:cs typeface="Calibri"/>
            </a:endParaRPr>
          </a:p>
          <a:p>
            <a:pPr marL="285750" indent="-285750">
              <a:spcBef>
                <a:spcPts val="0"/>
              </a:spcBef>
              <a:spcAft>
                <a:spcPts val="800"/>
              </a:spcAft>
              <a:buFont typeface="Arial"/>
              <a:buChar char="•"/>
            </a:pPr>
            <a:endParaRPr lang="en-GB" sz="1400">
              <a:solidFill>
                <a:srgbClr val="000000"/>
              </a:solidFill>
              <a:latin typeface="Arial"/>
              <a:cs typeface="Calibri"/>
            </a:endParaRPr>
          </a:p>
          <a:p>
            <a:pPr marL="285750" indent="-285750">
              <a:spcBef>
                <a:spcPts val="0"/>
              </a:spcBef>
              <a:spcAft>
                <a:spcPts val="800"/>
              </a:spcAft>
              <a:buFont typeface="Arial"/>
              <a:buChar char="•"/>
            </a:pPr>
            <a:endParaRPr lang="en-GB" sz="1400">
              <a:solidFill>
                <a:srgbClr val="000000"/>
              </a:solidFill>
              <a:latin typeface="Arial"/>
              <a:cs typeface="Calibri"/>
            </a:endParaRPr>
          </a:p>
          <a:p>
            <a:pPr marL="285750" indent="-285750">
              <a:spcBef>
                <a:spcPts val="0"/>
              </a:spcBef>
              <a:spcAft>
                <a:spcPts val="800"/>
              </a:spcAft>
              <a:buFont typeface="Arial"/>
              <a:buChar char="•"/>
            </a:pPr>
            <a:endParaRPr lang="en-GB" sz="1400">
              <a:solidFill>
                <a:srgbClr val="000000"/>
              </a:solidFill>
              <a:latin typeface="Arial"/>
              <a:cs typeface="Calibri"/>
            </a:endParaRPr>
          </a:p>
          <a:p>
            <a:pPr marL="285750" indent="-285750">
              <a:spcBef>
                <a:spcPts val="0"/>
              </a:spcBef>
              <a:spcAft>
                <a:spcPts val="800"/>
              </a:spcAft>
              <a:buFont typeface="Arial"/>
              <a:buChar char="•"/>
            </a:pPr>
            <a:endParaRPr lang="en-GB" sz="1400">
              <a:solidFill>
                <a:srgbClr val="000000"/>
              </a:solidFill>
              <a:latin typeface="Arial"/>
              <a:cs typeface="Calibri"/>
            </a:endParaRPr>
          </a:p>
          <a:p>
            <a:pPr>
              <a:spcBef>
                <a:spcPts val="1000"/>
              </a:spcBef>
              <a:spcAft>
                <a:spcPts val="0"/>
              </a:spcAft>
            </a:pPr>
            <a:endParaRPr lang="en-GB" sz="1400">
              <a:solidFill>
                <a:srgbClr val="444444"/>
              </a:solidFill>
              <a:latin typeface="Arial"/>
              <a:cs typeface="Calibri"/>
            </a:endParaRPr>
          </a:p>
        </p:txBody>
      </p:sp>
    </p:spTree>
    <p:extLst>
      <p:ext uri="{BB962C8B-B14F-4D97-AF65-F5344CB8AC3E}">
        <p14:creationId xmlns:p14="http://schemas.microsoft.com/office/powerpoint/2010/main" val="3700020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12FF8-C78E-4807-0A2A-06CE9B2955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2BA472-48A1-E333-14B6-E201B69CAC38}"/>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Causes for delays in choosing a provider</a:t>
            </a:r>
          </a:p>
        </p:txBody>
      </p:sp>
      <p:sp>
        <p:nvSpPr>
          <p:cNvPr id="8" name="TextBox 7">
            <a:extLst>
              <a:ext uri="{FF2B5EF4-FFF2-40B4-BE49-F238E27FC236}">
                <a16:creationId xmlns:a16="http://schemas.microsoft.com/office/drawing/2014/main" id="{6C114547-8CF8-C967-C14A-4EC3C36C44FD}"/>
              </a:ext>
            </a:extLst>
          </p:cNvPr>
          <p:cNvSpPr txBox="1"/>
          <p:nvPr/>
        </p:nvSpPr>
        <p:spPr>
          <a:xfrm>
            <a:off x="322472" y="1036583"/>
            <a:ext cx="5402267" cy="62940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285750" indent="-285750">
              <a:buFont typeface="Arial"/>
              <a:buChar char="•"/>
            </a:pPr>
            <a:r>
              <a:rPr lang="en-GB" sz="1600">
                <a:solidFill>
                  <a:srgbClr val="444444"/>
                </a:solidFill>
                <a:latin typeface="Arial"/>
                <a:cs typeface="Arial"/>
              </a:rPr>
              <a:t>The time it takes to choose a provider varies depending how emergency or urgent it is. With emergency placements choosing a provider within the hour and with non-emergency taking a few days. </a:t>
            </a:r>
          </a:p>
          <a:p>
            <a:endParaRPr lang="en-US" sz="1600">
              <a:latin typeface="Arial"/>
            </a:endParaRPr>
          </a:p>
          <a:p>
            <a:pPr marL="285750" indent="-285750">
              <a:buFont typeface="Arial"/>
              <a:buChar char="•"/>
            </a:pPr>
            <a:r>
              <a:rPr lang="en-GB" sz="1600">
                <a:solidFill>
                  <a:srgbClr val="444444"/>
                </a:solidFill>
                <a:latin typeface="Arial"/>
                <a:cs typeface="Arial"/>
              </a:rPr>
              <a:t>The delay in placements being made is often due to the approval process not being signed off by senior managers or head of service in timely manner. </a:t>
            </a:r>
            <a:endParaRPr lang="en-US" sz="1600">
              <a:latin typeface="Arial"/>
              <a:cs typeface="Arial"/>
            </a:endParaRPr>
          </a:p>
          <a:p>
            <a:pPr marL="285750" indent="-285750">
              <a:buFont typeface="Arial"/>
              <a:buChar char="•"/>
            </a:pPr>
            <a:endParaRPr lang="en-GB" sz="1600">
              <a:solidFill>
                <a:srgbClr val="444444"/>
              </a:solidFill>
              <a:latin typeface="Arial"/>
            </a:endParaRPr>
          </a:p>
          <a:p>
            <a:pPr marL="285750" indent="-285750">
              <a:buFont typeface="Arial"/>
              <a:buChar char="•"/>
            </a:pPr>
            <a:r>
              <a:rPr lang="en-GB" sz="1600">
                <a:solidFill>
                  <a:srgbClr val="444444"/>
                </a:solidFill>
                <a:latin typeface="Arial"/>
                <a:cs typeface="Calibri"/>
              </a:rPr>
              <a:t>One social worker team lead explained that handovers from staff for instances when placement officers go on leave can cause delays. It is important to think how the new portal can facilitate these handover easily.</a:t>
            </a:r>
            <a:endParaRPr lang="en-GB" sz="1600">
              <a:solidFill>
                <a:srgbClr val="444444"/>
              </a:solidFill>
              <a:latin typeface="Arial"/>
            </a:endParaRPr>
          </a:p>
          <a:p>
            <a:pPr marL="285750" indent="-285750">
              <a:buFont typeface="Arial"/>
              <a:buChar char="•"/>
            </a:pPr>
            <a:endParaRPr lang="en-GB" sz="1600">
              <a:solidFill>
                <a:srgbClr val="444444"/>
              </a:solidFill>
              <a:latin typeface="Arial"/>
            </a:endParaRPr>
          </a:p>
          <a:p>
            <a:pPr marL="285750" indent="-285750">
              <a:buFont typeface="Arial"/>
              <a:buChar char="•"/>
            </a:pPr>
            <a:r>
              <a:rPr lang="en-GB" sz="1600">
                <a:solidFill>
                  <a:srgbClr val="444444"/>
                </a:solidFill>
                <a:latin typeface="Arial"/>
                <a:cs typeface="Calibri"/>
              </a:rPr>
              <a:t>Sometimes getting hold of the provider and the right person in the provider team can be tricky. </a:t>
            </a:r>
            <a:br>
              <a:rPr lang="en-US" sz="1600">
                <a:latin typeface="Arial"/>
              </a:rPr>
            </a:br>
            <a:endParaRPr lang="en-US" sz="1600">
              <a:latin typeface="Arial"/>
            </a:endParaRPr>
          </a:p>
          <a:p>
            <a:pPr marL="285750" indent="-285750">
              <a:buFont typeface="Arial"/>
              <a:buChar char="•"/>
            </a:pPr>
            <a:endParaRPr lang="en-GB" sz="1600">
              <a:solidFill>
                <a:srgbClr val="444444"/>
              </a:solidFill>
              <a:latin typeface="Arial"/>
              <a:cs typeface="Calibri"/>
            </a:endParaRPr>
          </a:p>
          <a:p>
            <a:pPr marL="285750" indent="-285750">
              <a:spcBef>
                <a:spcPts val="0"/>
              </a:spcBef>
              <a:spcAft>
                <a:spcPts val="800"/>
              </a:spcAft>
              <a:buFont typeface="Arial"/>
              <a:buChar char="•"/>
            </a:pPr>
            <a:endParaRPr lang="en-GB" sz="1600">
              <a:solidFill>
                <a:srgbClr val="000000"/>
              </a:solidFill>
              <a:latin typeface="Arial"/>
              <a:cs typeface="Calibri"/>
            </a:endParaRPr>
          </a:p>
          <a:p>
            <a:pPr marL="285750" indent="-285750">
              <a:spcBef>
                <a:spcPts val="0"/>
              </a:spcBef>
              <a:spcAft>
                <a:spcPts val="800"/>
              </a:spcAft>
              <a:buFont typeface="Arial"/>
              <a:buChar char="•"/>
            </a:pPr>
            <a:endParaRPr lang="en-GB" sz="1600">
              <a:solidFill>
                <a:srgbClr val="000000"/>
              </a:solidFill>
              <a:latin typeface="Arial"/>
              <a:cs typeface="Calibri"/>
            </a:endParaRPr>
          </a:p>
          <a:p>
            <a:pPr marL="285750" indent="-285750">
              <a:spcBef>
                <a:spcPts val="0"/>
              </a:spcBef>
              <a:spcAft>
                <a:spcPts val="800"/>
              </a:spcAft>
              <a:buFont typeface="Arial"/>
              <a:buChar char="•"/>
            </a:pPr>
            <a:endParaRPr lang="en-GB" sz="1600">
              <a:solidFill>
                <a:srgbClr val="000000"/>
              </a:solidFill>
              <a:latin typeface="Arial"/>
              <a:cs typeface="Calibri"/>
            </a:endParaRPr>
          </a:p>
          <a:p>
            <a:pPr marL="285750" indent="-285750">
              <a:spcBef>
                <a:spcPts val="0"/>
              </a:spcBef>
              <a:spcAft>
                <a:spcPts val="800"/>
              </a:spcAft>
              <a:buFont typeface="Arial"/>
              <a:buChar char="•"/>
            </a:pPr>
            <a:endParaRPr lang="en-GB" sz="1600">
              <a:solidFill>
                <a:srgbClr val="000000"/>
              </a:solidFill>
              <a:latin typeface="Arial"/>
              <a:cs typeface="Calibri"/>
            </a:endParaRPr>
          </a:p>
          <a:p>
            <a:pPr>
              <a:spcBef>
                <a:spcPts val="1000"/>
              </a:spcBef>
              <a:spcAft>
                <a:spcPts val="0"/>
              </a:spcAft>
            </a:pPr>
            <a:endParaRPr lang="en-GB" sz="1600">
              <a:solidFill>
                <a:srgbClr val="444444"/>
              </a:solidFill>
              <a:latin typeface="Arial"/>
              <a:cs typeface="Calibri"/>
            </a:endParaRPr>
          </a:p>
        </p:txBody>
      </p:sp>
    </p:spTree>
    <p:extLst>
      <p:ext uri="{BB962C8B-B14F-4D97-AF65-F5344CB8AC3E}">
        <p14:creationId xmlns:p14="http://schemas.microsoft.com/office/powerpoint/2010/main" val="1035815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82995-35ED-1E07-E425-78A0BC8C48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6389C0-8235-2EF1-5C94-FCA3636C97F7}"/>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Key information looking for within the provider offer</a:t>
            </a:r>
            <a:endParaRPr lang="en-US">
              <a:ea typeface="+mn-ea"/>
            </a:endParaRPr>
          </a:p>
        </p:txBody>
      </p:sp>
      <p:sp>
        <p:nvSpPr>
          <p:cNvPr id="6" name="TextBox 5">
            <a:extLst>
              <a:ext uri="{FF2B5EF4-FFF2-40B4-BE49-F238E27FC236}">
                <a16:creationId xmlns:a16="http://schemas.microsoft.com/office/drawing/2014/main" id="{4E9C1B24-B273-F38F-FD15-0ED85633F646}"/>
              </a:ext>
            </a:extLst>
          </p:cNvPr>
          <p:cNvSpPr txBox="1"/>
          <p:nvPr/>
        </p:nvSpPr>
        <p:spPr>
          <a:xfrm>
            <a:off x="5480964" y="1032113"/>
            <a:ext cx="3118948"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i="1">
                <a:solidFill>
                  <a:schemeClr val="accent6"/>
                </a:solidFill>
                <a:latin typeface="Arial"/>
                <a:cs typeface="Calibri"/>
              </a:rPr>
              <a:t>"When we get residential we get all of those things through but when we get foster carers we just get one thing and I wouldn't want or need to see anything else.</a:t>
            </a:r>
            <a:r>
              <a:rPr lang="en-GB" b="1" i="1">
                <a:solidFill>
                  <a:schemeClr val="accent6"/>
                </a:solidFill>
                <a:latin typeface="Arial"/>
                <a:cs typeface="Calibri"/>
              </a:rPr>
              <a:t>"</a:t>
            </a:r>
            <a:endParaRPr lang="en-US" b="1">
              <a:solidFill>
                <a:schemeClr val="accent6"/>
              </a:solidFill>
              <a:latin typeface="Arial"/>
            </a:endParaRPr>
          </a:p>
          <a:p>
            <a:endParaRPr lang="en-GB" b="1" i="1">
              <a:solidFill>
                <a:schemeClr val="accent6">
                  <a:lumMod val="75000"/>
                </a:schemeClr>
              </a:solidFill>
              <a:latin typeface="Calibri"/>
              <a:cs typeface="Calibri"/>
            </a:endParaRPr>
          </a:p>
          <a:p>
            <a:r>
              <a:rPr lang="en-US" sz="1400">
                <a:latin typeface="Arial"/>
                <a:cs typeface="Calibri"/>
              </a:rPr>
              <a:t>- P304, Social Worker Team Lead</a:t>
            </a:r>
          </a:p>
        </p:txBody>
      </p:sp>
      <p:sp>
        <p:nvSpPr>
          <p:cNvPr id="8" name="TextBox 7">
            <a:extLst>
              <a:ext uri="{FF2B5EF4-FFF2-40B4-BE49-F238E27FC236}">
                <a16:creationId xmlns:a16="http://schemas.microsoft.com/office/drawing/2014/main" id="{21E9F494-6F28-F7FE-E427-F0599767D9E9}"/>
              </a:ext>
            </a:extLst>
          </p:cNvPr>
          <p:cNvSpPr txBox="1"/>
          <p:nvPr/>
        </p:nvSpPr>
        <p:spPr>
          <a:xfrm>
            <a:off x="322472" y="1507230"/>
            <a:ext cx="4529833" cy="61093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GB" sz="1600" b="1">
                <a:solidFill>
                  <a:srgbClr val="444444"/>
                </a:solidFill>
                <a:latin typeface="Arial"/>
                <a:cs typeface="Calibri"/>
              </a:rPr>
              <a:t>Fostering</a:t>
            </a:r>
            <a:endParaRPr lang="en-US" sz="1600">
              <a:solidFill>
                <a:srgbClr val="000000"/>
              </a:solidFill>
              <a:latin typeface="Arial"/>
            </a:endParaRPr>
          </a:p>
          <a:p>
            <a:pPr marL="285750" indent="-285750">
              <a:buFont typeface="Arial"/>
              <a:buChar char="•"/>
            </a:pPr>
            <a:r>
              <a:rPr lang="en-GB" sz="1600">
                <a:solidFill>
                  <a:srgbClr val="444444"/>
                </a:solidFill>
                <a:latin typeface="Arial"/>
                <a:cs typeface="Calibri"/>
              </a:rPr>
              <a:t>carers profile with some also looking at the Form F briefly if sent. Within in there social workers focusing on what the child needs, </a:t>
            </a:r>
            <a:r>
              <a:rPr lang="en-GB" sz="1600" err="1">
                <a:solidFill>
                  <a:srgbClr val="444444"/>
                </a:solidFill>
                <a:latin typeface="Arial"/>
                <a:cs typeface="Calibri"/>
              </a:rPr>
              <a:t>e.g</a:t>
            </a:r>
            <a:r>
              <a:rPr lang="en-GB" sz="1600">
                <a:solidFill>
                  <a:srgbClr val="444444"/>
                </a:solidFill>
                <a:latin typeface="Arial"/>
                <a:cs typeface="Calibri"/>
              </a:rPr>
              <a:t>  transport, therapy etc.</a:t>
            </a:r>
            <a:br>
              <a:rPr lang="en-US" sz="1600">
                <a:latin typeface="Arial"/>
              </a:rPr>
            </a:br>
            <a:endParaRPr lang="en-US" sz="1600">
              <a:latin typeface="Arial"/>
            </a:endParaRPr>
          </a:p>
          <a:p>
            <a:r>
              <a:rPr lang="en-GB" sz="1600" b="1">
                <a:solidFill>
                  <a:srgbClr val="444444"/>
                </a:solidFill>
                <a:latin typeface="Arial"/>
                <a:cs typeface="Calibri"/>
              </a:rPr>
              <a:t>Residential and Support accommodation</a:t>
            </a:r>
            <a:endParaRPr lang="en-US" sz="1600">
              <a:solidFill>
                <a:srgbClr val="000000"/>
              </a:solidFill>
              <a:latin typeface="Arial"/>
            </a:endParaRPr>
          </a:p>
          <a:p>
            <a:pPr marL="285750" indent="-285750">
              <a:buFont typeface="Arial"/>
              <a:buChar char="•"/>
            </a:pPr>
            <a:r>
              <a:rPr lang="en-GB" sz="1600">
                <a:solidFill>
                  <a:srgbClr val="444444"/>
                </a:solidFill>
                <a:latin typeface="Arial"/>
                <a:cs typeface="Calibri"/>
              </a:rPr>
              <a:t>Statement of purpose is important, Ofsted report and their category would help the social worker determine whether they could meet the young person needs</a:t>
            </a:r>
            <a:endParaRPr lang="en-US" sz="1600">
              <a:latin typeface="Arial"/>
            </a:endParaRPr>
          </a:p>
          <a:p>
            <a:br>
              <a:rPr lang="en-US"/>
            </a:br>
            <a:endParaRPr lang="en-US" sz="1600">
              <a:latin typeface="Arial"/>
            </a:endParaRPr>
          </a:p>
          <a:p>
            <a:pPr marL="285750" indent="-285750">
              <a:buFont typeface="Arial"/>
              <a:buChar char="•"/>
            </a:pPr>
            <a:endParaRPr lang="en-GB" sz="1600">
              <a:solidFill>
                <a:srgbClr val="444444"/>
              </a:solidFill>
              <a:latin typeface="Arial"/>
            </a:endParaRPr>
          </a:p>
          <a:p>
            <a:br>
              <a:rPr lang="en-US"/>
            </a:br>
            <a:endParaRPr lang="en-US" sz="1600">
              <a:latin typeface="Arial"/>
            </a:endParaRPr>
          </a:p>
          <a:p>
            <a:pPr marL="285750" indent="-285750">
              <a:buFont typeface="Arial"/>
              <a:buChar char="•"/>
            </a:pPr>
            <a:endParaRPr lang="en-GB" sz="1600">
              <a:solidFill>
                <a:srgbClr val="444444"/>
              </a:solidFill>
              <a:latin typeface="Arial"/>
              <a:cs typeface="Calibri"/>
            </a:endParaRPr>
          </a:p>
          <a:p>
            <a:pPr marL="285750" indent="-285750">
              <a:spcBef>
                <a:spcPts val="0"/>
              </a:spcBef>
              <a:spcAft>
                <a:spcPts val="800"/>
              </a:spcAft>
              <a:buFont typeface="Arial"/>
              <a:buChar char="•"/>
            </a:pPr>
            <a:endParaRPr lang="en-GB" sz="1600">
              <a:solidFill>
                <a:srgbClr val="000000"/>
              </a:solidFill>
              <a:latin typeface="Arial"/>
              <a:cs typeface="Calibri"/>
            </a:endParaRPr>
          </a:p>
          <a:p>
            <a:pPr marL="285750" indent="-285750">
              <a:spcBef>
                <a:spcPts val="0"/>
              </a:spcBef>
              <a:spcAft>
                <a:spcPts val="800"/>
              </a:spcAft>
              <a:buFont typeface="Arial"/>
              <a:buChar char="•"/>
            </a:pPr>
            <a:endParaRPr lang="en-GB" sz="1600">
              <a:solidFill>
                <a:srgbClr val="000000"/>
              </a:solidFill>
              <a:latin typeface="Arial"/>
              <a:cs typeface="Calibri"/>
            </a:endParaRPr>
          </a:p>
          <a:p>
            <a:pPr marL="285750" indent="-285750">
              <a:spcBef>
                <a:spcPts val="0"/>
              </a:spcBef>
              <a:spcAft>
                <a:spcPts val="800"/>
              </a:spcAft>
              <a:buFont typeface="Arial"/>
              <a:buChar char="•"/>
            </a:pPr>
            <a:endParaRPr lang="en-GB" sz="1600">
              <a:solidFill>
                <a:srgbClr val="000000"/>
              </a:solidFill>
              <a:latin typeface="Arial"/>
              <a:cs typeface="Calibri"/>
            </a:endParaRPr>
          </a:p>
          <a:p>
            <a:pPr marL="285750" indent="-285750">
              <a:spcBef>
                <a:spcPts val="0"/>
              </a:spcBef>
              <a:spcAft>
                <a:spcPts val="800"/>
              </a:spcAft>
              <a:buFont typeface="Arial"/>
              <a:buChar char="•"/>
            </a:pPr>
            <a:endParaRPr lang="en-GB" sz="1600">
              <a:solidFill>
                <a:srgbClr val="000000"/>
              </a:solidFill>
              <a:latin typeface="Arial"/>
              <a:cs typeface="Calibri"/>
            </a:endParaRPr>
          </a:p>
          <a:p>
            <a:pPr>
              <a:spcBef>
                <a:spcPts val="1000"/>
              </a:spcBef>
              <a:spcAft>
                <a:spcPts val="0"/>
              </a:spcAft>
            </a:pPr>
            <a:endParaRPr lang="en-GB" sz="1600">
              <a:solidFill>
                <a:srgbClr val="444444"/>
              </a:solidFill>
              <a:latin typeface="Arial"/>
              <a:cs typeface="Calibri"/>
            </a:endParaRPr>
          </a:p>
        </p:txBody>
      </p:sp>
    </p:spTree>
    <p:extLst>
      <p:ext uri="{BB962C8B-B14F-4D97-AF65-F5344CB8AC3E}">
        <p14:creationId xmlns:p14="http://schemas.microsoft.com/office/powerpoint/2010/main" val="1515526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82625-0900-08E7-D21E-580B0623A9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38C65D-CA3F-1B7F-F935-5827A0E1EB32}"/>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Summary for the Social Worker</a:t>
            </a:r>
          </a:p>
        </p:txBody>
      </p:sp>
      <p:sp>
        <p:nvSpPr>
          <p:cNvPr id="8" name="TextBox 7">
            <a:extLst>
              <a:ext uri="{FF2B5EF4-FFF2-40B4-BE49-F238E27FC236}">
                <a16:creationId xmlns:a16="http://schemas.microsoft.com/office/drawing/2014/main" id="{9E9CD429-797E-B61B-B038-3D2C10759778}"/>
              </a:ext>
            </a:extLst>
          </p:cNvPr>
          <p:cNvSpPr txBox="1"/>
          <p:nvPr/>
        </p:nvSpPr>
        <p:spPr>
          <a:xfrm>
            <a:off x="322472" y="885443"/>
            <a:ext cx="4248118" cy="515525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171450" indent="-171450">
              <a:buFont typeface="Arial"/>
              <a:buChar char="•"/>
            </a:pPr>
            <a:r>
              <a:rPr lang="en-US" sz="1400">
                <a:solidFill>
                  <a:srgbClr val="444444"/>
                </a:solidFill>
                <a:latin typeface="Arial"/>
                <a:cs typeface="Calibri"/>
              </a:rPr>
              <a:t>In the new portal there is a free text field for providers to summaries how they will meet the child's needs. </a:t>
            </a:r>
            <a:endParaRPr lang="en-US" sz="1400">
              <a:solidFill>
                <a:srgbClr val="000000"/>
              </a:solidFill>
              <a:latin typeface="Arial"/>
              <a:cs typeface="Arial"/>
            </a:endParaRPr>
          </a:p>
          <a:p>
            <a:pPr marL="171450" indent="-171450">
              <a:buFont typeface="Arial"/>
              <a:buChar char="•"/>
            </a:pPr>
            <a:endParaRPr lang="en-US" sz="1400">
              <a:solidFill>
                <a:srgbClr val="444444"/>
              </a:solidFill>
              <a:latin typeface="Arial"/>
              <a:cs typeface="Calibri"/>
            </a:endParaRPr>
          </a:p>
          <a:p>
            <a:pPr marL="171450" indent="-171450">
              <a:buFont typeface="Arial"/>
              <a:buChar char="•"/>
            </a:pPr>
            <a:r>
              <a:rPr lang="en-US" sz="1400">
                <a:solidFill>
                  <a:srgbClr val="444444"/>
                </a:solidFill>
                <a:latin typeface="Arial"/>
                <a:cs typeface="Calibri"/>
              </a:rPr>
              <a:t>Currently this summary isn't provided to social worker however there are some details that are pulled out into body of email by the placement officer when sending the documents though. This is not </a:t>
            </a:r>
            <a:r>
              <a:rPr lang="en-US" sz="1400" err="1">
                <a:solidFill>
                  <a:srgbClr val="444444"/>
                </a:solidFill>
                <a:latin typeface="Arial"/>
                <a:cs typeface="Calibri"/>
              </a:rPr>
              <a:t>standardised</a:t>
            </a:r>
            <a:r>
              <a:rPr lang="en-US" sz="1400">
                <a:solidFill>
                  <a:srgbClr val="444444"/>
                </a:solidFill>
                <a:latin typeface="Arial"/>
                <a:cs typeface="Calibri"/>
              </a:rPr>
              <a:t> across referrals.</a:t>
            </a:r>
            <a:endParaRPr lang="en-US" sz="1400">
              <a:solidFill>
                <a:srgbClr val="000000"/>
              </a:solidFill>
              <a:latin typeface="Arial"/>
            </a:endParaRPr>
          </a:p>
          <a:p>
            <a:endParaRPr lang="en-US" sz="1400">
              <a:solidFill>
                <a:srgbClr val="000000"/>
              </a:solidFill>
              <a:latin typeface="Arial"/>
            </a:endParaRPr>
          </a:p>
          <a:p>
            <a:pPr marL="171450" indent="-171450">
              <a:buFont typeface="Arial"/>
              <a:buChar char="•"/>
            </a:pPr>
            <a:r>
              <a:rPr lang="en-US" sz="1400">
                <a:solidFill>
                  <a:srgbClr val="444444"/>
                </a:solidFill>
                <a:latin typeface="Arial"/>
                <a:cs typeface="Calibri"/>
              </a:rPr>
              <a:t>When the summary was explained this was particularly appreciated by the team lead who dealt with emergency placements felt there were many documents that were sent over and they would appreciate a clear summary</a:t>
            </a:r>
            <a:endParaRPr lang="en-US" sz="1400">
              <a:latin typeface="Arial"/>
            </a:endParaRPr>
          </a:p>
          <a:p>
            <a:pPr marL="285750" indent="-285750">
              <a:buFont typeface="Arial"/>
              <a:buChar char="•"/>
            </a:pPr>
            <a:endParaRPr lang="en-GB" sz="1400">
              <a:solidFill>
                <a:srgbClr val="444444"/>
              </a:solidFill>
              <a:latin typeface="Arial"/>
              <a:cs typeface="Calibri"/>
            </a:endParaRPr>
          </a:p>
          <a:p>
            <a:pPr marL="285750" indent="-285750">
              <a:spcBef>
                <a:spcPts val="0"/>
              </a:spcBef>
              <a:spcAft>
                <a:spcPts val="800"/>
              </a:spcAft>
              <a:buFont typeface="Arial"/>
              <a:buChar char="•"/>
            </a:pPr>
            <a:endParaRPr lang="en-GB" sz="1400">
              <a:solidFill>
                <a:srgbClr val="000000"/>
              </a:solidFill>
              <a:latin typeface="Arial"/>
              <a:cs typeface="Calibri"/>
            </a:endParaRPr>
          </a:p>
          <a:p>
            <a:pPr marL="285750" indent="-285750">
              <a:spcBef>
                <a:spcPts val="0"/>
              </a:spcBef>
              <a:spcAft>
                <a:spcPts val="800"/>
              </a:spcAft>
              <a:buFont typeface="Arial"/>
              <a:buChar char="•"/>
            </a:pPr>
            <a:endParaRPr lang="en-GB" sz="1400">
              <a:solidFill>
                <a:srgbClr val="000000"/>
              </a:solidFill>
              <a:latin typeface="Arial"/>
              <a:cs typeface="Calibri"/>
            </a:endParaRPr>
          </a:p>
          <a:p>
            <a:pPr marL="285750" indent="-285750">
              <a:spcBef>
                <a:spcPts val="0"/>
              </a:spcBef>
              <a:spcAft>
                <a:spcPts val="800"/>
              </a:spcAft>
              <a:buFont typeface="Arial"/>
              <a:buChar char="•"/>
            </a:pPr>
            <a:endParaRPr lang="en-GB" sz="1400">
              <a:solidFill>
                <a:srgbClr val="000000"/>
              </a:solidFill>
              <a:latin typeface="Arial"/>
              <a:cs typeface="Calibri"/>
            </a:endParaRPr>
          </a:p>
          <a:p>
            <a:pPr marL="285750" indent="-285750">
              <a:spcBef>
                <a:spcPts val="0"/>
              </a:spcBef>
              <a:spcAft>
                <a:spcPts val="800"/>
              </a:spcAft>
              <a:buFont typeface="Arial"/>
              <a:buChar char="•"/>
            </a:pPr>
            <a:endParaRPr lang="en-GB" sz="1400">
              <a:solidFill>
                <a:srgbClr val="000000"/>
              </a:solidFill>
              <a:latin typeface="Arial"/>
              <a:cs typeface="Calibri"/>
            </a:endParaRPr>
          </a:p>
          <a:p>
            <a:pPr>
              <a:spcBef>
                <a:spcPts val="1000"/>
              </a:spcBef>
              <a:spcAft>
                <a:spcPts val="0"/>
              </a:spcAft>
            </a:pPr>
            <a:endParaRPr lang="en-GB" sz="1400">
              <a:solidFill>
                <a:srgbClr val="444444"/>
              </a:solidFill>
              <a:latin typeface="Arial"/>
              <a:cs typeface="Calibri"/>
            </a:endParaRPr>
          </a:p>
        </p:txBody>
      </p:sp>
      <p:sp>
        <p:nvSpPr>
          <p:cNvPr id="3" name="TextBox 2">
            <a:extLst>
              <a:ext uri="{FF2B5EF4-FFF2-40B4-BE49-F238E27FC236}">
                <a16:creationId xmlns:a16="http://schemas.microsoft.com/office/drawing/2014/main" id="{0182E277-A788-4704-CB60-1A7A61BABDED}"/>
              </a:ext>
            </a:extLst>
          </p:cNvPr>
          <p:cNvSpPr txBox="1"/>
          <p:nvPr/>
        </p:nvSpPr>
        <p:spPr>
          <a:xfrm>
            <a:off x="4948720" y="891740"/>
            <a:ext cx="4029407" cy="5601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latin typeface="Arial"/>
                <a:cs typeface="Arial"/>
              </a:rPr>
              <a:t>Suggestions for the summary</a:t>
            </a:r>
          </a:p>
          <a:p>
            <a:endParaRPr lang="en-GB" sz="1400">
              <a:latin typeface="Arial"/>
            </a:endParaRPr>
          </a:p>
          <a:p>
            <a:pPr marL="171450" indent="-171450">
              <a:buFont typeface="Arial,Sans-Serif"/>
              <a:buChar char="•"/>
            </a:pPr>
            <a:r>
              <a:rPr lang="en-US" sz="1400">
                <a:solidFill>
                  <a:srgbClr val="444444"/>
                </a:solidFill>
                <a:latin typeface="Arial"/>
                <a:cs typeface="Arial"/>
              </a:rPr>
              <a:t>Transport - to education and family time</a:t>
            </a:r>
            <a:endParaRPr lang="en-GB" sz="1400">
              <a:solidFill>
                <a:srgbClr val="444444"/>
              </a:solidFill>
              <a:latin typeface="Arial"/>
              <a:cs typeface="Arial"/>
            </a:endParaRPr>
          </a:p>
          <a:p>
            <a:pPr marL="171450" indent="-171450">
              <a:buFont typeface="Arial,Sans-Serif"/>
              <a:buChar char="•"/>
            </a:pPr>
            <a:r>
              <a:rPr lang="en-US" sz="1400">
                <a:solidFill>
                  <a:srgbClr val="444444"/>
                </a:solidFill>
                <a:latin typeface="Arial"/>
                <a:cs typeface="Arial"/>
              </a:rPr>
              <a:t>Education</a:t>
            </a:r>
            <a:endParaRPr lang="en-GB" sz="1400">
              <a:solidFill>
                <a:srgbClr val="444444"/>
              </a:solidFill>
              <a:latin typeface="Arial"/>
              <a:cs typeface="Arial"/>
            </a:endParaRPr>
          </a:p>
          <a:p>
            <a:pPr marL="171450" indent="-171450">
              <a:buFont typeface="Arial,Sans-Serif"/>
              <a:buChar char="•"/>
            </a:pPr>
            <a:r>
              <a:rPr lang="en-US" sz="1400">
                <a:solidFill>
                  <a:srgbClr val="444444"/>
                </a:solidFill>
                <a:latin typeface="Arial"/>
                <a:cs typeface="Arial"/>
              </a:rPr>
              <a:t>What the provider offers </a:t>
            </a:r>
            <a:endParaRPr lang="en-GB" sz="1400">
              <a:solidFill>
                <a:srgbClr val="444444"/>
              </a:solidFill>
              <a:latin typeface="Arial"/>
              <a:cs typeface="Arial"/>
            </a:endParaRPr>
          </a:p>
          <a:p>
            <a:pPr marL="171450" indent="-171450">
              <a:buFont typeface="Arial,Sans-Serif"/>
              <a:buChar char="•"/>
            </a:pPr>
            <a:r>
              <a:rPr lang="en-US" sz="1400">
                <a:solidFill>
                  <a:srgbClr val="444444"/>
                </a:solidFill>
                <a:latin typeface="Arial"/>
                <a:cs typeface="Arial"/>
              </a:rPr>
              <a:t>How many people are currently in the placement</a:t>
            </a:r>
            <a:endParaRPr lang="en-GB" sz="1400">
              <a:solidFill>
                <a:srgbClr val="444444"/>
              </a:solidFill>
              <a:latin typeface="Arial"/>
            </a:endParaRPr>
          </a:p>
          <a:p>
            <a:pPr marL="171450" indent="-171450">
              <a:buFont typeface="Arial,Sans-Serif"/>
              <a:buChar char="•"/>
            </a:pPr>
            <a:r>
              <a:rPr lang="en-US" sz="1400">
                <a:solidFill>
                  <a:srgbClr val="444444"/>
                </a:solidFill>
                <a:latin typeface="Arial"/>
                <a:cs typeface="Arial"/>
              </a:rPr>
              <a:t>Phone number</a:t>
            </a:r>
            <a:endParaRPr lang="en-GB" sz="1400">
              <a:solidFill>
                <a:srgbClr val="444444"/>
              </a:solidFill>
              <a:latin typeface="Arial"/>
              <a:cs typeface="Arial"/>
            </a:endParaRPr>
          </a:p>
          <a:p>
            <a:pPr marL="171450" indent="-171450">
              <a:buFont typeface="Arial,Sans-Serif"/>
              <a:buChar char="•"/>
            </a:pPr>
            <a:r>
              <a:rPr lang="en-US" sz="1400">
                <a:solidFill>
                  <a:srgbClr val="444444"/>
                </a:solidFill>
                <a:latin typeface="Arial"/>
                <a:cs typeface="Arial"/>
              </a:rPr>
              <a:t>How they will meet the child's needs to ensure they have read and understood the referral</a:t>
            </a:r>
          </a:p>
          <a:p>
            <a:pPr marL="171450" indent="-171450">
              <a:buFont typeface="Arial,Sans-Serif"/>
              <a:buChar char="•"/>
            </a:pPr>
            <a:r>
              <a:rPr lang="en-US" sz="1400" err="1">
                <a:solidFill>
                  <a:srgbClr val="444444"/>
                </a:solidFill>
                <a:latin typeface="Arial"/>
                <a:cs typeface="Arial"/>
              </a:rPr>
              <a:t>Personalising</a:t>
            </a:r>
            <a:r>
              <a:rPr lang="en-US" sz="1400">
                <a:solidFill>
                  <a:srgbClr val="444444"/>
                </a:solidFill>
                <a:latin typeface="Arial"/>
                <a:cs typeface="Arial"/>
              </a:rPr>
              <a:t> the summary to the child and reflecting on their needs as an individual.</a:t>
            </a:r>
          </a:p>
          <a:p>
            <a:pPr marL="171450" indent="-171450">
              <a:buFont typeface="Arial,Sans-Serif"/>
              <a:buChar char="•"/>
            </a:pPr>
            <a:r>
              <a:rPr lang="en-US" sz="1400">
                <a:solidFill>
                  <a:srgbClr val="444444"/>
                </a:solidFill>
                <a:latin typeface="Arial"/>
                <a:cs typeface="Arial"/>
              </a:rPr>
              <a:t>Location and specific things about that location like how rural it is </a:t>
            </a:r>
            <a:endParaRPr lang="en-GB" sz="1400">
              <a:solidFill>
                <a:srgbClr val="444444"/>
              </a:solidFill>
              <a:latin typeface="Arial"/>
              <a:cs typeface="Arial"/>
            </a:endParaRPr>
          </a:p>
          <a:p>
            <a:pPr marL="171450" indent="-171450">
              <a:buFont typeface="Arial,Sans-Serif"/>
              <a:buChar char="•"/>
            </a:pPr>
            <a:r>
              <a:rPr lang="en-US" sz="1400">
                <a:solidFill>
                  <a:srgbClr val="444444"/>
                </a:solidFill>
                <a:latin typeface="Arial"/>
                <a:cs typeface="Arial"/>
              </a:rPr>
              <a:t>When mentioned list of possible options such as model of care, placement breakdowns and staffing these also considered useful </a:t>
            </a:r>
            <a:endParaRPr lang="en-GB" sz="1400">
              <a:solidFill>
                <a:srgbClr val="444444"/>
              </a:solidFill>
              <a:latin typeface="Arial"/>
              <a:cs typeface="Arial"/>
            </a:endParaRPr>
          </a:p>
          <a:p>
            <a:endParaRPr lang="en-US" sz="1400">
              <a:latin typeface="Arial"/>
              <a:cs typeface="Calibri"/>
            </a:endParaRPr>
          </a:p>
          <a:p>
            <a:br>
              <a:rPr lang="en-US">
                <a:cs typeface="Calibri"/>
              </a:rPr>
            </a:br>
            <a:endParaRPr lang="en-US" sz="1400">
              <a:latin typeface="Arial"/>
              <a:cs typeface="Calibri"/>
            </a:endParaRPr>
          </a:p>
          <a:p>
            <a:pPr marL="285750" indent="-285750">
              <a:buFont typeface="Arial,Sans-Serif"/>
              <a:buChar char="•"/>
            </a:pPr>
            <a:endParaRPr lang="en-GB" sz="1400">
              <a:solidFill>
                <a:srgbClr val="444444"/>
              </a:solidFill>
              <a:latin typeface="Arial"/>
            </a:endParaRPr>
          </a:p>
          <a:p>
            <a:br>
              <a:rPr lang="en-US">
                <a:cs typeface="Calibri"/>
              </a:rPr>
            </a:br>
            <a:endParaRPr lang="en-US" sz="1400">
              <a:latin typeface="Arial"/>
              <a:cs typeface="Calibri"/>
            </a:endParaRPr>
          </a:p>
          <a:p>
            <a:endParaRPr lang="en-GB" sz="1400">
              <a:latin typeface="Arial"/>
            </a:endParaRPr>
          </a:p>
          <a:p>
            <a:endParaRPr lang="en-GB" sz="1400">
              <a:latin typeface="Arial"/>
            </a:endParaRPr>
          </a:p>
        </p:txBody>
      </p:sp>
      <p:sp>
        <p:nvSpPr>
          <p:cNvPr id="9" name="TextBox 8">
            <a:extLst>
              <a:ext uri="{FF2B5EF4-FFF2-40B4-BE49-F238E27FC236}">
                <a16:creationId xmlns:a16="http://schemas.microsoft.com/office/drawing/2014/main" id="{3A16E9C6-8A8B-C4FE-1661-DCD48B11A6E4}"/>
              </a:ext>
            </a:extLst>
          </p:cNvPr>
          <p:cNvSpPr txBox="1"/>
          <p:nvPr/>
        </p:nvSpPr>
        <p:spPr>
          <a:xfrm>
            <a:off x="322859" y="4408510"/>
            <a:ext cx="4531879"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i="1">
                <a:solidFill>
                  <a:schemeClr val="accent6"/>
                </a:solidFill>
                <a:latin typeface="Arial"/>
                <a:cs typeface="Calibri"/>
              </a:rPr>
              <a:t>"If it’s going to be free text that they write each time I’d want it to relate specifically to that child going forward. There would be no value in putting blanket text that just talks about the provider themselves.."</a:t>
            </a:r>
            <a:r>
              <a:rPr lang="en-GB" b="1" i="1">
                <a:solidFill>
                  <a:schemeClr val="accent6"/>
                </a:solidFill>
                <a:latin typeface="Calibri"/>
                <a:cs typeface="Calibri"/>
              </a:rPr>
              <a:t> </a:t>
            </a:r>
            <a:r>
              <a:rPr lang="en-US" sz="1400">
                <a:solidFill>
                  <a:srgbClr val="000000"/>
                </a:solidFill>
                <a:latin typeface="Calibri"/>
                <a:cs typeface="Arial"/>
              </a:rPr>
              <a:t>- P304, Social Worker Team Lead</a:t>
            </a:r>
            <a:endParaRPr lang="en-US" sz="1400" b="1">
              <a:solidFill>
                <a:schemeClr val="accent6"/>
              </a:solidFill>
              <a:latin typeface="Calibri"/>
            </a:endParaRPr>
          </a:p>
        </p:txBody>
      </p:sp>
    </p:spTree>
    <p:extLst>
      <p:ext uri="{BB962C8B-B14F-4D97-AF65-F5344CB8AC3E}">
        <p14:creationId xmlns:p14="http://schemas.microsoft.com/office/powerpoint/2010/main" val="1687936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DF847-ECB0-01A7-5D04-8D6D77390D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8B658A-3936-ADB9-5D15-3F6CEF5B2CC9}"/>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Negotiations </a:t>
            </a:r>
            <a:endParaRPr lang="en-US">
              <a:ea typeface="+mn-ea"/>
            </a:endParaRPr>
          </a:p>
        </p:txBody>
      </p:sp>
      <p:sp>
        <p:nvSpPr>
          <p:cNvPr id="6" name="TextBox 5">
            <a:extLst>
              <a:ext uri="{FF2B5EF4-FFF2-40B4-BE49-F238E27FC236}">
                <a16:creationId xmlns:a16="http://schemas.microsoft.com/office/drawing/2014/main" id="{E20448A7-A964-F338-E50D-335F31F4DA10}"/>
              </a:ext>
            </a:extLst>
          </p:cNvPr>
          <p:cNvSpPr txBox="1"/>
          <p:nvPr/>
        </p:nvSpPr>
        <p:spPr>
          <a:xfrm>
            <a:off x="5911660" y="1032113"/>
            <a:ext cx="311894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i="1">
                <a:solidFill>
                  <a:schemeClr val="accent6"/>
                </a:solidFill>
                <a:latin typeface="Arial"/>
                <a:cs typeface="Calibri"/>
              </a:rPr>
              <a:t>"Main thing is the Social Worker knowing that child well, and the foster carer being honest about what they can do or there’s more costs and instability of the placement."</a:t>
            </a:r>
            <a:endParaRPr lang="en-US" sz="1600" b="1" i="1">
              <a:solidFill>
                <a:schemeClr val="accent6"/>
              </a:solidFill>
              <a:latin typeface="Arial"/>
            </a:endParaRPr>
          </a:p>
          <a:p>
            <a:endParaRPr lang="en-GB" b="1" i="1">
              <a:solidFill>
                <a:schemeClr val="accent6">
                  <a:lumMod val="75000"/>
                </a:schemeClr>
              </a:solidFill>
              <a:latin typeface="Calibri"/>
              <a:cs typeface="Calibri"/>
            </a:endParaRPr>
          </a:p>
          <a:p>
            <a:r>
              <a:rPr lang="en-US" sz="1400">
                <a:latin typeface="Arial"/>
                <a:cs typeface="Calibri"/>
              </a:rPr>
              <a:t>- P304, Social Worker Team Lead</a:t>
            </a:r>
          </a:p>
        </p:txBody>
      </p:sp>
      <p:sp>
        <p:nvSpPr>
          <p:cNvPr id="8" name="TextBox 7">
            <a:extLst>
              <a:ext uri="{FF2B5EF4-FFF2-40B4-BE49-F238E27FC236}">
                <a16:creationId xmlns:a16="http://schemas.microsoft.com/office/drawing/2014/main" id="{3F1051D0-00D6-6BDA-B941-6B4452F3FA3E}"/>
              </a:ext>
            </a:extLst>
          </p:cNvPr>
          <p:cNvSpPr txBox="1"/>
          <p:nvPr/>
        </p:nvSpPr>
        <p:spPr>
          <a:xfrm>
            <a:off x="322472" y="1036583"/>
            <a:ext cx="5402267" cy="498598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285750" indent="-285750">
              <a:buFont typeface="Arial"/>
              <a:buChar char="•"/>
            </a:pPr>
            <a:r>
              <a:rPr lang="en-GB" sz="1600">
                <a:solidFill>
                  <a:srgbClr val="444444"/>
                </a:solidFill>
                <a:latin typeface="Arial"/>
                <a:cs typeface="Calibri"/>
              </a:rPr>
              <a:t>The social worker is involved in the negotiations. How well the social worker knows the child helps with the referral process and the child's needs being met.</a:t>
            </a:r>
          </a:p>
          <a:p>
            <a:pPr marL="285750" indent="-285750">
              <a:buFont typeface="Arial"/>
              <a:buChar char="•"/>
            </a:pPr>
            <a:endParaRPr lang="en-US" sz="1600">
              <a:latin typeface="Arial"/>
            </a:endParaRPr>
          </a:p>
          <a:p>
            <a:pPr marL="285750" indent="-285750">
              <a:buFont typeface="Arial"/>
              <a:buChar char="•"/>
            </a:pPr>
            <a:r>
              <a:rPr lang="en-GB" sz="1600">
                <a:solidFill>
                  <a:srgbClr val="444444"/>
                </a:solidFill>
                <a:latin typeface="Arial"/>
                <a:cs typeface="Calibri"/>
              </a:rPr>
              <a:t>The social worker is not involved in agreeing costs that is senior managers. The nature of the costs for instance how much additional resources the placement needs determines how much approval is needed. </a:t>
            </a:r>
            <a:endParaRPr lang="en-GB" sz="1600">
              <a:latin typeface="Arial"/>
            </a:endParaRPr>
          </a:p>
          <a:p>
            <a:pPr marL="285750" indent="-285750">
              <a:buFont typeface="Arial"/>
              <a:buChar char="•"/>
            </a:pPr>
            <a:endParaRPr lang="en-GB" sz="1600">
              <a:solidFill>
                <a:srgbClr val="444444"/>
              </a:solidFill>
              <a:latin typeface="Arial"/>
              <a:cs typeface="Calibri"/>
            </a:endParaRPr>
          </a:p>
          <a:p>
            <a:pPr marL="285750" indent="-285750">
              <a:buFont typeface="Arial"/>
              <a:buChar char="•"/>
            </a:pPr>
            <a:r>
              <a:rPr lang="en-GB" sz="1600">
                <a:solidFill>
                  <a:srgbClr val="444444"/>
                </a:solidFill>
                <a:latin typeface="Arial"/>
                <a:cs typeface="Calibri"/>
              </a:rPr>
              <a:t>Getting senior manager approval can delay the process participially if requests have to go through the head of service and above.</a:t>
            </a:r>
          </a:p>
          <a:p>
            <a:pPr marL="285750" indent="-285750">
              <a:spcBef>
                <a:spcPts val="0"/>
              </a:spcBef>
              <a:spcAft>
                <a:spcPts val="800"/>
              </a:spcAft>
              <a:buFont typeface="Arial"/>
              <a:buChar char="•"/>
            </a:pPr>
            <a:endParaRPr lang="en-GB" sz="1600">
              <a:cs typeface="Calibri"/>
            </a:endParaRPr>
          </a:p>
          <a:p>
            <a:pPr marL="285750" indent="-285750">
              <a:spcBef>
                <a:spcPts val="0"/>
              </a:spcBef>
              <a:spcAft>
                <a:spcPts val="800"/>
              </a:spcAft>
              <a:buFont typeface="Arial"/>
              <a:buChar char="•"/>
            </a:pPr>
            <a:endParaRPr lang="en-GB" sz="1600">
              <a:solidFill>
                <a:srgbClr val="000000"/>
              </a:solidFill>
              <a:cs typeface="Calibri"/>
            </a:endParaRPr>
          </a:p>
          <a:p>
            <a:pPr marL="285750" indent="-285750">
              <a:spcBef>
                <a:spcPts val="0"/>
              </a:spcBef>
              <a:spcAft>
                <a:spcPts val="800"/>
              </a:spcAft>
              <a:buFont typeface="Arial"/>
              <a:buChar char="•"/>
            </a:pPr>
            <a:endParaRPr lang="en-GB" sz="1600">
              <a:solidFill>
                <a:srgbClr val="000000"/>
              </a:solidFill>
              <a:cs typeface="Calibri"/>
            </a:endParaRPr>
          </a:p>
          <a:p>
            <a:pPr marL="285750" indent="-285750">
              <a:spcBef>
                <a:spcPts val="0"/>
              </a:spcBef>
              <a:spcAft>
                <a:spcPts val="800"/>
              </a:spcAft>
              <a:buFont typeface="Arial"/>
              <a:buChar char="•"/>
            </a:pPr>
            <a:endParaRPr lang="en-GB" sz="1600">
              <a:solidFill>
                <a:srgbClr val="000000"/>
              </a:solidFill>
              <a:cs typeface="Calibri"/>
            </a:endParaRPr>
          </a:p>
          <a:p>
            <a:pPr>
              <a:spcBef>
                <a:spcPts val="1000"/>
              </a:spcBef>
              <a:spcAft>
                <a:spcPts val="0"/>
              </a:spcAft>
            </a:pPr>
            <a:endParaRPr lang="en-GB" sz="1100">
              <a:solidFill>
                <a:srgbClr val="444444"/>
              </a:solidFill>
              <a:cs typeface="Calibri"/>
            </a:endParaRPr>
          </a:p>
        </p:txBody>
      </p:sp>
    </p:spTree>
    <p:extLst>
      <p:ext uri="{BB962C8B-B14F-4D97-AF65-F5344CB8AC3E}">
        <p14:creationId xmlns:p14="http://schemas.microsoft.com/office/powerpoint/2010/main" val="4133708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8305442" cy="523563"/>
          </a:xfrm>
        </p:spPr>
        <p:txBody>
          <a:bodyPr lIns="91440" tIns="45720" rIns="91440" bIns="45720" anchor="t"/>
          <a:lstStyle/>
          <a:p>
            <a:pPr algn="l">
              <a:spcBef>
                <a:spcPts val="0"/>
              </a:spcBef>
            </a:pPr>
            <a:r>
              <a:rPr lang="en-GB" sz="2800" b="1">
                <a:latin typeface="Arial"/>
                <a:ea typeface="+mn-ea"/>
                <a:cs typeface="Arial"/>
              </a:rPr>
              <a:t>Agenda</a:t>
            </a:r>
          </a:p>
          <a:p>
            <a:pPr algn="l"/>
            <a:endParaRPr lang="en-GB" sz="2800" b="1">
              <a:latin typeface="Arial" panose="020B0604020202020204" pitchFamily="34" charset="0"/>
              <a:ea typeface="+mn-ea"/>
              <a:cs typeface="Arial" panose="020B0604020202020204" pitchFamily="34" charset="0"/>
            </a:endParaRPr>
          </a:p>
        </p:txBody>
      </p:sp>
      <p:sp>
        <p:nvSpPr>
          <p:cNvPr id="5" name="Content Placeholder 2">
            <a:extLst>
              <a:ext uri="{FF2B5EF4-FFF2-40B4-BE49-F238E27FC236}">
                <a16:creationId xmlns:a16="http://schemas.microsoft.com/office/drawing/2014/main" id="{65ABBDC1-DAE5-A35B-F353-2256525943AA}"/>
              </a:ext>
            </a:extLst>
          </p:cNvPr>
          <p:cNvSpPr txBox="1">
            <a:spLocks/>
          </p:cNvSpPr>
          <p:nvPr/>
        </p:nvSpPr>
        <p:spPr>
          <a:xfrm>
            <a:off x="498082" y="1414094"/>
            <a:ext cx="8060269" cy="3974654"/>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a:latin typeface="Arial"/>
                <a:ea typeface="+mn-lt"/>
                <a:cs typeface="+mn-lt"/>
              </a:rPr>
              <a:t>11:00 	Project Update</a:t>
            </a:r>
          </a:p>
          <a:p>
            <a:pPr marL="0" indent="0">
              <a:buNone/>
            </a:pPr>
            <a:endParaRPr lang="en-GB" sz="900">
              <a:latin typeface="Arial"/>
              <a:ea typeface="+mn-lt"/>
              <a:cs typeface="+mn-lt"/>
            </a:endParaRPr>
          </a:p>
          <a:p>
            <a:pPr marL="0" indent="0">
              <a:buNone/>
            </a:pPr>
            <a:r>
              <a:rPr lang="en-GB" sz="2000">
                <a:latin typeface="Arial"/>
                <a:ea typeface="+mn-lt"/>
                <a:cs typeface="+mn-lt"/>
              </a:rPr>
              <a:t>11.10 	Portal development - Demo</a:t>
            </a:r>
          </a:p>
          <a:p>
            <a:pPr marL="0" indent="0">
              <a:buNone/>
            </a:pPr>
            <a:endParaRPr lang="en-GB" sz="1000">
              <a:latin typeface="Arial"/>
              <a:ea typeface="+mn-lt"/>
              <a:cs typeface="+mn-lt"/>
            </a:endParaRPr>
          </a:p>
          <a:p>
            <a:pPr marL="0" indent="0">
              <a:buNone/>
            </a:pPr>
            <a:r>
              <a:rPr lang="en-GB" sz="2000">
                <a:latin typeface="Arial"/>
                <a:ea typeface="+mn-lt"/>
                <a:cs typeface="+mn-lt"/>
              </a:rPr>
              <a:t>11:15 	Approach for email notifications  </a:t>
            </a:r>
            <a:endParaRPr lang="en-GB" sz="1100">
              <a:latin typeface="Arial"/>
              <a:ea typeface="+mn-lt"/>
              <a:cs typeface="+mn-lt"/>
            </a:endParaRPr>
          </a:p>
          <a:p>
            <a:pPr marL="0" indent="0">
              <a:buNone/>
            </a:pPr>
            <a:endParaRPr lang="en-GB" sz="900">
              <a:latin typeface="Arial"/>
              <a:ea typeface="+mn-lt"/>
              <a:cs typeface="+mn-lt"/>
            </a:endParaRPr>
          </a:p>
          <a:p>
            <a:pPr marL="0" indent="0">
              <a:buNone/>
            </a:pPr>
            <a:r>
              <a:rPr lang="en-GB" sz="2000">
                <a:latin typeface="Arial"/>
                <a:ea typeface="+mn-lt"/>
                <a:cs typeface="+mn-lt"/>
              </a:rPr>
              <a:t>11.20	Fostering – design changes </a:t>
            </a:r>
            <a:r>
              <a:rPr lang="en-GB" sz="2000">
                <a:latin typeface="Arial"/>
                <a:ea typeface="+mn-lt"/>
                <a:cs typeface="Calibri"/>
              </a:rPr>
              <a:t>   </a:t>
            </a:r>
            <a:endParaRPr lang="en-GB" sz="1100">
              <a:latin typeface="Arial"/>
              <a:ea typeface="+mn-lt"/>
              <a:cs typeface="+mn-lt"/>
            </a:endParaRPr>
          </a:p>
          <a:p>
            <a:pPr marL="0" indent="0">
              <a:buNone/>
            </a:pPr>
            <a:endParaRPr lang="en-GB" sz="900">
              <a:latin typeface="Arial"/>
              <a:ea typeface="+mn-lt"/>
              <a:cs typeface="+mn-lt"/>
            </a:endParaRPr>
          </a:p>
          <a:p>
            <a:pPr marL="0" indent="0">
              <a:buNone/>
            </a:pPr>
            <a:r>
              <a:rPr lang="en-GB" sz="2000">
                <a:latin typeface="Arial"/>
                <a:ea typeface="+mn-lt"/>
                <a:cs typeface="+mn-lt"/>
              </a:rPr>
              <a:t>11:25	Social Worker research</a:t>
            </a:r>
          </a:p>
          <a:p>
            <a:pPr marL="0" indent="0">
              <a:buNone/>
            </a:pPr>
            <a:endParaRPr lang="en-GB" sz="900">
              <a:latin typeface="Arial"/>
              <a:ea typeface="+mn-lt"/>
              <a:cs typeface="+mn-lt"/>
            </a:endParaRPr>
          </a:p>
          <a:p>
            <a:pPr marL="0" indent="0">
              <a:buNone/>
            </a:pPr>
            <a:r>
              <a:rPr lang="en-GB" sz="2000">
                <a:latin typeface="Arial"/>
                <a:ea typeface="+mn-lt"/>
                <a:cs typeface="+mn-lt"/>
              </a:rPr>
              <a:t>11:45	Discovery – Provider registration		</a:t>
            </a:r>
          </a:p>
          <a:p>
            <a:pPr marL="0" indent="0">
              <a:buNone/>
            </a:pPr>
            <a:endParaRPr lang="en-GB" sz="1000">
              <a:latin typeface="Arial"/>
              <a:ea typeface="+mn-lt"/>
              <a:cs typeface="+mn-lt"/>
            </a:endParaRPr>
          </a:p>
          <a:p>
            <a:pPr marL="0" indent="0">
              <a:buNone/>
            </a:pPr>
            <a:r>
              <a:rPr lang="en-GB" sz="2000">
                <a:latin typeface="Arial"/>
                <a:ea typeface="+mn-lt"/>
                <a:cs typeface="+mn-lt"/>
              </a:rPr>
              <a:t>11.55 	Roundup and Next steps</a:t>
            </a:r>
          </a:p>
        </p:txBody>
      </p:sp>
      <p:pic>
        <p:nvPicPr>
          <p:cNvPr id="3" name="Graphic 1" descr="Ui Ux with solid fill">
            <a:extLst>
              <a:ext uri="{FF2B5EF4-FFF2-40B4-BE49-F238E27FC236}">
                <a16:creationId xmlns:a16="http://schemas.microsoft.com/office/drawing/2014/main" id="{C8D0EB7F-A425-AC61-43F1-1B80838AA2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91721" y="1953538"/>
            <a:ext cx="457200" cy="457200"/>
          </a:xfrm>
          <a:prstGeom prst="rect">
            <a:avLst/>
          </a:prstGeom>
        </p:spPr>
      </p:pic>
      <p:cxnSp>
        <p:nvCxnSpPr>
          <p:cNvPr id="4" name="Straight Connector 3">
            <a:extLst>
              <a:ext uri="{FF2B5EF4-FFF2-40B4-BE49-F238E27FC236}">
                <a16:creationId xmlns:a16="http://schemas.microsoft.com/office/drawing/2014/main" id="{495EE495-A493-F2DB-3B60-F364CC192BC6}"/>
              </a:ext>
            </a:extLst>
          </p:cNvPr>
          <p:cNvCxnSpPr>
            <a:cxnSpLocks/>
            <a:endCxn id="9" idx="1"/>
          </p:cNvCxnSpPr>
          <p:nvPr/>
        </p:nvCxnSpPr>
        <p:spPr>
          <a:xfrm>
            <a:off x="5195703" y="371088"/>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8" name="Graphic 7" descr="Ui Ux with solid fill">
            <a:extLst>
              <a:ext uri="{FF2B5EF4-FFF2-40B4-BE49-F238E27FC236}">
                <a16:creationId xmlns:a16="http://schemas.microsoft.com/office/drawing/2014/main" id="{2FCD6CB2-2E49-29AA-ECB2-0A171FFD4E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54524" y="146343"/>
            <a:ext cx="457200" cy="457200"/>
          </a:xfrm>
          <a:prstGeom prst="rect">
            <a:avLst/>
          </a:prstGeom>
        </p:spPr>
      </p:pic>
      <p:pic>
        <p:nvPicPr>
          <p:cNvPr id="9" name="Graphic 8" descr="Architecture with solid fill">
            <a:extLst>
              <a:ext uri="{FF2B5EF4-FFF2-40B4-BE49-F238E27FC236}">
                <a16:creationId xmlns:a16="http://schemas.microsoft.com/office/drawing/2014/main" id="{F33D0C99-BE2D-EA4B-D05B-91B81763A2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67772" y="112822"/>
            <a:ext cx="524242" cy="524242"/>
          </a:xfrm>
          <a:prstGeom prst="rect">
            <a:avLst/>
          </a:prstGeom>
        </p:spPr>
      </p:pic>
      <p:pic>
        <p:nvPicPr>
          <p:cNvPr id="10" name="Graphic 9" descr="Magnifying glass with solid fill">
            <a:extLst>
              <a:ext uri="{FF2B5EF4-FFF2-40B4-BE49-F238E27FC236}">
                <a16:creationId xmlns:a16="http://schemas.microsoft.com/office/drawing/2014/main" id="{659A536F-BC84-57BC-071A-ADB6B23068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72476" y="158550"/>
            <a:ext cx="432786" cy="432786"/>
          </a:xfrm>
          <a:prstGeom prst="rect">
            <a:avLst/>
          </a:prstGeom>
        </p:spPr>
      </p:pic>
      <p:cxnSp>
        <p:nvCxnSpPr>
          <p:cNvPr id="11" name="Straight Connector 10">
            <a:extLst>
              <a:ext uri="{FF2B5EF4-FFF2-40B4-BE49-F238E27FC236}">
                <a16:creationId xmlns:a16="http://schemas.microsoft.com/office/drawing/2014/main" id="{870855C3-5B4A-05DB-2CEC-3B550DA38599}"/>
              </a:ext>
            </a:extLst>
          </p:cNvPr>
          <p:cNvCxnSpPr>
            <a:cxnSpLocks/>
          </p:cNvCxnSpPr>
          <p:nvPr/>
        </p:nvCxnSpPr>
        <p:spPr>
          <a:xfrm>
            <a:off x="6482455" y="371088"/>
            <a:ext cx="872069" cy="3855"/>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a:extLst>
              <a:ext uri="{FF2B5EF4-FFF2-40B4-BE49-F238E27FC236}">
                <a16:creationId xmlns:a16="http://schemas.microsoft.com/office/drawing/2014/main" id="{F317A2F3-B462-8C4D-33FF-2B356DBAA17F}"/>
              </a:ext>
            </a:extLst>
          </p:cNvPr>
          <p:cNvCxnSpPr>
            <a:cxnSpLocks/>
          </p:cNvCxnSpPr>
          <p:nvPr/>
        </p:nvCxnSpPr>
        <p:spPr>
          <a:xfrm>
            <a:off x="7769207" y="371088"/>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13" name="Graphic 12" descr="Clipboard Mixed with solid fill">
            <a:extLst>
              <a:ext uri="{FF2B5EF4-FFF2-40B4-BE49-F238E27FC236}">
                <a16:creationId xmlns:a16="http://schemas.microsoft.com/office/drawing/2014/main" id="{DA4B4FA7-4D0B-8E7B-C599-51E8604B965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58351" y="112822"/>
            <a:ext cx="524242" cy="524242"/>
          </a:xfrm>
          <a:prstGeom prst="rect">
            <a:avLst/>
          </a:prstGeom>
        </p:spPr>
      </p:pic>
      <p:sp>
        <p:nvSpPr>
          <p:cNvPr id="14" name="TextBox 13">
            <a:extLst>
              <a:ext uri="{FF2B5EF4-FFF2-40B4-BE49-F238E27FC236}">
                <a16:creationId xmlns:a16="http://schemas.microsoft.com/office/drawing/2014/main" id="{F255E0CE-B8CC-BD09-6CDF-BD8F0713414B}"/>
              </a:ext>
            </a:extLst>
          </p:cNvPr>
          <p:cNvSpPr txBox="1"/>
          <p:nvPr/>
        </p:nvSpPr>
        <p:spPr>
          <a:xfrm>
            <a:off x="4836136" y="558087"/>
            <a:ext cx="718210" cy="276999"/>
          </a:xfrm>
          <a:prstGeom prst="rect">
            <a:avLst/>
          </a:prstGeom>
          <a:noFill/>
        </p:spPr>
        <p:txBody>
          <a:bodyPr wrap="none" rtlCol="0">
            <a:spAutoFit/>
          </a:bodyPr>
          <a:lstStyle/>
          <a:p>
            <a:r>
              <a:rPr lang="en-GB" sz="1200"/>
              <a:t>Discover</a:t>
            </a:r>
          </a:p>
        </p:txBody>
      </p:sp>
      <p:sp>
        <p:nvSpPr>
          <p:cNvPr id="15" name="TextBox 14">
            <a:extLst>
              <a:ext uri="{FF2B5EF4-FFF2-40B4-BE49-F238E27FC236}">
                <a16:creationId xmlns:a16="http://schemas.microsoft.com/office/drawing/2014/main" id="{3D2339F3-BD5E-B5E2-2EF3-CC29BD1D0AD2}"/>
              </a:ext>
            </a:extLst>
          </p:cNvPr>
          <p:cNvSpPr txBox="1"/>
          <p:nvPr/>
        </p:nvSpPr>
        <p:spPr>
          <a:xfrm>
            <a:off x="5978702" y="558087"/>
            <a:ext cx="604653" cy="276999"/>
          </a:xfrm>
          <a:prstGeom prst="rect">
            <a:avLst/>
          </a:prstGeom>
          <a:noFill/>
        </p:spPr>
        <p:txBody>
          <a:bodyPr wrap="none" rtlCol="0">
            <a:spAutoFit/>
          </a:bodyPr>
          <a:lstStyle/>
          <a:p>
            <a:r>
              <a:rPr lang="en-GB" sz="1200"/>
              <a:t>Design</a:t>
            </a:r>
          </a:p>
        </p:txBody>
      </p:sp>
      <p:sp>
        <p:nvSpPr>
          <p:cNvPr id="16" name="TextBox 15">
            <a:extLst>
              <a:ext uri="{FF2B5EF4-FFF2-40B4-BE49-F238E27FC236}">
                <a16:creationId xmlns:a16="http://schemas.microsoft.com/office/drawing/2014/main" id="{C27D102D-F888-7542-CFFC-778DA454DE3E}"/>
              </a:ext>
            </a:extLst>
          </p:cNvPr>
          <p:cNvSpPr txBox="1"/>
          <p:nvPr/>
        </p:nvSpPr>
        <p:spPr>
          <a:xfrm>
            <a:off x="7225204" y="564938"/>
            <a:ext cx="696986" cy="276999"/>
          </a:xfrm>
          <a:prstGeom prst="rect">
            <a:avLst/>
          </a:prstGeom>
          <a:noFill/>
        </p:spPr>
        <p:txBody>
          <a:bodyPr wrap="none" rtlCol="0">
            <a:spAutoFit/>
          </a:bodyPr>
          <a:lstStyle/>
          <a:p>
            <a:r>
              <a:rPr lang="en-GB" sz="1200"/>
              <a:t>Develop</a:t>
            </a:r>
          </a:p>
        </p:txBody>
      </p:sp>
      <p:sp>
        <p:nvSpPr>
          <p:cNvPr id="17" name="TextBox 16">
            <a:extLst>
              <a:ext uri="{FF2B5EF4-FFF2-40B4-BE49-F238E27FC236}">
                <a16:creationId xmlns:a16="http://schemas.microsoft.com/office/drawing/2014/main" id="{E0F78027-02A7-D967-A23A-FEFF0D682215}"/>
              </a:ext>
            </a:extLst>
          </p:cNvPr>
          <p:cNvSpPr txBox="1"/>
          <p:nvPr/>
        </p:nvSpPr>
        <p:spPr>
          <a:xfrm>
            <a:off x="8574234" y="558087"/>
            <a:ext cx="457200" cy="276999"/>
          </a:xfrm>
          <a:prstGeom prst="rect">
            <a:avLst/>
          </a:prstGeom>
          <a:noFill/>
        </p:spPr>
        <p:txBody>
          <a:bodyPr wrap="square" rtlCol="0">
            <a:spAutoFit/>
          </a:bodyPr>
          <a:lstStyle/>
          <a:p>
            <a:r>
              <a:rPr lang="en-GB" sz="1200"/>
              <a:t>Test</a:t>
            </a:r>
          </a:p>
        </p:txBody>
      </p:sp>
      <p:pic>
        <p:nvPicPr>
          <p:cNvPr id="22" name="Graphic 21" descr="Magnifying glass with solid fill">
            <a:extLst>
              <a:ext uri="{FF2B5EF4-FFF2-40B4-BE49-F238E27FC236}">
                <a16:creationId xmlns:a16="http://schemas.microsoft.com/office/drawing/2014/main" id="{BE0A9CDB-7B1A-E25F-1214-BBACFD336D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16135" y="3501104"/>
            <a:ext cx="432786" cy="432786"/>
          </a:xfrm>
          <a:prstGeom prst="rect">
            <a:avLst/>
          </a:prstGeom>
        </p:spPr>
      </p:pic>
      <p:pic>
        <p:nvPicPr>
          <p:cNvPr id="7" name="Graphic 1" descr="Architecture with solid fill">
            <a:extLst>
              <a:ext uri="{FF2B5EF4-FFF2-40B4-BE49-F238E27FC236}">
                <a16:creationId xmlns:a16="http://schemas.microsoft.com/office/drawing/2014/main" id="{EDF2B3AC-6F77-3E08-6B07-4728682B47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82455" y="2937246"/>
            <a:ext cx="524242" cy="524242"/>
          </a:xfrm>
          <a:prstGeom prst="rect">
            <a:avLst/>
          </a:prstGeom>
        </p:spPr>
      </p:pic>
      <p:pic>
        <p:nvPicPr>
          <p:cNvPr id="6" name="Graphic 5" descr="Magnifying glass with solid fill">
            <a:extLst>
              <a:ext uri="{FF2B5EF4-FFF2-40B4-BE49-F238E27FC236}">
                <a16:creationId xmlns:a16="http://schemas.microsoft.com/office/drawing/2014/main" id="{43820E77-08F0-FFEC-026C-EE5ECD852BF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21139" y="4031403"/>
            <a:ext cx="432786" cy="432786"/>
          </a:xfrm>
          <a:prstGeom prst="rect">
            <a:avLst/>
          </a:prstGeom>
        </p:spPr>
      </p:pic>
      <p:pic>
        <p:nvPicPr>
          <p:cNvPr id="18" name="Graphic 1" descr="Ui Ux with solid fill">
            <a:extLst>
              <a:ext uri="{FF2B5EF4-FFF2-40B4-BE49-F238E27FC236}">
                <a16:creationId xmlns:a16="http://schemas.microsoft.com/office/drawing/2014/main" id="{74351FAD-FFFA-7543-B800-F784F9EF2A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93936" y="2415585"/>
            <a:ext cx="457200" cy="457200"/>
          </a:xfrm>
          <a:prstGeom prst="rect">
            <a:avLst/>
          </a:prstGeom>
        </p:spPr>
      </p:pic>
    </p:spTree>
    <p:extLst>
      <p:ext uri="{BB962C8B-B14F-4D97-AF65-F5344CB8AC3E}">
        <p14:creationId xmlns:p14="http://schemas.microsoft.com/office/powerpoint/2010/main" val="1801162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14092-2606-5A72-73D2-EF2FAF93EB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472EF9-1912-FEBF-01A5-70B378ECA25B}"/>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Ending a placement</a:t>
            </a:r>
            <a:endParaRPr lang="en-US">
              <a:ea typeface="+mn-ea"/>
            </a:endParaRPr>
          </a:p>
        </p:txBody>
      </p:sp>
      <p:sp>
        <p:nvSpPr>
          <p:cNvPr id="6" name="TextBox 5">
            <a:extLst>
              <a:ext uri="{FF2B5EF4-FFF2-40B4-BE49-F238E27FC236}">
                <a16:creationId xmlns:a16="http://schemas.microsoft.com/office/drawing/2014/main" id="{440D4A7B-9151-3257-C0A4-5FD17295FB3B}"/>
              </a:ext>
            </a:extLst>
          </p:cNvPr>
          <p:cNvSpPr txBox="1"/>
          <p:nvPr/>
        </p:nvSpPr>
        <p:spPr>
          <a:xfrm>
            <a:off x="5911660" y="1032113"/>
            <a:ext cx="271857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i="1">
                <a:solidFill>
                  <a:srgbClr val="E46C0A"/>
                </a:solidFill>
                <a:latin typeface="Arial"/>
                <a:cs typeface="Calibri"/>
              </a:rPr>
              <a:t>"there's not always time to tell the placement officer but they try to remember"</a:t>
            </a:r>
            <a:endParaRPr lang="en-US" sz="1600">
              <a:latin typeface="Arial"/>
            </a:endParaRPr>
          </a:p>
          <a:p>
            <a:endParaRPr lang="en-GB" b="1" i="1">
              <a:solidFill>
                <a:schemeClr val="accent6">
                  <a:lumMod val="75000"/>
                </a:schemeClr>
              </a:solidFill>
              <a:latin typeface="Calibri"/>
              <a:cs typeface="Calibri"/>
            </a:endParaRPr>
          </a:p>
          <a:p>
            <a:r>
              <a:rPr lang="en-US" sz="1400">
                <a:latin typeface="Arial"/>
                <a:cs typeface="Calibri"/>
              </a:rPr>
              <a:t>- P304, Social Worker</a:t>
            </a:r>
          </a:p>
        </p:txBody>
      </p:sp>
      <p:sp>
        <p:nvSpPr>
          <p:cNvPr id="8" name="TextBox 7">
            <a:extLst>
              <a:ext uri="{FF2B5EF4-FFF2-40B4-BE49-F238E27FC236}">
                <a16:creationId xmlns:a16="http://schemas.microsoft.com/office/drawing/2014/main" id="{A5255554-2387-63C9-B1CC-F398B5ACC4B0}"/>
              </a:ext>
            </a:extLst>
          </p:cNvPr>
          <p:cNvSpPr txBox="1"/>
          <p:nvPr/>
        </p:nvSpPr>
        <p:spPr>
          <a:xfrm>
            <a:off x="322472" y="1036583"/>
            <a:ext cx="5402267" cy="449353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285750" indent="-285750">
              <a:spcBef>
                <a:spcPts val="0"/>
              </a:spcBef>
              <a:spcAft>
                <a:spcPts val="800"/>
              </a:spcAft>
              <a:buFont typeface="Arial"/>
              <a:buChar char="•"/>
            </a:pPr>
            <a:r>
              <a:rPr lang="en-GB" sz="1600">
                <a:latin typeface="Arial"/>
                <a:cs typeface="Calibri"/>
              </a:rPr>
              <a:t>A pain point highlighted, early on in the project, by commissioners was the lack of knowledge when a placement ends. This can lead to over paying for placements.</a:t>
            </a:r>
            <a:endParaRPr lang="en-GB" sz="1600">
              <a:solidFill>
                <a:srgbClr val="000000"/>
              </a:solidFill>
              <a:latin typeface="Arial"/>
              <a:cs typeface="Calibri"/>
            </a:endParaRPr>
          </a:p>
          <a:p>
            <a:pPr marL="285750" indent="-285750">
              <a:spcBef>
                <a:spcPts val="0"/>
              </a:spcBef>
              <a:spcAft>
                <a:spcPts val="800"/>
              </a:spcAft>
              <a:buFont typeface="Arial"/>
              <a:buChar char="•"/>
            </a:pPr>
            <a:r>
              <a:rPr lang="en-GB" sz="1600">
                <a:solidFill>
                  <a:srgbClr val="000000"/>
                </a:solidFill>
                <a:latin typeface="Arial"/>
                <a:cs typeface="Calibri"/>
              </a:rPr>
              <a:t>Understand how social workers tell placement officers that the provider gives notice can help us understand why this information sometimes does not get passed on.</a:t>
            </a:r>
          </a:p>
          <a:p>
            <a:pPr marL="285750" indent="-285750">
              <a:buFont typeface="Arial"/>
              <a:buChar char="•"/>
            </a:pPr>
            <a:r>
              <a:rPr lang="en-GB" sz="1600">
                <a:solidFill>
                  <a:srgbClr val="000000"/>
                </a:solidFill>
                <a:latin typeface="Arial"/>
                <a:cs typeface="Calibri"/>
              </a:rPr>
              <a:t>Social workers will tell the placement officer when the provider gives notice. With emergency placement, this ending sometimes gets forgotten due to the emergency nature of their role. </a:t>
            </a:r>
            <a:endParaRPr lang="en-GB" sz="1600">
              <a:latin typeface="Arial"/>
              <a:cs typeface="Calibri"/>
            </a:endParaRPr>
          </a:p>
          <a:p>
            <a:pPr marL="285750" indent="-285750">
              <a:buFont typeface="Arial"/>
              <a:buChar char="•"/>
            </a:pPr>
            <a:endParaRPr lang="en-GB" sz="1600">
              <a:solidFill>
                <a:srgbClr val="000000"/>
              </a:solidFill>
              <a:latin typeface="Arial"/>
              <a:cs typeface="Calibri"/>
            </a:endParaRPr>
          </a:p>
          <a:p>
            <a:pPr marL="285750" indent="-285750">
              <a:spcBef>
                <a:spcPts val="0"/>
              </a:spcBef>
              <a:spcAft>
                <a:spcPts val="800"/>
              </a:spcAft>
              <a:buFont typeface="Arial"/>
              <a:buChar char="•"/>
            </a:pPr>
            <a:r>
              <a:rPr lang="en-GB" sz="1600">
                <a:solidFill>
                  <a:srgbClr val="000000"/>
                </a:solidFill>
                <a:latin typeface="Arial"/>
                <a:cs typeface="Calibri"/>
              </a:rPr>
              <a:t>Placement officers get told this is via email usually. </a:t>
            </a:r>
            <a:endParaRPr lang="en-GB">
              <a:latin typeface="Arial"/>
            </a:endParaRPr>
          </a:p>
          <a:p>
            <a:pPr marL="285750" indent="-285750">
              <a:spcBef>
                <a:spcPts val="0"/>
              </a:spcBef>
              <a:spcAft>
                <a:spcPts val="800"/>
              </a:spcAft>
              <a:buFont typeface="Arial"/>
              <a:buChar char="•"/>
            </a:pPr>
            <a:endParaRPr lang="en-GB" sz="1600">
              <a:solidFill>
                <a:srgbClr val="000000"/>
              </a:solidFill>
              <a:cs typeface="Calibri"/>
            </a:endParaRPr>
          </a:p>
          <a:p>
            <a:pPr>
              <a:spcBef>
                <a:spcPts val="1000"/>
              </a:spcBef>
              <a:spcAft>
                <a:spcPts val="0"/>
              </a:spcAft>
            </a:pPr>
            <a:endParaRPr lang="en-GB" sz="1100">
              <a:solidFill>
                <a:srgbClr val="444444"/>
              </a:solidFill>
              <a:cs typeface="Calibri"/>
            </a:endParaRPr>
          </a:p>
        </p:txBody>
      </p:sp>
    </p:spTree>
    <p:extLst>
      <p:ext uri="{BB962C8B-B14F-4D97-AF65-F5344CB8AC3E}">
        <p14:creationId xmlns:p14="http://schemas.microsoft.com/office/powerpoint/2010/main" val="719420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98406-3273-5FBA-BC02-BE17DA9BA4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A113A0-4E86-6BC1-5D70-9E9230A8259D}"/>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Impact on project</a:t>
            </a:r>
          </a:p>
        </p:txBody>
      </p:sp>
      <p:sp>
        <p:nvSpPr>
          <p:cNvPr id="8" name="TextBox 7">
            <a:extLst>
              <a:ext uri="{FF2B5EF4-FFF2-40B4-BE49-F238E27FC236}">
                <a16:creationId xmlns:a16="http://schemas.microsoft.com/office/drawing/2014/main" id="{67AC98EC-1F15-5C2F-9CF0-A4816C178CC2}"/>
              </a:ext>
            </a:extLst>
          </p:cNvPr>
          <p:cNvSpPr txBox="1"/>
          <p:nvPr/>
        </p:nvSpPr>
        <p:spPr>
          <a:xfrm>
            <a:off x="322472" y="1036583"/>
            <a:ext cx="4049354" cy="411907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285750" indent="-285750">
              <a:spcBef>
                <a:spcPts val="0"/>
              </a:spcBef>
              <a:spcAft>
                <a:spcPts val="800"/>
              </a:spcAft>
              <a:buFont typeface="Arial"/>
              <a:buChar char="•"/>
            </a:pPr>
            <a:r>
              <a:rPr lang="en-GB" sz="1600">
                <a:latin typeface="Arial"/>
                <a:cs typeface="Calibri"/>
              </a:rPr>
              <a:t>Keeping social workers needs in mind during this project is important as they are key to negotiations and when they have been working with the child a long time they often are best placed to offer the </a:t>
            </a:r>
            <a:r>
              <a:rPr lang="en-GB" sz="1600" err="1">
                <a:latin typeface="Arial"/>
                <a:cs typeface="Calibri"/>
              </a:rPr>
              <a:t>childs</a:t>
            </a:r>
            <a:r>
              <a:rPr lang="en-GB" sz="1600">
                <a:latin typeface="Arial"/>
                <a:cs typeface="Calibri"/>
              </a:rPr>
              <a:t> views.</a:t>
            </a:r>
          </a:p>
          <a:p>
            <a:pPr marL="285750" indent="-285750">
              <a:spcBef>
                <a:spcPts val="0"/>
              </a:spcBef>
              <a:spcAft>
                <a:spcPts val="800"/>
              </a:spcAft>
              <a:buFont typeface="Arial"/>
              <a:buChar char="•"/>
            </a:pPr>
            <a:r>
              <a:rPr lang="en-GB" sz="1600">
                <a:latin typeface="Arial"/>
                <a:cs typeface="Calibri"/>
              </a:rPr>
              <a:t>Ensuring more child centred language is used throughout the portal and referral documents. Consider times where child's perspective could be included. Ensuring the child is represented fairly with their individuals needs responded too and their voice heard.  </a:t>
            </a:r>
          </a:p>
          <a:p>
            <a:pPr>
              <a:spcBef>
                <a:spcPts val="1000"/>
              </a:spcBef>
              <a:spcAft>
                <a:spcPts val="0"/>
              </a:spcAft>
            </a:pPr>
            <a:endParaRPr lang="en-GB" sz="1600">
              <a:solidFill>
                <a:srgbClr val="444444"/>
              </a:solidFill>
              <a:latin typeface="Arial"/>
              <a:cs typeface="Calibri"/>
            </a:endParaRPr>
          </a:p>
        </p:txBody>
      </p:sp>
      <p:sp>
        <p:nvSpPr>
          <p:cNvPr id="3" name="TextBox 2">
            <a:extLst>
              <a:ext uri="{FF2B5EF4-FFF2-40B4-BE49-F238E27FC236}">
                <a16:creationId xmlns:a16="http://schemas.microsoft.com/office/drawing/2014/main" id="{1AC97B11-D99C-403C-1DA3-BF1EE94E2DCD}"/>
              </a:ext>
            </a:extLst>
          </p:cNvPr>
          <p:cNvSpPr txBox="1"/>
          <p:nvPr/>
        </p:nvSpPr>
        <p:spPr>
          <a:xfrm>
            <a:off x="4577736" y="1036582"/>
            <a:ext cx="4049354" cy="397544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285750" indent="-285750">
              <a:spcBef>
                <a:spcPts val="0"/>
              </a:spcBef>
              <a:spcAft>
                <a:spcPts val="800"/>
              </a:spcAft>
              <a:buFont typeface="Arial"/>
              <a:buChar char="•"/>
            </a:pPr>
            <a:r>
              <a:rPr lang="en-GB" sz="1600">
                <a:latin typeface="Arial"/>
                <a:cs typeface="Calibri"/>
              </a:rPr>
              <a:t>Sharing with the social workers what is summarised to providers and how the process works after they sent the referral in could help with transparency in the process going forward.</a:t>
            </a:r>
            <a:endParaRPr lang="en-US"/>
          </a:p>
          <a:p>
            <a:pPr marL="285750" indent="-285750">
              <a:spcBef>
                <a:spcPts val="0"/>
              </a:spcBef>
              <a:spcAft>
                <a:spcPts val="800"/>
              </a:spcAft>
              <a:buFont typeface="Arial"/>
              <a:buChar char="•"/>
            </a:pPr>
            <a:r>
              <a:rPr lang="en-GB" sz="1600">
                <a:solidFill>
                  <a:srgbClr val="000000"/>
                </a:solidFill>
                <a:latin typeface="Arial"/>
                <a:cs typeface="Arial"/>
              </a:rPr>
              <a:t>Ensuring placement officers and providers are kept up to date that the internal process that are holding the process (e.g. getting approval from senior managers) as this will help with transparency and ease frustrations.</a:t>
            </a:r>
            <a:endParaRPr lang="en-GB" sz="1600">
              <a:solidFill>
                <a:srgbClr val="000000"/>
              </a:solidFill>
              <a:latin typeface="Arial"/>
              <a:cs typeface="Calibri"/>
            </a:endParaRPr>
          </a:p>
          <a:p>
            <a:pPr marL="285750" indent="-285750">
              <a:spcBef>
                <a:spcPts val="0"/>
              </a:spcBef>
              <a:spcAft>
                <a:spcPts val="800"/>
              </a:spcAft>
              <a:buFont typeface="Arial"/>
              <a:buChar char="•"/>
            </a:pPr>
            <a:endParaRPr lang="en-GB" sz="1600">
              <a:solidFill>
                <a:srgbClr val="000000"/>
              </a:solidFill>
              <a:latin typeface="Arial"/>
              <a:cs typeface="Calibri"/>
            </a:endParaRPr>
          </a:p>
          <a:p>
            <a:pPr>
              <a:spcBef>
                <a:spcPts val="1000"/>
              </a:spcBef>
              <a:spcAft>
                <a:spcPts val="0"/>
              </a:spcAft>
            </a:pPr>
            <a:endParaRPr lang="en-GB" sz="1600">
              <a:solidFill>
                <a:srgbClr val="444444"/>
              </a:solidFill>
              <a:latin typeface="Arial"/>
              <a:cs typeface="Calibri"/>
            </a:endParaRPr>
          </a:p>
        </p:txBody>
      </p:sp>
    </p:spTree>
    <p:extLst>
      <p:ext uri="{BB962C8B-B14F-4D97-AF65-F5344CB8AC3E}">
        <p14:creationId xmlns:p14="http://schemas.microsoft.com/office/powerpoint/2010/main" val="4108104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AF3D5-9531-546F-7033-E41D7FDC8E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B61F84-70A3-8375-67DE-A5E5B5206F8D}"/>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Impact on project</a:t>
            </a:r>
          </a:p>
        </p:txBody>
      </p:sp>
      <p:sp>
        <p:nvSpPr>
          <p:cNvPr id="8" name="TextBox 7">
            <a:extLst>
              <a:ext uri="{FF2B5EF4-FFF2-40B4-BE49-F238E27FC236}">
                <a16:creationId xmlns:a16="http://schemas.microsoft.com/office/drawing/2014/main" id="{3595F7B7-5FD3-D506-EB08-088D542B8314}"/>
              </a:ext>
            </a:extLst>
          </p:cNvPr>
          <p:cNvSpPr txBox="1"/>
          <p:nvPr/>
        </p:nvSpPr>
        <p:spPr>
          <a:xfrm>
            <a:off x="322472" y="1036583"/>
            <a:ext cx="4094000" cy="4673074"/>
          </a:xfrm>
          <a:prstGeom prst="rect">
            <a:avLst/>
          </a:prstGeom>
          <a:noFill/>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285750" indent="-285750">
              <a:spcBef>
                <a:spcPts val="0"/>
              </a:spcBef>
              <a:spcAft>
                <a:spcPts val="800"/>
              </a:spcAft>
              <a:buFont typeface="Arial"/>
              <a:buChar char="•"/>
            </a:pPr>
            <a:r>
              <a:rPr lang="en-GB" sz="1600">
                <a:latin typeface="Arial"/>
                <a:cs typeface="Calibri"/>
              </a:rPr>
              <a:t>There are lot documents that get sent to social workers. Although these are important it is good to understand the social worker will have quick glance key documents like carers profile and statement purpose and then ring the providers from confirmation and to understand the child's needs. </a:t>
            </a:r>
            <a:endParaRPr lang="en-GB" sz="1600">
              <a:solidFill>
                <a:srgbClr val="000000"/>
              </a:solidFill>
              <a:latin typeface="Arial"/>
              <a:cs typeface="Calibri"/>
            </a:endParaRPr>
          </a:p>
          <a:p>
            <a:pPr marL="285750" indent="-285750">
              <a:spcBef>
                <a:spcPts val="0"/>
              </a:spcBef>
              <a:spcAft>
                <a:spcPts val="800"/>
              </a:spcAft>
              <a:buFont typeface="Arial"/>
              <a:buChar char="•"/>
            </a:pPr>
            <a:r>
              <a:rPr lang="en-GB" sz="1600">
                <a:solidFill>
                  <a:srgbClr val="000000"/>
                </a:solidFill>
                <a:latin typeface="Arial"/>
                <a:cs typeface="Calibri"/>
              </a:rPr>
              <a:t>Ensuring that provider contact information is shared in timely manner so that social workers can make these calls is important.</a:t>
            </a:r>
          </a:p>
          <a:p>
            <a:pPr>
              <a:spcBef>
                <a:spcPts val="0"/>
              </a:spcBef>
              <a:spcAft>
                <a:spcPts val="800"/>
              </a:spcAft>
            </a:pPr>
            <a:endParaRPr lang="en-GB" sz="1600">
              <a:solidFill>
                <a:srgbClr val="000000"/>
              </a:solidFill>
              <a:latin typeface="Arial"/>
              <a:cs typeface="Calibri"/>
            </a:endParaRPr>
          </a:p>
          <a:p>
            <a:pPr>
              <a:spcBef>
                <a:spcPts val="0"/>
              </a:spcBef>
              <a:spcAft>
                <a:spcPts val="800"/>
              </a:spcAft>
            </a:pPr>
            <a:endParaRPr lang="en-GB" sz="1600">
              <a:solidFill>
                <a:srgbClr val="000000"/>
              </a:solidFill>
              <a:latin typeface="Arial"/>
              <a:cs typeface="Calibri"/>
            </a:endParaRPr>
          </a:p>
          <a:p>
            <a:pPr marL="285750" indent="-285750">
              <a:spcBef>
                <a:spcPts val="0"/>
              </a:spcBef>
              <a:spcAft>
                <a:spcPts val="800"/>
              </a:spcAft>
              <a:buFont typeface="Arial"/>
              <a:buChar char="•"/>
            </a:pPr>
            <a:endParaRPr lang="en-GB" sz="1600">
              <a:solidFill>
                <a:srgbClr val="000000"/>
              </a:solidFill>
              <a:latin typeface="Arial"/>
              <a:cs typeface="Calibri"/>
            </a:endParaRPr>
          </a:p>
          <a:p>
            <a:pPr>
              <a:spcBef>
                <a:spcPts val="1000"/>
              </a:spcBef>
              <a:spcAft>
                <a:spcPts val="0"/>
              </a:spcAft>
            </a:pPr>
            <a:endParaRPr lang="en-GB" sz="1600">
              <a:solidFill>
                <a:srgbClr val="444444"/>
              </a:solidFill>
              <a:latin typeface="Arial"/>
              <a:cs typeface="Calibri"/>
            </a:endParaRPr>
          </a:p>
        </p:txBody>
      </p:sp>
      <p:sp>
        <p:nvSpPr>
          <p:cNvPr id="3" name="TextBox 2">
            <a:extLst>
              <a:ext uri="{FF2B5EF4-FFF2-40B4-BE49-F238E27FC236}">
                <a16:creationId xmlns:a16="http://schemas.microsoft.com/office/drawing/2014/main" id="{D7596922-8884-6859-A088-04EFC776A118}"/>
              </a:ext>
            </a:extLst>
          </p:cNvPr>
          <p:cNvSpPr txBox="1"/>
          <p:nvPr/>
        </p:nvSpPr>
        <p:spPr>
          <a:xfrm>
            <a:off x="4853158" y="1036582"/>
            <a:ext cx="4094000" cy="5760551"/>
          </a:xfrm>
          <a:prstGeom prst="rect">
            <a:avLst/>
          </a:prstGeom>
          <a:noFill/>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285750" indent="-285750">
              <a:spcBef>
                <a:spcPts val="0"/>
              </a:spcBef>
              <a:spcAft>
                <a:spcPts val="800"/>
              </a:spcAft>
              <a:buFont typeface="Arial"/>
              <a:buChar char="•"/>
            </a:pPr>
            <a:r>
              <a:rPr lang="en-GB" sz="1600">
                <a:solidFill>
                  <a:srgbClr val="000000"/>
                </a:solidFill>
                <a:latin typeface="Arial"/>
                <a:cs typeface="Calibri"/>
              </a:rPr>
              <a:t>A summary from the providers shared with social workers could be useful to help speed this process up however they currently look for this information in the carers profile and statement of purpose.</a:t>
            </a:r>
          </a:p>
          <a:p>
            <a:pPr marL="285750" indent="-285750">
              <a:spcBef>
                <a:spcPts val="0"/>
              </a:spcBef>
              <a:spcAft>
                <a:spcPts val="800"/>
              </a:spcAft>
              <a:buFont typeface="Arial,Sans-Serif"/>
              <a:buChar char="•"/>
            </a:pPr>
            <a:r>
              <a:rPr lang="en-GB" sz="1600">
                <a:solidFill>
                  <a:srgbClr val="000000"/>
                </a:solidFill>
                <a:latin typeface="Arial"/>
                <a:cs typeface="Calibri"/>
              </a:rPr>
              <a:t>Key to notifying placement officers that placements have ended comes from social workers remembering to inform the placement officers. A solution could be to consider the providers contacting the placement officers at the same time as contacting the social workers to ensure this message gets shared across departments.</a:t>
            </a:r>
            <a:endParaRPr lang="en-GB" sz="1600">
              <a:latin typeface="Arial"/>
            </a:endParaRPr>
          </a:p>
          <a:p>
            <a:pPr>
              <a:spcBef>
                <a:spcPts val="0"/>
              </a:spcBef>
              <a:spcAft>
                <a:spcPts val="800"/>
              </a:spcAft>
            </a:pPr>
            <a:endParaRPr lang="en-GB" sz="1600">
              <a:solidFill>
                <a:srgbClr val="000000"/>
              </a:solidFill>
              <a:latin typeface="Arial"/>
              <a:cs typeface="Calibri"/>
            </a:endParaRPr>
          </a:p>
          <a:p>
            <a:pPr>
              <a:spcBef>
                <a:spcPts val="0"/>
              </a:spcBef>
              <a:spcAft>
                <a:spcPts val="800"/>
              </a:spcAft>
            </a:pPr>
            <a:endParaRPr lang="en-GB" sz="1600">
              <a:solidFill>
                <a:srgbClr val="000000"/>
              </a:solidFill>
              <a:latin typeface="Arial"/>
              <a:cs typeface="Calibri"/>
            </a:endParaRPr>
          </a:p>
          <a:p>
            <a:pPr>
              <a:spcBef>
                <a:spcPts val="0"/>
              </a:spcBef>
              <a:spcAft>
                <a:spcPts val="800"/>
              </a:spcAft>
            </a:pPr>
            <a:endParaRPr lang="en-GB" sz="1600">
              <a:solidFill>
                <a:srgbClr val="000000"/>
              </a:solidFill>
              <a:latin typeface="Arial"/>
              <a:cs typeface="Calibri"/>
            </a:endParaRPr>
          </a:p>
          <a:p>
            <a:pPr marL="285750" indent="-285750">
              <a:spcBef>
                <a:spcPts val="0"/>
              </a:spcBef>
              <a:spcAft>
                <a:spcPts val="800"/>
              </a:spcAft>
              <a:buFont typeface="Arial"/>
              <a:buChar char="•"/>
            </a:pPr>
            <a:endParaRPr lang="en-GB" sz="1600">
              <a:solidFill>
                <a:srgbClr val="000000"/>
              </a:solidFill>
              <a:latin typeface="Arial"/>
              <a:cs typeface="Calibri"/>
            </a:endParaRPr>
          </a:p>
          <a:p>
            <a:pPr>
              <a:spcBef>
                <a:spcPts val="1000"/>
              </a:spcBef>
              <a:spcAft>
                <a:spcPts val="0"/>
              </a:spcAft>
            </a:pPr>
            <a:endParaRPr lang="en-GB" sz="1600">
              <a:solidFill>
                <a:srgbClr val="444444"/>
              </a:solidFill>
              <a:latin typeface="Arial"/>
              <a:cs typeface="Calibri"/>
            </a:endParaRPr>
          </a:p>
        </p:txBody>
      </p:sp>
    </p:spTree>
    <p:extLst>
      <p:ext uri="{BB962C8B-B14F-4D97-AF65-F5344CB8AC3E}">
        <p14:creationId xmlns:p14="http://schemas.microsoft.com/office/powerpoint/2010/main" val="4028941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1888641" y="2007000"/>
            <a:ext cx="5361538" cy="771711"/>
          </a:xfrm>
        </p:spPr>
        <p:txBody>
          <a:bodyPr lIns="91440" tIns="45720" rIns="91440" bIns="45720" anchor="t"/>
          <a:lstStyle/>
          <a:p>
            <a:pPr>
              <a:spcBef>
                <a:spcPts val="0"/>
              </a:spcBef>
            </a:pPr>
            <a:r>
              <a:rPr lang="en-GB" sz="2800" b="1">
                <a:latin typeface="Arial"/>
                <a:ea typeface="+mn-ea"/>
                <a:cs typeface="Arial"/>
              </a:rPr>
              <a:t>Registration &amp; Profile Management</a:t>
            </a:r>
            <a:endParaRPr lang="en-GB" sz="2800" b="1">
              <a:latin typeface="Arial" panose="020B0604020202020204" pitchFamily="34" charset="0"/>
              <a:ea typeface="+mn-ea"/>
              <a:cs typeface="Arial" panose="020B0604020202020204" pitchFamily="34" charset="0"/>
            </a:endParaRPr>
          </a:p>
        </p:txBody>
      </p:sp>
      <p:pic>
        <p:nvPicPr>
          <p:cNvPr id="9" name="Graphic 8" descr="Magnifying glass with solid fill">
            <a:extLst>
              <a:ext uri="{FF2B5EF4-FFF2-40B4-BE49-F238E27FC236}">
                <a16:creationId xmlns:a16="http://schemas.microsoft.com/office/drawing/2014/main" id="{8CE18E1A-6893-EA2E-0267-5BD69B2BE0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08382" y="3342480"/>
            <a:ext cx="625631" cy="625631"/>
          </a:xfrm>
          <a:prstGeom prst="rect">
            <a:avLst/>
          </a:prstGeom>
        </p:spPr>
      </p:pic>
      <p:cxnSp>
        <p:nvCxnSpPr>
          <p:cNvPr id="13" name="Straight Connector 12">
            <a:extLst>
              <a:ext uri="{FF2B5EF4-FFF2-40B4-BE49-F238E27FC236}">
                <a16:creationId xmlns:a16="http://schemas.microsoft.com/office/drawing/2014/main" id="{48306E6F-2A47-2726-BB05-CD04C45EEF2A}"/>
              </a:ext>
            </a:extLst>
          </p:cNvPr>
          <p:cNvCxnSpPr>
            <a:cxnSpLocks/>
          </p:cNvCxnSpPr>
          <p:nvPr/>
        </p:nvCxnSpPr>
        <p:spPr>
          <a:xfrm>
            <a:off x="5113538" y="3657841"/>
            <a:ext cx="845488" cy="0"/>
          </a:xfrm>
          <a:prstGeom prst="line">
            <a:avLst/>
          </a:prstGeom>
        </p:spPr>
        <p:style>
          <a:lnRef idx="3">
            <a:schemeClr val="accent2"/>
          </a:lnRef>
          <a:fillRef idx="0">
            <a:schemeClr val="accent2"/>
          </a:fillRef>
          <a:effectRef idx="2">
            <a:schemeClr val="accent2"/>
          </a:effectRef>
          <a:fontRef idx="minor">
            <a:schemeClr val="tx1"/>
          </a:fontRef>
        </p:style>
      </p:cxnSp>
      <p:pic>
        <p:nvPicPr>
          <p:cNvPr id="16" name="Graphic 15" descr="Clipboard Mixed with solid fill">
            <a:extLst>
              <a:ext uri="{FF2B5EF4-FFF2-40B4-BE49-F238E27FC236}">
                <a16:creationId xmlns:a16="http://schemas.microsoft.com/office/drawing/2014/main" id="{96B1FD2C-945F-6B45-0978-8C8E30FA31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59603" y="3386486"/>
            <a:ext cx="524242" cy="524242"/>
          </a:xfrm>
          <a:prstGeom prst="rect">
            <a:avLst/>
          </a:prstGeom>
        </p:spPr>
      </p:pic>
      <p:sp>
        <p:nvSpPr>
          <p:cNvPr id="17" name="TextBox 16">
            <a:extLst>
              <a:ext uri="{FF2B5EF4-FFF2-40B4-BE49-F238E27FC236}">
                <a16:creationId xmlns:a16="http://schemas.microsoft.com/office/drawing/2014/main" id="{307EE5EF-3A74-592C-5867-6E5E90EA1A40}"/>
              </a:ext>
            </a:extLst>
          </p:cNvPr>
          <p:cNvSpPr txBox="1"/>
          <p:nvPr/>
        </p:nvSpPr>
        <p:spPr>
          <a:xfrm>
            <a:off x="3181814" y="3840986"/>
            <a:ext cx="822789" cy="307777"/>
          </a:xfrm>
          <a:prstGeom prst="rect">
            <a:avLst/>
          </a:prstGeom>
          <a:noFill/>
        </p:spPr>
        <p:txBody>
          <a:bodyPr wrap="none" rtlCol="0">
            <a:spAutoFit/>
          </a:bodyPr>
          <a:lstStyle/>
          <a:p>
            <a:r>
              <a:rPr lang="en-GB" sz="1400" b="1"/>
              <a:t>Discover</a:t>
            </a:r>
          </a:p>
        </p:txBody>
      </p:sp>
      <p:sp>
        <p:nvSpPr>
          <p:cNvPr id="18" name="TextBox 17">
            <a:extLst>
              <a:ext uri="{FF2B5EF4-FFF2-40B4-BE49-F238E27FC236}">
                <a16:creationId xmlns:a16="http://schemas.microsoft.com/office/drawing/2014/main" id="{B2E53B3D-26CF-92AC-3C68-89E8719155EE}"/>
              </a:ext>
            </a:extLst>
          </p:cNvPr>
          <p:cNvSpPr txBox="1"/>
          <p:nvPr/>
        </p:nvSpPr>
        <p:spPr>
          <a:xfrm>
            <a:off x="4518948" y="3874234"/>
            <a:ext cx="615874" cy="276999"/>
          </a:xfrm>
          <a:prstGeom prst="rect">
            <a:avLst/>
          </a:prstGeom>
          <a:noFill/>
        </p:spPr>
        <p:txBody>
          <a:bodyPr wrap="none" rtlCol="0">
            <a:spAutoFit/>
          </a:bodyPr>
          <a:lstStyle/>
          <a:p>
            <a:r>
              <a:rPr lang="en-GB" sz="1200">
                <a:solidFill>
                  <a:schemeClr val="bg1">
                    <a:lumMod val="65000"/>
                  </a:schemeClr>
                </a:solidFill>
              </a:rPr>
              <a:t>Design</a:t>
            </a:r>
          </a:p>
        </p:txBody>
      </p:sp>
      <p:sp>
        <p:nvSpPr>
          <p:cNvPr id="19" name="TextBox 18">
            <a:extLst>
              <a:ext uri="{FF2B5EF4-FFF2-40B4-BE49-F238E27FC236}">
                <a16:creationId xmlns:a16="http://schemas.microsoft.com/office/drawing/2014/main" id="{8CD99986-6CBF-0BC8-D347-F3D9EA5F63E7}"/>
              </a:ext>
            </a:extLst>
          </p:cNvPr>
          <p:cNvSpPr txBox="1"/>
          <p:nvPr/>
        </p:nvSpPr>
        <p:spPr>
          <a:xfrm>
            <a:off x="5923702" y="3848657"/>
            <a:ext cx="696986" cy="276999"/>
          </a:xfrm>
          <a:prstGeom prst="rect">
            <a:avLst/>
          </a:prstGeom>
          <a:noFill/>
        </p:spPr>
        <p:txBody>
          <a:bodyPr wrap="none" rtlCol="0">
            <a:spAutoFit/>
          </a:bodyPr>
          <a:lstStyle/>
          <a:p>
            <a:r>
              <a:rPr lang="en-GB" sz="1200">
                <a:solidFill>
                  <a:schemeClr val="bg1">
                    <a:lumMod val="65000"/>
                  </a:schemeClr>
                </a:solidFill>
              </a:rPr>
              <a:t>Develop</a:t>
            </a:r>
          </a:p>
        </p:txBody>
      </p:sp>
      <p:sp>
        <p:nvSpPr>
          <p:cNvPr id="20" name="TextBox 19">
            <a:extLst>
              <a:ext uri="{FF2B5EF4-FFF2-40B4-BE49-F238E27FC236}">
                <a16:creationId xmlns:a16="http://schemas.microsoft.com/office/drawing/2014/main" id="{9485676E-57DC-105A-0AAC-3EB76BB4F8BB}"/>
              </a:ext>
            </a:extLst>
          </p:cNvPr>
          <p:cNvSpPr txBox="1"/>
          <p:nvPr/>
        </p:nvSpPr>
        <p:spPr>
          <a:xfrm>
            <a:off x="7426645" y="3874235"/>
            <a:ext cx="457200" cy="276999"/>
          </a:xfrm>
          <a:prstGeom prst="rect">
            <a:avLst/>
          </a:prstGeom>
          <a:noFill/>
        </p:spPr>
        <p:txBody>
          <a:bodyPr wrap="square" rtlCol="0">
            <a:spAutoFit/>
          </a:bodyPr>
          <a:lstStyle/>
          <a:p>
            <a:r>
              <a:rPr lang="en-GB" sz="1200">
                <a:solidFill>
                  <a:schemeClr val="bg1">
                    <a:lumMod val="65000"/>
                  </a:schemeClr>
                </a:solidFill>
              </a:rPr>
              <a:t>Test</a:t>
            </a:r>
          </a:p>
        </p:txBody>
      </p:sp>
      <p:cxnSp>
        <p:nvCxnSpPr>
          <p:cNvPr id="23" name="Straight Connector 22">
            <a:extLst>
              <a:ext uri="{FF2B5EF4-FFF2-40B4-BE49-F238E27FC236}">
                <a16:creationId xmlns:a16="http://schemas.microsoft.com/office/drawing/2014/main" id="{44D7B05D-47D2-DD99-3827-3925F4C85973}"/>
              </a:ext>
            </a:extLst>
          </p:cNvPr>
          <p:cNvCxnSpPr>
            <a:cxnSpLocks/>
          </p:cNvCxnSpPr>
          <p:nvPr/>
        </p:nvCxnSpPr>
        <p:spPr>
          <a:xfrm>
            <a:off x="6567837" y="3657842"/>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3" name="Graphic 2" descr="Ui Ux with solid fill">
            <a:extLst>
              <a:ext uri="{FF2B5EF4-FFF2-40B4-BE49-F238E27FC236}">
                <a16:creationId xmlns:a16="http://schemas.microsoft.com/office/drawing/2014/main" id="{E0A5D8E5-139A-658D-0E95-E978E3E82F3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43595" y="3462763"/>
            <a:ext cx="457200" cy="457200"/>
          </a:xfrm>
          <a:prstGeom prst="rect">
            <a:avLst/>
          </a:prstGeom>
        </p:spPr>
      </p:pic>
      <p:cxnSp>
        <p:nvCxnSpPr>
          <p:cNvPr id="6" name="Straight Connector 5">
            <a:extLst>
              <a:ext uri="{FF2B5EF4-FFF2-40B4-BE49-F238E27FC236}">
                <a16:creationId xmlns:a16="http://schemas.microsoft.com/office/drawing/2014/main" id="{624FB9D2-6A7B-5EEC-870C-39C05D6BCFF4}"/>
              </a:ext>
            </a:extLst>
          </p:cNvPr>
          <p:cNvCxnSpPr>
            <a:cxnSpLocks/>
          </p:cNvCxnSpPr>
          <p:nvPr/>
        </p:nvCxnSpPr>
        <p:spPr>
          <a:xfrm>
            <a:off x="3874696" y="3650834"/>
            <a:ext cx="644252" cy="8924"/>
          </a:xfrm>
          <a:prstGeom prst="line">
            <a:avLst/>
          </a:prstGeom>
        </p:spPr>
        <p:style>
          <a:lnRef idx="3">
            <a:schemeClr val="accent2"/>
          </a:lnRef>
          <a:fillRef idx="0">
            <a:schemeClr val="accent2"/>
          </a:fillRef>
          <a:effectRef idx="2">
            <a:schemeClr val="accent2"/>
          </a:effectRef>
          <a:fontRef idx="minor">
            <a:schemeClr val="tx1"/>
          </a:fontRef>
        </p:style>
      </p:cxnSp>
      <p:pic>
        <p:nvPicPr>
          <p:cNvPr id="4" name="Graphic 3" descr="Architecture with solid fill">
            <a:extLst>
              <a:ext uri="{FF2B5EF4-FFF2-40B4-BE49-F238E27FC236}">
                <a16:creationId xmlns:a16="http://schemas.microsoft.com/office/drawing/2014/main" id="{83634514-D59C-45AB-CE93-60A795C7BE9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82700" y="3395721"/>
            <a:ext cx="524242" cy="524242"/>
          </a:xfrm>
          <a:prstGeom prst="rect">
            <a:avLst/>
          </a:prstGeom>
        </p:spPr>
      </p:pic>
    </p:spTree>
    <p:extLst>
      <p:ext uri="{BB962C8B-B14F-4D97-AF65-F5344CB8AC3E}">
        <p14:creationId xmlns:p14="http://schemas.microsoft.com/office/powerpoint/2010/main" val="775987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6AE17D2B-E767-1448-E251-CB5C117AD58C}"/>
              </a:ext>
            </a:extLst>
          </p:cNvPr>
          <p:cNvGraphicFramePr>
            <a:graphicFrameLocks noGrp="1"/>
          </p:cNvGraphicFramePr>
          <p:nvPr>
            <p:extLst>
              <p:ext uri="{D42A27DB-BD31-4B8C-83A1-F6EECF244321}">
                <p14:modId xmlns:p14="http://schemas.microsoft.com/office/powerpoint/2010/main" val="3289105243"/>
              </p:ext>
            </p:extLst>
          </p:nvPr>
        </p:nvGraphicFramePr>
        <p:xfrm>
          <a:off x="695088" y="2653467"/>
          <a:ext cx="7665060" cy="2669766"/>
        </p:xfrm>
        <a:graphic>
          <a:graphicData uri="http://schemas.openxmlformats.org/drawingml/2006/table">
            <a:tbl>
              <a:tblPr firstRow="1" bandRow="1">
                <a:tableStyleId>{5C22544A-7EE6-4342-B048-85BDC9FD1C3A}</a:tableStyleId>
              </a:tblPr>
              <a:tblGrid>
                <a:gridCol w="1781091">
                  <a:extLst>
                    <a:ext uri="{9D8B030D-6E8A-4147-A177-3AD203B41FA5}">
                      <a16:colId xmlns:a16="http://schemas.microsoft.com/office/drawing/2014/main" val="142259623"/>
                    </a:ext>
                  </a:extLst>
                </a:gridCol>
                <a:gridCol w="1407381">
                  <a:extLst>
                    <a:ext uri="{9D8B030D-6E8A-4147-A177-3AD203B41FA5}">
                      <a16:colId xmlns:a16="http://schemas.microsoft.com/office/drawing/2014/main" val="2667756131"/>
                    </a:ext>
                  </a:extLst>
                </a:gridCol>
                <a:gridCol w="1410564">
                  <a:extLst>
                    <a:ext uri="{9D8B030D-6E8A-4147-A177-3AD203B41FA5}">
                      <a16:colId xmlns:a16="http://schemas.microsoft.com/office/drawing/2014/main" val="3584316032"/>
                    </a:ext>
                  </a:extLst>
                </a:gridCol>
                <a:gridCol w="1533012">
                  <a:extLst>
                    <a:ext uri="{9D8B030D-6E8A-4147-A177-3AD203B41FA5}">
                      <a16:colId xmlns:a16="http://schemas.microsoft.com/office/drawing/2014/main" val="3162767963"/>
                    </a:ext>
                  </a:extLst>
                </a:gridCol>
                <a:gridCol w="1533012">
                  <a:extLst>
                    <a:ext uri="{9D8B030D-6E8A-4147-A177-3AD203B41FA5}">
                      <a16:colId xmlns:a16="http://schemas.microsoft.com/office/drawing/2014/main" val="2016242678"/>
                    </a:ext>
                  </a:extLst>
                </a:gridCol>
              </a:tblGrid>
              <a:tr h="623781">
                <a:tc>
                  <a:txBody>
                    <a:bodyPr/>
                    <a:lstStyle/>
                    <a:p>
                      <a:endParaRPr lang="en-GB" sz="1400" dirty="0"/>
                    </a:p>
                  </a:txBody>
                  <a:tcPr/>
                </a:tc>
                <a:tc>
                  <a:txBody>
                    <a:bodyPr/>
                    <a:lstStyle/>
                    <a:p>
                      <a:pPr algn="ctr"/>
                      <a:r>
                        <a:rPr lang="en-GB" sz="1200" dirty="0"/>
                        <a:t>Requirements Discovered</a:t>
                      </a:r>
                    </a:p>
                  </a:txBody>
                  <a:tcPr/>
                </a:tc>
                <a:tc>
                  <a:txBody>
                    <a:bodyPr/>
                    <a:lstStyle/>
                    <a:p>
                      <a:pPr algn="ctr"/>
                      <a:r>
                        <a:rPr lang="en-GB" sz="1200" dirty="0"/>
                        <a:t>Designs Agreed</a:t>
                      </a:r>
                    </a:p>
                  </a:txBody>
                  <a:tcPr/>
                </a:tc>
                <a:tc>
                  <a:txBody>
                    <a:bodyPr/>
                    <a:lstStyle/>
                    <a:p>
                      <a:pPr algn="ctr"/>
                      <a:r>
                        <a:rPr lang="en-GB" sz="1200" dirty="0"/>
                        <a:t>Development complete</a:t>
                      </a:r>
                    </a:p>
                  </a:txBody>
                  <a:tcPr/>
                </a:tc>
                <a:tc>
                  <a:txBody>
                    <a:bodyPr/>
                    <a:lstStyle/>
                    <a:p>
                      <a:pPr algn="ctr"/>
                      <a:r>
                        <a:rPr lang="en-GB" sz="1200" dirty="0"/>
                        <a:t>SW Testing Complete</a:t>
                      </a:r>
                    </a:p>
                  </a:txBody>
                  <a:tcPr/>
                </a:tc>
                <a:extLst>
                  <a:ext uri="{0D108BD9-81ED-4DB2-BD59-A6C34878D82A}">
                    <a16:rowId xmlns:a16="http://schemas.microsoft.com/office/drawing/2014/main" val="1499416015"/>
                  </a:ext>
                </a:extLst>
              </a:tr>
              <a:tr h="398107">
                <a:tc>
                  <a:txBody>
                    <a:bodyPr/>
                    <a:lstStyle/>
                    <a:p>
                      <a:pPr algn="r"/>
                      <a:r>
                        <a:rPr lang="en-GB" sz="1100" dirty="0">
                          <a:solidFill>
                            <a:schemeClr val="bg1"/>
                          </a:solidFill>
                        </a:rPr>
                        <a:t>Provider Registration</a:t>
                      </a:r>
                    </a:p>
                  </a:txBody>
                  <a:tcPr>
                    <a:solidFill>
                      <a:schemeClr val="accent1"/>
                    </a:solidFill>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extLst>
                  <a:ext uri="{0D108BD9-81ED-4DB2-BD59-A6C34878D82A}">
                    <a16:rowId xmlns:a16="http://schemas.microsoft.com/office/drawing/2014/main" val="13596730"/>
                  </a:ext>
                </a:extLst>
              </a:tr>
              <a:tr h="399438">
                <a:tc>
                  <a:txBody>
                    <a:bodyPr/>
                    <a:lstStyle/>
                    <a:p>
                      <a:pPr algn="r"/>
                      <a:r>
                        <a:rPr lang="en-GB" sz="1100" dirty="0">
                          <a:solidFill>
                            <a:schemeClr val="bg1"/>
                          </a:solidFill>
                        </a:rPr>
                        <a:t>Home management</a:t>
                      </a:r>
                    </a:p>
                  </a:txBody>
                  <a:tcPr>
                    <a:solidFill>
                      <a:schemeClr val="accent1"/>
                    </a:solidFill>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extLst>
                  <a:ext uri="{0D108BD9-81ED-4DB2-BD59-A6C34878D82A}">
                    <a16:rowId xmlns:a16="http://schemas.microsoft.com/office/drawing/2014/main" val="2761687956"/>
                  </a:ext>
                </a:extLst>
              </a:tr>
              <a:tr h="528186">
                <a:tc>
                  <a:txBody>
                    <a:bodyPr/>
                    <a:lstStyle/>
                    <a:p>
                      <a:pPr algn="r"/>
                      <a:r>
                        <a:rPr lang="en-GB" sz="1100" dirty="0">
                          <a:solidFill>
                            <a:schemeClr val="bg1"/>
                          </a:solidFill>
                        </a:rPr>
                        <a:t>Provider Profile &amp; Account management</a:t>
                      </a:r>
                    </a:p>
                  </a:txBody>
                  <a:tcPr>
                    <a:solidFill>
                      <a:schemeClr val="accent1"/>
                    </a:solidFill>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extLst>
                  <a:ext uri="{0D108BD9-81ED-4DB2-BD59-A6C34878D82A}">
                    <a16:rowId xmlns:a16="http://schemas.microsoft.com/office/drawing/2014/main" val="1294059554"/>
                  </a:ext>
                </a:extLst>
              </a:tr>
              <a:tr h="320816">
                <a:tc>
                  <a:txBody>
                    <a:bodyPr/>
                    <a:lstStyle/>
                    <a:p>
                      <a:pPr algn="r"/>
                      <a:r>
                        <a:rPr lang="en-GB" sz="1100" dirty="0">
                          <a:solidFill>
                            <a:schemeClr val="bg1"/>
                          </a:solidFill>
                        </a:rPr>
                        <a:t>Provider Directory</a:t>
                      </a:r>
                    </a:p>
                  </a:txBody>
                  <a:tcPr>
                    <a:solidFill>
                      <a:schemeClr val="accent1"/>
                    </a:solidFill>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extLst>
                  <a:ext uri="{0D108BD9-81ED-4DB2-BD59-A6C34878D82A}">
                    <a16:rowId xmlns:a16="http://schemas.microsoft.com/office/drawing/2014/main" val="110849507"/>
                  </a:ext>
                </a:extLst>
              </a:tr>
              <a:tr h="399438">
                <a:tc>
                  <a:txBody>
                    <a:bodyPr/>
                    <a:lstStyle/>
                    <a:p>
                      <a:pPr algn="r"/>
                      <a:r>
                        <a:rPr lang="en-GB" sz="1100" dirty="0">
                          <a:solidFill>
                            <a:schemeClr val="bg1"/>
                          </a:solidFill>
                        </a:rPr>
                        <a:t>LA and LA User registration</a:t>
                      </a:r>
                    </a:p>
                  </a:txBody>
                  <a:tcPr>
                    <a:solidFill>
                      <a:schemeClr val="accent1"/>
                    </a:solidFill>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extLst>
                  <a:ext uri="{0D108BD9-81ED-4DB2-BD59-A6C34878D82A}">
                    <a16:rowId xmlns:a16="http://schemas.microsoft.com/office/drawing/2014/main" val="677539701"/>
                  </a:ext>
                </a:extLst>
              </a:tr>
            </a:tbl>
          </a:graphicData>
        </a:graphic>
      </p:graphicFrame>
      <p:sp>
        <p:nvSpPr>
          <p:cNvPr id="2" name="TextBox 1">
            <a:extLst>
              <a:ext uri="{FF2B5EF4-FFF2-40B4-BE49-F238E27FC236}">
                <a16:creationId xmlns:a16="http://schemas.microsoft.com/office/drawing/2014/main" id="{F30E41EE-6206-CDA5-D87A-4E196C01F2BD}"/>
              </a:ext>
            </a:extLst>
          </p:cNvPr>
          <p:cNvSpPr txBox="1"/>
          <p:nvPr/>
        </p:nvSpPr>
        <p:spPr>
          <a:xfrm>
            <a:off x="8270247" y="62914"/>
            <a:ext cx="8706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400">
              <a:solidFill>
                <a:srgbClr val="0000FF"/>
              </a:solidFill>
              <a:latin typeface="Calibri"/>
              <a:cs typeface="Calibri"/>
            </a:endParaRPr>
          </a:p>
        </p:txBody>
      </p:sp>
      <p:pic>
        <p:nvPicPr>
          <p:cNvPr id="9" name="Graphic 8" descr="Arrow circle with solid fill">
            <a:extLst>
              <a:ext uri="{FF2B5EF4-FFF2-40B4-BE49-F238E27FC236}">
                <a16:creationId xmlns:a16="http://schemas.microsoft.com/office/drawing/2014/main" id="{A0B9E2D9-D695-715A-6115-A38311ADF1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55166" y="5058693"/>
            <a:ext cx="406157" cy="406157"/>
          </a:xfrm>
          <a:prstGeom prst="rect">
            <a:avLst/>
          </a:prstGeom>
        </p:spPr>
      </p:pic>
      <p:pic>
        <p:nvPicPr>
          <p:cNvPr id="12" name="Graphic 11" descr="Badge Tick1 with solid fill">
            <a:extLst>
              <a:ext uri="{FF2B5EF4-FFF2-40B4-BE49-F238E27FC236}">
                <a16:creationId xmlns:a16="http://schemas.microsoft.com/office/drawing/2014/main" id="{04E4CEFB-AC2B-A036-99EE-DC250F71837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02639" y="3699146"/>
            <a:ext cx="341227" cy="341227"/>
          </a:xfrm>
          <a:prstGeom prst="rect">
            <a:avLst/>
          </a:prstGeom>
        </p:spPr>
      </p:pic>
      <p:pic>
        <p:nvPicPr>
          <p:cNvPr id="3" name="Graphic 2" descr="Badge Tick1 with solid fill">
            <a:extLst>
              <a:ext uri="{FF2B5EF4-FFF2-40B4-BE49-F238E27FC236}">
                <a16:creationId xmlns:a16="http://schemas.microsoft.com/office/drawing/2014/main" id="{FAD6FE3B-15EE-2D0E-6102-CCC331165AF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03593" y="3293192"/>
            <a:ext cx="341227" cy="341227"/>
          </a:xfrm>
          <a:prstGeom prst="rect">
            <a:avLst/>
          </a:prstGeom>
        </p:spPr>
      </p:pic>
      <p:pic>
        <p:nvPicPr>
          <p:cNvPr id="4" name="Graphic 3" descr="Badge Tick1 with solid fill">
            <a:extLst>
              <a:ext uri="{FF2B5EF4-FFF2-40B4-BE49-F238E27FC236}">
                <a16:creationId xmlns:a16="http://schemas.microsoft.com/office/drawing/2014/main" id="{8E5D5996-117D-01B0-FA80-E5489499F39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16890" y="4164817"/>
            <a:ext cx="341227" cy="341227"/>
          </a:xfrm>
          <a:prstGeom prst="rect">
            <a:avLst/>
          </a:prstGeom>
        </p:spPr>
      </p:pic>
      <p:pic>
        <p:nvPicPr>
          <p:cNvPr id="6" name="Graphic 5" descr="Badge Tick1 with solid fill">
            <a:extLst>
              <a:ext uri="{FF2B5EF4-FFF2-40B4-BE49-F238E27FC236}">
                <a16:creationId xmlns:a16="http://schemas.microsoft.com/office/drawing/2014/main" id="{A811815F-DE27-1081-AAA2-572D85EBAE9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02639" y="4593022"/>
            <a:ext cx="341227" cy="341227"/>
          </a:xfrm>
          <a:prstGeom prst="rect">
            <a:avLst/>
          </a:prstGeom>
        </p:spPr>
      </p:pic>
      <p:pic>
        <p:nvPicPr>
          <p:cNvPr id="11" name="Picture 10">
            <a:extLst>
              <a:ext uri="{FF2B5EF4-FFF2-40B4-BE49-F238E27FC236}">
                <a16:creationId xmlns:a16="http://schemas.microsoft.com/office/drawing/2014/main" id="{9DBEDC5E-01A2-D6AE-592D-DC00D6F22628}"/>
              </a:ext>
            </a:extLst>
          </p:cNvPr>
          <p:cNvPicPr>
            <a:picLocks noChangeAspect="1"/>
          </p:cNvPicPr>
          <p:nvPr/>
        </p:nvPicPr>
        <p:blipFill>
          <a:blip r:embed="rId6"/>
          <a:stretch>
            <a:fillRect/>
          </a:stretch>
        </p:blipFill>
        <p:spPr>
          <a:xfrm>
            <a:off x="328473" y="703507"/>
            <a:ext cx="7153506" cy="1982297"/>
          </a:xfrm>
          <a:prstGeom prst="rect">
            <a:avLst/>
          </a:prstGeom>
        </p:spPr>
      </p:pic>
      <p:sp>
        <p:nvSpPr>
          <p:cNvPr id="5" name="Title 4">
            <a:extLst>
              <a:ext uri="{FF2B5EF4-FFF2-40B4-BE49-F238E27FC236}">
                <a16:creationId xmlns:a16="http://schemas.microsoft.com/office/drawing/2014/main" id="{E644C45F-30B2-2CEC-CB9D-C9CCF070B392}"/>
              </a:ext>
            </a:extLst>
          </p:cNvPr>
          <p:cNvSpPr>
            <a:spLocks noGrp="1"/>
          </p:cNvSpPr>
          <p:nvPr>
            <p:ph type="title"/>
          </p:nvPr>
        </p:nvSpPr>
        <p:spPr>
          <a:xfrm>
            <a:off x="678742" y="92843"/>
            <a:ext cx="8367604" cy="772855"/>
          </a:xfrm>
        </p:spPr>
        <p:txBody>
          <a:bodyPr lIns="91440" tIns="45720" rIns="91440" bIns="45720" anchor="t"/>
          <a:lstStyle/>
          <a:p>
            <a:r>
              <a:rPr lang="en-GB" sz="1800">
                <a:effectLst/>
                <a:latin typeface="Calibri"/>
                <a:ea typeface="Calibri"/>
                <a:cs typeface="Times New Roman"/>
              </a:rPr>
              <a:t> </a:t>
            </a:r>
            <a:br>
              <a:rPr lang="en-GB" sz="1800">
                <a:effectLst/>
                <a:latin typeface="Calibri" panose="020F0502020204030204" pitchFamily="34" charset="0"/>
                <a:ea typeface="Calibri" panose="020F0502020204030204" pitchFamily="34" charset="0"/>
                <a:cs typeface="Times New Roman" panose="02020603050405020304" pitchFamily="18" charset="0"/>
              </a:rPr>
            </a:br>
            <a:r>
              <a:rPr lang="en-GB" sz="2400" b="1">
                <a:effectLst/>
                <a:latin typeface="Arial"/>
                <a:ea typeface="Calibri"/>
                <a:cs typeface="Arial"/>
              </a:rPr>
              <a:t>Project </a:t>
            </a:r>
            <a:r>
              <a:rPr lang="en-GB" sz="2400" b="1">
                <a:latin typeface="Arial"/>
                <a:ea typeface="Calibri"/>
                <a:cs typeface="Arial"/>
              </a:rPr>
              <a:t>U</a:t>
            </a:r>
            <a:r>
              <a:rPr lang="en-GB" sz="2400" b="1">
                <a:effectLst/>
                <a:latin typeface="Arial"/>
                <a:ea typeface="Calibri"/>
                <a:cs typeface="Arial"/>
              </a:rPr>
              <a:t>pdate – Registration &amp; profile management</a:t>
            </a:r>
            <a:br>
              <a:rPr lang="en-GB" sz="1800">
                <a:effectLst/>
                <a:latin typeface="Calibri" panose="020F0502020204030204" pitchFamily="34" charset="0"/>
                <a:ea typeface="Calibri" panose="020F0502020204030204" pitchFamily="34" charset="0"/>
                <a:cs typeface="Times New Roman" panose="02020603050405020304" pitchFamily="18" charset="0"/>
              </a:rPr>
            </a:br>
            <a:endParaRPr lang="en-GB" sz="1800">
              <a:ea typeface="Calibri"/>
              <a:cs typeface="Times New Roman"/>
            </a:endParaRPr>
          </a:p>
        </p:txBody>
      </p:sp>
    </p:spTree>
    <p:extLst>
      <p:ext uri="{BB962C8B-B14F-4D97-AF65-F5344CB8AC3E}">
        <p14:creationId xmlns:p14="http://schemas.microsoft.com/office/powerpoint/2010/main" val="1278584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2E54E-F951-FC71-77EC-B5C8EC909DE5}"/>
              </a:ext>
            </a:extLst>
          </p:cNvPr>
          <p:cNvSpPr>
            <a:spLocks noGrp="1"/>
          </p:cNvSpPr>
          <p:nvPr>
            <p:ph type="title"/>
          </p:nvPr>
        </p:nvSpPr>
        <p:spPr>
          <a:xfrm>
            <a:off x="323528" y="274638"/>
            <a:ext cx="7992888" cy="650959"/>
          </a:xfrm>
        </p:spPr>
        <p:txBody>
          <a:bodyPr lIns="91440" tIns="45720" rIns="91440" bIns="45720" anchor="t"/>
          <a:lstStyle/>
          <a:p>
            <a:r>
              <a:rPr lang="en-GB">
                <a:cs typeface="Calibri"/>
              </a:rPr>
              <a:t>Discovery Progress</a:t>
            </a:r>
            <a:endParaRPr lang="en-GB"/>
          </a:p>
        </p:txBody>
      </p:sp>
      <p:pic>
        <p:nvPicPr>
          <p:cNvPr id="3" name="Picture 2" descr="A blue and white chart with green and white text&#10;&#10;Description automatically generated">
            <a:extLst>
              <a:ext uri="{FF2B5EF4-FFF2-40B4-BE49-F238E27FC236}">
                <a16:creationId xmlns:a16="http://schemas.microsoft.com/office/drawing/2014/main" id="{0A4B9B6F-F471-4E72-D25C-AA73BF4AF277}"/>
              </a:ext>
            </a:extLst>
          </p:cNvPr>
          <p:cNvPicPr>
            <a:picLocks noChangeAspect="1"/>
          </p:cNvPicPr>
          <p:nvPr/>
        </p:nvPicPr>
        <p:blipFill>
          <a:blip r:embed="rId2"/>
          <a:stretch>
            <a:fillRect/>
          </a:stretch>
        </p:blipFill>
        <p:spPr>
          <a:xfrm>
            <a:off x="5379370" y="1410259"/>
            <a:ext cx="3438525" cy="3019425"/>
          </a:xfrm>
          <a:prstGeom prst="rect">
            <a:avLst/>
          </a:prstGeom>
        </p:spPr>
      </p:pic>
      <p:sp>
        <p:nvSpPr>
          <p:cNvPr id="4" name="TextBox 3">
            <a:extLst>
              <a:ext uri="{FF2B5EF4-FFF2-40B4-BE49-F238E27FC236}">
                <a16:creationId xmlns:a16="http://schemas.microsoft.com/office/drawing/2014/main" id="{4DA97DFC-EEB2-BD12-C85B-A12773FEBAD0}"/>
              </a:ext>
            </a:extLst>
          </p:cNvPr>
          <p:cNvSpPr txBox="1"/>
          <p:nvPr/>
        </p:nvSpPr>
        <p:spPr>
          <a:xfrm>
            <a:off x="379457" y="1166138"/>
            <a:ext cx="4821886"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a:latin typeface="Calibri"/>
                <a:cs typeface="Arial"/>
              </a:rPr>
              <a:t>OFSTED April Changes</a:t>
            </a:r>
          </a:p>
          <a:p>
            <a:pPr marL="742950" lvl="1" indent="-285750">
              <a:buFont typeface="Courier New"/>
              <a:buChar char="o"/>
            </a:pPr>
            <a:r>
              <a:rPr lang="en-GB">
                <a:latin typeface="Calibri"/>
                <a:cs typeface="Arial"/>
              </a:rPr>
              <a:t>Supported Accommodation </a:t>
            </a:r>
          </a:p>
          <a:p>
            <a:pPr marL="1200150" lvl="2" indent="-285750">
              <a:buFont typeface="Wingdings"/>
              <a:buChar char="§"/>
            </a:pPr>
            <a:r>
              <a:rPr lang="en-GB">
                <a:latin typeface="Calibri"/>
                <a:cs typeface="Arial"/>
              </a:rPr>
              <a:t>Home ID</a:t>
            </a:r>
            <a:endParaRPr lang="en-GB"/>
          </a:p>
          <a:p>
            <a:pPr marL="1200150" lvl="2" indent="-285750">
              <a:buFont typeface="Wingdings"/>
              <a:buChar char="§"/>
            </a:pPr>
            <a:r>
              <a:rPr lang="en-GB">
                <a:latin typeface="Calibri"/>
                <a:cs typeface="Arial"/>
              </a:rPr>
              <a:t>OFSTED Reports (Quality of Support)</a:t>
            </a:r>
          </a:p>
          <a:p>
            <a:pPr marL="1200150" lvl="2" indent="-285750">
              <a:buFont typeface="Wingdings"/>
              <a:buChar char="§"/>
            </a:pPr>
            <a:r>
              <a:rPr lang="en-GB">
                <a:latin typeface="Calibri"/>
                <a:cs typeface="Arial"/>
              </a:rPr>
              <a:t>Category Update</a:t>
            </a:r>
          </a:p>
          <a:p>
            <a:pPr marL="285750" indent="-285750">
              <a:buFont typeface="Arial"/>
              <a:buChar char="•"/>
            </a:pPr>
            <a:r>
              <a:rPr lang="en-GB">
                <a:latin typeface="Calibri"/>
                <a:cs typeface="Arial"/>
              </a:rPr>
              <a:t>Discovery for Fostering Framework changes started</a:t>
            </a:r>
          </a:p>
          <a:p>
            <a:pPr marL="285750" indent="-285750">
              <a:buFont typeface="Arial"/>
              <a:buChar char="•"/>
            </a:pPr>
            <a:r>
              <a:rPr lang="en-GB">
                <a:latin typeface="Calibri"/>
                <a:cs typeface="Arial"/>
              </a:rPr>
              <a:t>Provider Discovery Completed</a:t>
            </a:r>
          </a:p>
          <a:p>
            <a:pPr marL="285750" indent="-285750">
              <a:buFont typeface="Arial"/>
              <a:buChar char="•"/>
            </a:pPr>
            <a:r>
              <a:rPr lang="en-GB">
                <a:latin typeface="Calibri"/>
                <a:cs typeface="Arial"/>
              </a:rPr>
              <a:t>Provider Holding Company Details</a:t>
            </a:r>
          </a:p>
          <a:p>
            <a:pPr marL="285750" indent="-285750">
              <a:buFont typeface="Arial"/>
              <a:buChar char="•"/>
            </a:pPr>
            <a:r>
              <a:rPr lang="en-GB">
                <a:latin typeface="Calibri"/>
                <a:cs typeface="Arial"/>
              </a:rPr>
              <a:t>Started Local Authority Discovery</a:t>
            </a:r>
          </a:p>
          <a:p>
            <a:pPr marL="742950" lvl="1" indent="-285750">
              <a:buFont typeface="Courier New"/>
              <a:buChar char="o"/>
            </a:pPr>
            <a:r>
              <a:rPr lang="en-GB">
                <a:latin typeface="Calibri"/>
                <a:cs typeface="Arial"/>
              </a:rPr>
              <a:t>Continue into New Year</a:t>
            </a:r>
            <a:endParaRPr lang="en-GB"/>
          </a:p>
        </p:txBody>
      </p:sp>
    </p:spTree>
    <p:extLst>
      <p:ext uri="{BB962C8B-B14F-4D97-AF65-F5344CB8AC3E}">
        <p14:creationId xmlns:p14="http://schemas.microsoft.com/office/powerpoint/2010/main" val="2720293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264495" y="1228022"/>
            <a:ext cx="8305442" cy="523563"/>
          </a:xfrm>
        </p:spPr>
        <p:txBody>
          <a:bodyPr lIns="91440" tIns="45720" rIns="91440" bIns="45720" anchor="t"/>
          <a:lstStyle/>
          <a:p>
            <a:pPr algn="l">
              <a:spcBef>
                <a:spcPts val="0"/>
              </a:spcBef>
            </a:pPr>
            <a:r>
              <a:rPr lang="en-GB" sz="2800" b="1">
                <a:latin typeface="Arial"/>
                <a:ea typeface="+mn-ea"/>
                <a:cs typeface="Arial"/>
              </a:rPr>
              <a:t>Next steps</a:t>
            </a:r>
          </a:p>
          <a:p>
            <a:pPr algn="l"/>
            <a:endParaRPr lang="en-GB" sz="2800" b="1">
              <a:latin typeface="Arial" panose="020B0604020202020204" pitchFamily="34" charset="0"/>
              <a:ea typeface="+mn-ea"/>
              <a:cs typeface="Arial" panose="020B0604020202020204" pitchFamily="34" charset="0"/>
            </a:endParaRPr>
          </a:p>
        </p:txBody>
      </p:sp>
      <p:sp>
        <p:nvSpPr>
          <p:cNvPr id="5" name="Content Placeholder 2">
            <a:extLst>
              <a:ext uri="{FF2B5EF4-FFF2-40B4-BE49-F238E27FC236}">
                <a16:creationId xmlns:a16="http://schemas.microsoft.com/office/drawing/2014/main" id="{65ABBDC1-DAE5-A35B-F353-2256525943AA}"/>
              </a:ext>
            </a:extLst>
          </p:cNvPr>
          <p:cNvSpPr txBox="1">
            <a:spLocks/>
          </p:cNvSpPr>
          <p:nvPr/>
        </p:nvSpPr>
        <p:spPr>
          <a:xfrm>
            <a:off x="583082" y="1664045"/>
            <a:ext cx="7668269" cy="3626486"/>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2000"/>
              </a:spcBef>
              <a:spcAft>
                <a:spcPts val="0"/>
              </a:spcAft>
              <a:buFont typeface="Arial"/>
              <a:buChar char="•"/>
            </a:pPr>
            <a:endParaRPr lang="en-GB" sz="1600">
              <a:latin typeface="Arial"/>
              <a:ea typeface="+mn-lt"/>
              <a:cs typeface="Calibri"/>
            </a:endParaRPr>
          </a:p>
        </p:txBody>
      </p:sp>
      <p:sp>
        <p:nvSpPr>
          <p:cNvPr id="4" name="Content Placeholder 2">
            <a:extLst>
              <a:ext uri="{FF2B5EF4-FFF2-40B4-BE49-F238E27FC236}">
                <a16:creationId xmlns:a16="http://schemas.microsoft.com/office/drawing/2014/main" id="{B64D8103-1D55-8A9A-5484-EA46A2C22159}"/>
              </a:ext>
            </a:extLst>
          </p:cNvPr>
          <p:cNvSpPr txBox="1">
            <a:spLocks/>
          </p:cNvSpPr>
          <p:nvPr/>
        </p:nvSpPr>
        <p:spPr>
          <a:xfrm>
            <a:off x="415225" y="1936245"/>
            <a:ext cx="7585813" cy="3151879"/>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2000"/>
              </a:spcBef>
              <a:spcAft>
                <a:spcPts val="0"/>
              </a:spcAft>
              <a:buFont typeface="Arial"/>
              <a:buChar char="•"/>
            </a:pPr>
            <a:r>
              <a:rPr lang="en-GB" sz="1800">
                <a:solidFill>
                  <a:srgbClr val="172B4D"/>
                </a:solidFill>
                <a:ea typeface="+mn-lt"/>
                <a:cs typeface="+mn-lt"/>
              </a:rPr>
              <a:t>Continue testing delivered functionality – Provider listings / manage workstack</a:t>
            </a:r>
            <a:endParaRPr lang="en-GB" sz="800">
              <a:solidFill>
                <a:srgbClr val="172B4D"/>
              </a:solidFill>
              <a:ea typeface="+mn-lt"/>
              <a:cs typeface="+mn-lt"/>
            </a:endParaRPr>
          </a:p>
          <a:p>
            <a:pPr>
              <a:spcBef>
                <a:spcPts val="2000"/>
              </a:spcBef>
              <a:spcAft>
                <a:spcPts val="0"/>
              </a:spcAft>
              <a:buFont typeface="Arial"/>
              <a:buChar char="•"/>
            </a:pPr>
            <a:r>
              <a:rPr lang="en-GB" sz="1800">
                <a:solidFill>
                  <a:srgbClr val="172B4D"/>
                </a:solidFill>
                <a:latin typeface="Calibri"/>
                <a:ea typeface="+mn-lt"/>
                <a:cs typeface="+mn-lt"/>
              </a:rPr>
              <a:t>Return to developing LA side of portal – Manage workstack </a:t>
            </a:r>
            <a:endParaRPr lang="en-GB" sz="800">
              <a:solidFill>
                <a:srgbClr val="172B4D"/>
              </a:solidFill>
              <a:latin typeface="Calibri"/>
              <a:ea typeface="+mn-lt"/>
              <a:cs typeface="+mn-lt"/>
            </a:endParaRPr>
          </a:p>
          <a:p>
            <a:pPr>
              <a:spcBef>
                <a:spcPts val="2000"/>
              </a:spcBef>
              <a:spcAft>
                <a:spcPts val="0"/>
              </a:spcAft>
              <a:buFont typeface="Arial"/>
              <a:buChar char="•"/>
            </a:pPr>
            <a:r>
              <a:rPr lang="en-GB" sz="1800">
                <a:solidFill>
                  <a:srgbClr val="172B4D"/>
                </a:solidFill>
                <a:latin typeface="Calibri"/>
                <a:ea typeface="+mn-lt"/>
                <a:cs typeface="+mn-lt"/>
              </a:rPr>
              <a:t>Document designs and functionality required to Make an Offer on a referral</a:t>
            </a:r>
            <a:endParaRPr lang="en-GB" sz="800">
              <a:solidFill>
                <a:srgbClr val="172B4D"/>
              </a:solidFill>
              <a:latin typeface="Calibri"/>
              <a:ea typeface="+mn-lt"/>
              <a:cs typeface="+mn-lt"/>
            </a:endParaRPr>
          </a:p>
          <a:p>
            <a:pPr>
              <a:spcBef>
                <a:spcPts val="2000"/>
              </a:spcBef>
              <a:spcAft>
                <a:spcPts val="0"/>
              </a:spcAft>
              <a:buFont typeface="Arial"/>
              <a:buChar char="•"/>
            </a:pPr>
            <a:r>
              <a:rPr lang="en-GB" sz="1800">
                <a:solidFill>
                  <a:srgbClr val="172B4D"/>
                </a:solidFill>
                <a:latin typeface="Calibri"/>
                <a:ea typeface="+mn-lt"/>
                <a:cs typeface="+mn-lt"/>
              </a:rPr>
              <a:t>Start designing Provider registration side of Portal</a:t>
            </a:r>
          </a:p>
        </p:txBody>
      </p:sp>
      <p:cxnSp>
        <p:nvCxnSpPr>
          <p:cNvPr id="7" name="Straight Connector 6">
            <a:extLst>
              <a:ext uri="{FF2B5EF4-FFF2-40B4-BE49-F238E27FC236}">
                <a16:creationId xmlns:a16="http://schemas.microsoft.com/office/drawing/2014/main" id="{914A7B6A-CD09-BD84-6288-5EC9DDA673F7}"/>
              </a:ext>
            </a:extLst>
          </p:cNvPr>
          <p:cNvCxnSpPr>
            <a:cxnSpLocks/>
          </p:cNvCxnSpPr>
          <p:nvPr/>
        </p:nvCxnSpPr>
        <p:spPr>
          <a:xfrm>
            <a:off x="5195703" y="371088"/>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9" name="Graphic 8" descr="Ui Ux with solid fill">
            <a:extLst>
              <a:ext uri="{FF2B5EF4-FFF2-40B4-BE49-F238E27FC236}">
                <a16:creationId xmlns:a16="http://schemas.microsoft.com/office/drawing/2014/main" id="{9177647D-6C73-EE8C-3F53-BD9651B450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54524" y="146343"/>
            <a:ext cx="457200" cy="457200"/>
          </a:xfrm>
          <a:prstGeom prst="rect">
            <a:avLst/>
          </a:prstGeom>
        </p:spPr>
      </p:pic>
      <p:pic>
        <p:nvPicPr>
          <p:cNvPr id="11" name="Graphic 10" descr="Architecture with solid fill">
            <a:extLst>
              <a:ext uri="{FF2B5EF4-FFF2-40B4-BE49-F238E27FC236}">
                <a16:creationId xmlns:a16="http://schemas.microsoft.com/office/drawing/2014/main" id="{9ACDBF3A-F117-F4CB-BF5C-056990BC47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67772" y="112822"/>
            <a:ext cx="524242" cy="524242"/>
          </a:xfrm>
          <a:prstGeom prst="rect">
            <a:avLst/>
          </a:prstGeom>
        </p:spPr>
      </p:pic>
      <p:pic>
        <p:nvPicPr>
          <p:cNvPr id="13" name="Graphic 12" descr="Magnifying glass with solid fill">
            <a:extLst>
              <a:ext uri="{FF2B5EF4-FFF2-40B4-BE49-F238E27FC236}">
                <a16:creationId xmlns:a16="http://schemas.microsoft.com/office/drawing/2014/main" id="{60514F37-A779-81BF-EEC9-0F8192CAC3F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72476" y="158550"/>
            <a:ext cx="432786" cy="432786"/>
          </a:xfrm>
          <a:prstGeom prst="rect">
            <a:avLst/>
          </a:prstGeom>
        </p:spPr>
      </p:pic>
      <p:cxnSp>
        <p:nvCxnSpPr>
          <p:cNvPr id="15" name="Straight Connector 14">
            <a:extLst>
              <a:ext uri="{FF2B5EF4-FFF2-40B4-BE49-F238E27FC236}">
                <a16:creationId xmlns:a16="http://schemas.microsoft.com/office/drawing/2014/main" id="{31A92A5A-66C1-E812-AD22-833167FE6A73}"/>
              </a:ext>
            </a:extLst>
          </p:cNvPr>
          <p:cNvCxnSpPr>
            <a:cxnSpLocks/>
          </p:cNvCxnSpPr>
          <p:nvPr/>
        </p:nvCxnSpPr>
        <p:spPr>
          <a:xfrm>
            <a:off x="6482455" y="371088"/>
            <a:ext cx="872069" cy="3855"/>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F9F8B770-908B-5A2C-C670-A783FFAE9239}"/>
              </a:ext>
            </a:extLst>
          </p:cNvPr>
          <p:cNvCxnSpPr>
            <a:cxnSpLocks/>
          </p:cNvCxnSpPr>
          <p:nvPr/>
        </p:nvCxnSpPr>
        <p:spPr>
          <a:xfrm>
            <a:off x="7769207" y="371088"/>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19" name="Graphic 18" descr="Clipboard Mixed with solid fill">
            <a:extLst>
              <a:ext uri="{FF2B5EF4-FFF2-40B4-BE49-F238E27FC236}">
                <a16:creationId xmlns:a16="http://schemas.microsoft.com/office/drawing/2014/main" id="{32496298-994D-2E6B-0CAD-7F482661405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58351" y="112822"/>
            <a:ext cx="524242" cy="524242"/>
          </a:xfrm>
          <a:prstGeom prst="rect">
            <a:avLst/>
          </a:prstGeom>
        </p:spPr>
      </p:pic>
      <p:pic>
        <p:nvPicPr>
          <p:cNvPr id="28" name="Graphic 27" descr="Architecture with solid fill">
            <a:extLst>
              <a:ext uri="{FF2B5EF4-FFF2-40B4-BE49-F238E27FC236}">
                <a16:creationId xmlns:a16="http://schemas.microsoft.com/office/drawing/2014/main" id="{A7B6DE49-5306-2C9A-F20A-E3A30062AE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35975" y="3691823"/>
            <a:ext cx="524242" cy="524242"/>
          </a:xfrm>
          <a:prstGeom prst="rect">
            <a:avLst/>
          </a:prstGeom>
        </p:spPr>
      </p:pic>
      <p:pic>
        <p:nvPicPr>
          <p:cNvPr id="30" name="Graphic 29" descr="Ui Ux with solid fill">
            <a:extLst>
              <a:ext uri="{FF2B5EF4-FFF2-40B4-BE49-F238E27FC236}">
                <a16:creationId xmlns:a16="http://schemas.microsoft.com/office/drawing/2014/main" id="{D21BBF34-1158-DF46-11B7-918A38365D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528" y="2623495"/>
            <a:ext cx="457200" cy="457200"/>
          </a:xfrm>
          <a:prstGeom prst="rect">
            <a:avLst/>
          </a:prstGeom>
        </p:spPr>
      </p:pic>
      <p:pic>
        <p:nvPicPr>
          <p:cNvPr id="31" name="Graphic 30" descr="Clipboard Mixed with solid fill">
            <a:extLst>
              <a:ext uri="{FF2B5EF4-FFF2-40B4-BE49-F238E27FC236}">
                <a16:creationId xmlns:a16="http://schemas.microsoft.com/office/drawing/2014/main" id="{B156B181-9E3E-0E9E-BBF8-D3A60CDF314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88007" y="1863331"/>
            <a:ext cx="524242" cy="524242"/>
          </a:xfrm>
          <a:prstGeom prst="rect">
            <a:avLst/>
          </a:prstGeom>
        </p:spPr>
      </p:pic>
      <p:sp>
        <p:nvSpPr>
          <p:cNvPr id="10" name="TextBox 9">
            <a:extLst>
              <a:ext uri="{FF2B5EF4-FFF2-40B4-BE49-F238E27FC236}">
                <a16:creationId xmlns:a16="http://schemas.microsoft.com/office/drawing/2014/main" id="{8164BBC9-7BAA-5121-A86A-FC6A86CA0CF5}"/>
              </a:ext>
            </a:extLst>
          </p:cNvPr>
          <p:cNvSpPr txBox="1"/>
          <p:nvPr/>
        </p:nvSpPr>
        <p:spPr>
          <a:xfrm>
            <a:off x="4836136" y="558087"/>
            <a:ext cx="718210" cy="276999"/>
          </a:xfrm>
          <a:prstGeom prst="rect">
            <a:avLst/>
          </a:prstGeom>
          <a:noFill/>
        </p:spPr>
        <p:txBody>
          <a:bodyPr wrap="none" rtlCol="0">
            <a:spAutoFit/>
          </a:bodyPr>
          <a:lstStyle/>
          <a:p>
            <a:r>
              <a:rPr lang="en-GB" sz="1200"/>
              <a:t>Discover</a:t>
            </a:r>
          </a:p>
        </p:txBody>
      </p:sp>
      <p:sp>
        <p:nvSpPr>
          <p:cNvPr id="14" name="TextBox 13">
            <a:extLst>
              <a:ext uri="{FF2B5EF4-FFF2-40B4-BE49-F238E27FC236}">
                <a16:creationId xmlns:a16="http://schemas.microsoft.com/office/drawing/2014/main" id="{900C0E1E-0B7B-722B-C4C7-E63981C703A6}"/>
              </a:ext>
            </a:extLst>
          </p:cNvPr>
          <p:cNvSpPr txBox="1"/>
          <p:nvPr/>
        </p:nvSpPr>
        <p:spPr>
          <a:xfrm>
            <a:off x="5978702" y="558087"/>
            <a:ext cx="604653" cy="276999"/>
          </a:xfrm>
          <a:prstGeom prst="rect">
            <a:avLst/>
          </a:prstGeom>
          <a:noFill/>
        </p:spPr>
        <p:txBody>
          <a:bodyPr wrap="none" rtlCol="0">
            <a:spAutoFit/>
          </a:bodyPr>
          <a:lstStyle/>
          <a:p>
            <a:r>
              <a:rPr lang="en-GB" sz="1200"/>
              <a:t>Design</a:t>
            </a:r>
          </a:p>
        </p:txBody>
      </p:sp>
      <p:sp>
        <p:nvSpPr>
          <p:cNvPr id="18" name="TextBox 17">
            <a:extLst>
              <a:ext uri="{FF2B5EF4-FFF2-40B4-BE49-F238E27FC236}">
                <a16:creationId xmlns:a16="http://schemas.microsoft.com/office/drawing/2014/main" id="{173F2E7C-FD9E-FD6F-20AB-9769036EF733}"/>
              </a:ext>
            </a:extLst>
          </p:cNvPr>
          <p:cNvSpPr txBox="1"/>
          <p:nvPr/>
        </p:nvSpPr>
        <p:spPr>
          <a:xfrm>
            <a:off x="7225204" y="564938"/>
            <a:ext cx="696986" cy="276999"/>
          </a:xfrm>
          <a:prstGeom prst="rect">
            <a:avLst/>
          </a:prstGeom>
          <a:noFill/>
        </p:spPr>
        <p:txBody>
          <a:bodyPr wrap="none" rtlCol="0">
            <a:spAutoFit/>
          </a:bodyPr>
          <a:lstStyle/>
          <a:p>
            <a:r>
              <a:rPr lang="en-GB" sz="1200"/>
              <a:t>Develop</a:t>
            </a:r>
          </a:p>
        </p:txBody>
      </p:sp>
      <p:sp>
        <p:nvSpPr>
          <p:cNvPr id="21" name="TextBox 20">
            <a:extLst>
              <a:ext uri="{FF2B5EF4-FFF2-40B4-BE49-F238E27FC236}">
                <a16:creationId xmlns:a16="http://schemas.microsoft.com/office/drawing/2014/main" id="{EC9F5CDE-029D-4781-AB9F-94F16D9C33BF}"/>
              </a:ext>
            </a:extLst>
          </p:cNvPr>
          <p:cNvSpPr txBox="1"/>
          <p:nvPr/>
        </p:nvSpPr>
        <p:spPr>
          <a:xfrm>
            <a:off x="8574234" y="558087"/>
            <a:ext cx="457200" cy="276999"/>
          </a:xfrm>
          <a:prstGeom prst="rect">
            <a:avLst/>
          </a:prstGeom>
          <a:noFill/>
        </p:spPr>
        <p:txBody>
          <a:bodyPr wrap="square" rtlCol="0">
            <a:spAutoFit/>
          </a:bodyPr>
          <a:lstStyle/>
          <a:p>
            <a:r>
              <a:rPr lang="en-GB" sz="1200"/>
              <a:t>Test</a:t>
            </a:r>
          </a:p>
        </p:txBody>
      </p:sp>
      <p:pic>
        <p:nvPicPr>
          <p:cNvPr id="8" name="Graphic 7" descr="Architecture with solid fill">
            <a:extLst>
              <a:ext uri="{FF2B5EF4-FFF2-40B4-BE49-F238E27FC236}">
                <a16:creationId xmlns:a16="http://schemas.microsoft.com/office/drawing/2014/main" id="{CEEB72D7-5054-C3DD-24A3-CF2E061BF1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21528" y="3153697"/>
            <a:ext cx="524242" cy="524242"/>
          </a:xfrm>
          <a:prstGeom prst="rect">
            <a:avLst/>
          </a:prstGeom>
        </p:spPr>
      </p:pic>
    </p:spTree>
    <p:extLst>
      <p:ext uri="{BB962C8B-B14F-4D97-AF65-F5344CB8AC3E}">
        <p14:creationId xmlns:p14="http://schemas.microsoft.com/office/powerpoint/2010/main" val="1387677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44C45F-30B2-2CEC-CB9D-C9CCF070B392}"/>
              </a:ext>
            </a:extLst>
          </p:cNvPr>
          <p:cNvSpPr>
            <a:spLocks noGrp="1"/>
          </p:cNvSpPr>
          <p:nvPr>
            <p:ph type="title"/>
          </p:nvPr>
        </p:nvSpPr>
        <p:spPr>
          <a:xfrm>
            <a:off x="678742" y="92843"/>
            <a:ext cx="7732693" cy="772855"/>
          </a:xfrm>
        </p:spPr>
        <p:txBody>
          <a:bodyPr lIns="91440" tIns="45720" rIns="91440" bIns="45720" anchor="t"/>
          <a:lstStyle/>
          <a:p>
            <a:r>
              <a:rPr lang="en-GB" sz="1800">
                <a:effectLst/>
                <a:latin typeface="Calibri"/>
                <a:ea typeface="Calibri"/>
                <a:cs typeface="Times New Roman"/>
              </a:rPr>
              <a:t> </a:t>
            </a:r>
            <a:br>
              <a:rPr lang="en-GB" sz="1800">
                <a:effectLst/>
                <a:latin typeface="Calibri" panose="020F0502020204030204" pitchFamily="34" charset="0"/>
                <a:ea typeface="Calibri" panose="020F0502020204030204" pitchFamily="34" charset="0"/>
                <a:cs typeface="Times New Roman" panose="02020603050405020304" pitchFamily="18" charset="0"/>
              </a:rPr>
            </a:br>
            <a:r>
              <a:rPr lang="en-GB" sz="2400" b="1">
                <a:effectLst/>
                <a:latin typeface="Arial"/>
                <a:ea typeface="Calibri"/>
                <a:cs typeface="Arial"/>
              </a:rPr>
              <a:t>Project </a:t>
            </a:r>
            <a:r>
              <a:rPr lang="en-GB" sz="2400" b="1">
                <a:latin typeface="Arial"/>
                <a:ea typeface="Calibri"/>
                <a:cs typeface="Arial"/>
              </a:rPr>
              <a:t>U</a:t>
            </a:r>
            <a:r>
              <a:rPr lang="en-GB" sz="2400" b="1">
                <a:effectLst/>
                <a:latin typeface="Arial"/>
                <a:ea typeface="Calibri"/>
                <a:cs typeface="Arial"/>
              </a:rPr>
              <a:t>pdate – Core Placement process</a:t>
            </a:r>
            <a:br>
              <a:rPr lang="en-GB" sz="1800">
                <a:effectLst/>
                <a:latin typeface="Calibri" panose="020F0502020204030204" pitchFamily="34" charset="0"/>
                <a:ea typeface="Calibri" panose="020F0502020204030204" pitchFamily="34" charset="0"/>
                <a:cs typeface="Times New Roman" panose="02020603050405020304" pitchFamily="18" charset="0"/>
              </a:rPr>
            </a:br>
            <a:endParaRPr lang="en-GB" sz="1800">
              <a:ea typeface="Calibri"/>
              <a:cs typeface="Times New Roman"/>
            </a:endParaRPr>
          </a:p>
        </p:txBody>
      </p:sp>
      <p:sp>
        <p:nvSpPr>
          <p:cNvPr id="2" name="TextBox 1">
            <a:extLst>
              <a:ext uri="{FF2B5EF4-FFF2-40B4-BE49-F238E27FC236}">
                <a16:creationId xmlns:a16="http://schemas.microsoft.com/office/drawing/2014/main" id="{F30E41EE-6206-CDA5-D87A-4E196C01F2BD}"/>
              </a:ext>
            </a:extLst>
          </p:cNvPr>
          <p:cNvSpPr txBox="1"/>
          <p:nvPr/>
        </p:nvSpPr>
        <p:spPr>
          <a:xfrm>
            <a:off x="8270247" y="62914"/>
            <a:ext cx="8706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400">
              <a:solidFill>
                <a:srgbClr val="0000FF"/>
              </a:solidFill>
              <a:latin typeface="Calibri"/>
              <a:cs typeface="Calibri"/>
            </a:endParaRPr>
          </a:p>
        </p:txBody>
      </p:sp>
      <p:pic>
        <p:nvPicPr>
          <p:cNvPr id="3" name="Picture 2" descr="A diagram of a market management process&#10;&#10;Description automatically generated">
            <a:extLst>
              <a:ext uri="{FF2B5EF4-FFF2-40B4-BE49-F238E27FC236}">
                <a16:creationId xmlns:a16="http://schemas.microsoft.com/office/drawing/2014/main" id="{B07219EE-4088-9F91-8B88-82886689DF9C}"/>
              </a:ext>
            </a:extLst>
          </p:cNvPr>
          <p:cNvPicPr>
            <a:picLocks noChangeAspect="1"/>
          </p:cNvPicPr>
          <p:nvPr/>
        </p:nvPicPr>
        <p:blipFill>
          <a:blip r:embed="rId2"/>
          <a:stretch>
            <a:fillRect/>
          </a:stretch>
        </p:blipFill>
        <p:spPr>
          <a:xfrm>
            <a:off x="1683559" y="836121"/>
            <a:ext cx="5776882" cy="1827969"/>
          </a:xfrm>
          <a:prstGeom prst="rect">
            <a:avLst/>
          </a:prstGeom>
        </p:spPr>
      </p:pic>
      <p:graphicFrame>
        <p:nvGraphicFramePr>
          <p:cNvPr id="7" name="Table 7">
            <a:extLst>
              <a:ext uri="{FF2B5EF4-FFF2-40B4-BE49-F238E27FC236}">
                <a16:creationId xmlns:a16="http://schemas.microsoft.com/office/drawing/2014/main" id="{6AE17D2B-E767-1448-E251-CB5C117AD58C}"/>
              </a:ext>
            </a:extLst>
          </p:cNvPr>
          <p:cNvGraphicFramePr>
            <a:graphicFrameLocks noGrp="1"/>
          </p:cNvGraphicFramePr>
          <p:nvPr>
            <p:extLst>
              <p:ext uri="{D42A27DB-BD31-4B8C-83A1-F6EECF244321}">
                <p14:modId xmlns:p14="http://schemas.microsoft.com/office/powerpoint/2010/main" val="1561116357"/>
              </p:ext>
            </p:extLst>
          </p:nvPr>
        </p:nvGraphicFramePr>
        <p:xfrm>
          <a:off x="675863" y="2680226"/>
          <a:ext cx="7665060" cy="2624487"/>
        </p:xfrm>
        <a:graphic>
          <a:graphicData uri="http://schemas.openxmlformats.org/drawingml/2006/table">
            <a:tbl>
              <a:tblPr firstRow="1" bandRow="1">
                <a:tableStyleId>{5C22544A-7EE6-4342-B048-85BDC9FD1C3A}</a:tableStyleId>
              </a:tblPr>
              <a:tblGrid>
                <a:gridCol w="1781091">
                  <a:extLst>
                    <a:ext uri="{9D8B030D-6E8A-4147-A177-3AD203B41FA5}">
                      <a16:colId xmlns:a16="http://schemas.microsoft.com/office/drawing/2014/main" val="142259623"/>
                    </a:ext>
                  </a:extLst>
                </a:gridCol>
                <a:gridCol w="1407381">
                  <a:extLst>
                    <a:ext uri="{9D8B030D-6E8A-4147-A177-3AD203B41FA5}">
                      <a16:colId xmlns:a16="http://schemas.microsoft.com/office/drawing/2014/main" val="2667756131"/>
                    </a:ext>
                  </a:extLst>
                </a:gridCol>
                <a:gridCol w="1410564">
                  <a:extLst>
                    <a:ext uri="{9D8B030D-6E8A-4147-A177-3AD203B41FA5}">
                      <a16:colId xmlns:a16="http://schemas.microsoft.com/office/drawing/2014/main" val="3584316032"/>
                    </a:ext>
                  </a:extLst>
                </a:gridCol>
                <a:gridCol w="1533012">
                  <a:extLst>
                    <a:ext uri="{9D8B030D-6E8A-4147-A177-3AD203B41FA5}">
                      <a16:colId xmlns:a16="http://schemas.microsoft.com/office/drawing/2014/main" val="3162767963"/>
                    </a:ext>
                  </a:extLst>
                </a:gridCol>
                <a:gridCol w="1533012">
                  <a:extLst>
                    <a:ext uri="{9D8B030D-6E8A-4147-A177-3AD203B41FA5}">
                      <a16:colId xmlns:a16="http://schemas.microsoft.com/office/drawing/2014/main" val="2016242678"/>
                    </a:ext>
                  </a:extLst>
                </a:gridCol>
              </a:tblGrid>
              <a:tr h="623781">
                <a:tc>
                  <a:txBody>
                    <a:bodyPr/>
                    <a:lstStyle/>
                    <a:p>
                      <a:endParaRPr lang="en-GB" sz="1600" dirty="0"/>
                    </a:p>
                  </a:txBody>
                  <a:tcPr/>
                </a:tc>
                <a:tc>
                  <a:txBody>
                    <a:bodyPr/>
                    <a:lstStyle/>
                    <a:p>
                      <a:pPr algn="ctr"/>
                      <a:r>
                        <a:rPr lang="en-GB" sz="1400" dirty="0"/>
                        <a:t>Requirements Discovered</a:t>
                      </a:r>
                    </a:p>
                  </a:txBody>
                  <a:tcPr/>
                </a:tc>
                <a:tc>
                  <a:txBody>
                    <a:bodyPr/>
                    <a:lstStyle/>
                    <a:p>
                      <a:pPr algn="ctr"/>
                      <a:r>
                        <a:rPr lang="en-GB" sz="1400" dirty="0"/>
                        <a:t>Designs Agreed</a:t>
                      </a:r>
                    </a:p>
                  </a:txBody>
                  <a:tcPr/>
                </a:tc>
                <a:tc>
                  <a:txBody>
                    <a:bodyPr/>
                    <a:lstStyle/>
                    <a:p>
                      <a:pPr algn="ctr"/>
                      <a:r>
                        <a:rPr lang="en-GB" sz="1400" dirty="0"/>
                        <a:t>Development complete</a:t>
                      </a:r>
                    </a:p>
                  </a:txBody>
                  <a:tcPr/>
                </a:tc>
                <a:tc>
                  <a:txBody>
                    <a:bodyPr/>
                    <a:lstStyle/>
                    <a:p>
                      <a:pPr algn="ctr"/>
                      <a:r>
                        <a:rPr lang="en-GB" sz="1400" dirty="0"/>
                        <a:t>SW Testing Complete</a:t>
                      </a:r>
                    </a:p>
                  </a:txBody>
                  <a:tcPr/>
                </a:tc>
                <a:extLst>
                  <a:ext uri="{0D108BD9-81ED-4DB2-BD59-A6C34878D82A}">
                    <a16:rowId xmlns:a16="http://schemas.microsoft.com/office/drawing/2014/main" val="1499416015"/>
                  </a:ext>
                </a:extLst>
              </a:tr>
              <a:tr h="558120">
                <a:tc>
                  <a:txBody>
                    <a:bodyPr/>
                    <a:lstStyle/>
                    <a:p>
                      <a:pPr algn="r"/>
                      <a:r>
                        <a:rPr lang="en-GB" sz="1200" dirty="0">
                          <a:solidFill>
                            <a:schemeClr val="bg1"/>
                          </a:solidFill>
                        </a:rPr>
                        <a:t>Create New Referral</a:t>
                      </a:r>
                    </a:p>
                  </a:txBody>
                  <a:tcPr>
                    <a:solidFill>
                      <a:schemeClr val="accent1"/>
                    </a:solidFill>
                  </a:tcPr>
                </a:tc>
                <a:tc>
                  <a:txBody>
                    <a:bodyPr/>
                    <a:lstStyle/>
                    <a:p>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val="13596730"/>
                  </a:ext>
                </a:extLst>
              </a:tr>
              <a:tr h="399438">
                <a:tc>
                  <a:txBody>
                    <a:bodyPr/>
                    <a:lstStyle/>
                    <a:p>
                      <a:pPr algn="r"/>
                      <a:r>
                        <a:rPr lang="en-GB" sz="1200" dirty="0">
                          <a:solidFill>
                            <a:schemeClr val="bg1"/>
                          </a:solidFill>
                        </a:rPr>
                        <a:t>View referral</a:t>
                      </a:r>
                    </a:p>
                    <a:p>
                      <a:pPr algn="r"/>
                      <a:endParaRPr lang="en-GB" sz="1200" dirty="0">
                        <a:solidFill>
                          <a:schemeClr val="bg1"/>
                        </a:solidFill>
                      </a:endParaRPr>
                    </a:p>
                  </a:txBody>
                  <a:tcPr>
                    <a:solidFill>
                      <a:schemeClr val="accent1"/>
                    </a:solidFill>
                  </a:tcPr>
                </a:tc>
                <a:tc>
                  <a:txBody>
                    <a:bodyPr/>
                    <a:lstStyle/>
                    <a:p>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val="2761687956"/>
                  </a:ext>
                </a:extLst>
              </a:tr>
              <a:tr h="528186">
                <a:tc>
                  <a:txBody>
                    <a:bodyPr/>
                    <a:lstStyle/>
                    <a:p>
                      <a:pPr algn="r"/>
                      <a:r>
                        <a:rPr lang="en-GB" sz="1200" dirty="0">
                          <a:solidFill>
                            <a:schemeClr val="bg1"/>
                          </a:solidFill>
                        </a:rPr>
                        <a:t>Manage Workstack</a:t>
                      </a:r>
                    </a:p>
                  </a:txBody>
                  <a:tcPr>
                    <a:solidFill>
                      <a:schemeClr val="accent1"/>
                    </a:solidFill>
                  </a:tcPr>
                </a:tc>
                <a:tc>
                  <a:txBody>
                    <a:bodyPr/>
                    <a:lstStyle/>
                    <a:p>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val="1294059554"/>
                  </a:ext>
                </a:extLst>
              </a:tr>
              <a:tr h="399438">
                <a:tc>
                  <a:txBody>
                    <a:bodyPr/>
                    <a:lstStyle/>
                    <a:p>
                      <a:pPr algn="r"/>
                      <a:r>
                        <a:rPr lang="en-GB" sz="1200" dirty="0">
                          <a:solidFill>
                            <a:schemeClr val="bg1"/>
                          </a:solidFill>
                        </a:rPr>
                        <a:t>Respond &amp; Action referrals</a:t>
                      </a:r>
                    </a:p>
                  </a:txBody>
                  <a:tcPr>
                    <a:solidFill>
                      <a:schemeClr val="accent1"/>
                    </a:solidFill>
                  </a:tcPr>
                </a:tc>
                <a:tc>
                  <a:txBody>
                    <a:bodyPr/>
                    <a:lstStyle/>
                    <a:p>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val="110849507"/>
                  </a:ext>
                </a:extLst>
              </a:tr>
            </a:tbl>
          </a:graphicData>
        </a:graphic>
      </p:graphicFrame>
      <p:pic>
        <p:nvPicPr>
          <p:cNvPr id="11" name="Graphic 10" descr="Badge Tick1 with solid fill">
            <a:extLst>
              <a:ext uri="{FF2B5EF4-FFF2-40B4-BE49-F238E27FC236}">
                <a16:creationId xmlns:a16="http://schemas.microsoft.com/office/drawing/2014/main" id="{AFDE1AC7-49D9-DB0B-0F59-0AE118EF626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71130" y="3453255"/>
            <a:ext cx="341227" cy="341227"/>
          </a:xfrm>
          <a:prstGeom prst="rect">
            <a:avLst/>
          </a:prstGeom>
        </p:spPr>
      </p:pic>
      <p:pic>
        <p:nvPicPr>
          <p:cNvPr id="12" name="Graphic 11" descr="Badge Tick1 with solid fill">
            <a:extLst>
              <a:ext uri="{FF2B5EF4-FFF2-40B4-BE49-F238E27FC236}">
                <a16:creationId xmlns:a16="http://schemas.microsoft.com/office/drawing/2014/main" id="{04E4CEFB-AC2B-A036-99EE-DC250F71837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71130" y="4036936"/>
            <a:ext cx="341227" cy="341227"/>
          </a:xfrm>
          <a:prstGeom prst="rect">
            <a:avLst/>
          </a:prstGeom>
        </p:spPr>
      </p:pic>
      <p:pic>
        <p:nvPicPr>
          <p:cNvPr id="13" name="Graphic 12" descr="Badge Tick1 with solid fill">
            <a:extLst>
              <a:ext uri="{FF2B5EF4-FFF2-40B4-BE49-F238E27FC236}">
                <a16:creationId xmlns:a16="http://schemas.microsoft.com/office/drawing/2014/main" id="{CE4A689C-CE0E-AA9F-C2F7-A1C1C663038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71130" y="4508627"/>
            <a:ext cx="341227" cy="341227"/>
          </a:xfrm>
          <a:prstGeom prst="rect">
            <a:avLst/>
          </a:prstGeom>
        </p:spPr>
      </p:pic>
      <p:pic>
        <p:nvPicPr>
          <p:cNvPr id="14" name="Graphic 13" descr="Badge Tick1 with solid fill">
            <a:extLst>
              <a:ext uri="{FF2B5EF4-FFF2-40B4-BE49-F238E27FC236}">
                <a16:creationId xmlns:a16="http://schemas.microsoft.com/office/drawing/2014/main" id="{D16E9077-E85D-D047-447D-62D8A8AA17E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71130" y="5031315"/>
            <a:ext cx="341227" cy="341227"/>
          </a:xfrm>
          <a:prstGeom prst="rect">
            <a:avLst/>
          </a:prstGeom>
        </p:spPr>
      </p:pic>
      <p:pic>
        <p:nvPicPr>
          <p:cNvPr id="15" name="Graphic 14" descr="Badge Tick1 with solid fill">
            <a:extLst>
              <a:ext uri="{FF2B5EF4-FFF2-40B4-BE49-F238E27FC236}">
                <a16:creationId xmlns:a16="http://schemas.microsoft.com/office/drawing/2014/main" id="{DA9E8B45-D893-3545-93BC-2EA4132206E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63195" y="3453256"/>
            <a:ext cx="341227" cy="341227"/>
          </a:xfrm>
          <a:prstGeom prst="rect">
            <a:avLst/>
          </a:prstGeom>
        </p:spPr>
      </p:pic>
      <p:pic>
        <p:nvPicPr>
          <p:cNvPr id="16" name="Graphic 15" descr="Badge Tick1 with solid fill">
            <a:extLst>
              <a:ext uri="{FF2B5EF4-FFF2-40B4-BE49-F238E27FC236}">
                <a16:creationId xmlns:a16="http://schemas.microsoft.com/office/drawing/2014/main" id="{76183A23-288E-4448-6E97-1CAADC91D17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30300" y="3477109"/>
            <a:ext cx="341227" cy="341227"/>
          </a:xfrm>
          <a:prstGeom prst="rect">
            <a:avLst/>
          </a:prstGeom>
        </p:spPr>
      </p:pic>
      <p:pic>
        <p:nvPicPr>
          <p:cNvPr id="18" name="Graphic 17" descr="Badge Tick1 with solid fill">
            <a:extLst>
              <a:ext uri="{FF2B5EF4-FFF2-40B4-BE49-F238E27FC236}">
                <a16:creationId xmlns:a16="http://schemas.microsoft.com/office/drawing/2014/main" id="{6E27229D-9EB3-9F84-D0C2-BFCECC6C2A5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30300" y="4036936"/>
            <a:ext cx="341227" cy="341227"/>
          </a:xfrm>
          <a:prstGeom prst="rect">
            <a:avLst/>
          </a:prstGeom>
        </p:spPr>
      </p:pic>
      <p:pic>
        <p:nvPicPr>
          <p:cNvPr id="19" name="Graphic 18" descr="Badge Tick1 with solid fill">
            <a:extLst>
              <a:ext uri="{FF2B5EF4-FFF2-40B4-BE49-F238E27FC236}">
                <a16:creationId xmlns:a16="http://schemas.microsoft.com/office/drawing/2014/main" id="{33B10023-FBC1-7DD0-453D-BCF05C572BD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63195" y="4036936"/>
            <a:ext cx="341227" cy="341227"/>
          </a:xfrm>
          <a:prstGeom prst="rect">
            <a:avLst/>
          </a:prstGeom>
        </p:spPr>
      </p:pic>
      <p:sp>
        <p:nvSpPr>
          <p:cNvPr id="22" name="TextBox 21">
            <a:extLst>
              <a:ext uri="{FF2B5EF4-FFF2-40B4-BE49-F238E27FC236}">
                <a16:creationId xmlns:a16="http://schemas.microsoft.com/office/drawing/2014/main" id="{31E4E449-F201-91AC-3860-2707FE7A9AFA}"/>
              </a:ext>
            </a:extLst>
          </p:cNvPr>
          <p:cNvSpPr txBox="1"/>
          <p:nvPr/>
        </p:nvSpPr>
        <p:spPr>
          <a:xfrm>
            <a:off x="4748168" y="4732671"/>
            <a:ext cx="338554" cy="276999"/>
          </a:xfrm>
          <a:prstGeom prst="rect">
            <a:avLst/>
          </a:prstGeom>
          <a:noFill/>
        </p:spPr>
        <p:txBody>
          <a:bodyPr wrap="none" rtlCol="0">
            <a:spAutoFit/>
          </a:bodyPr>
          <a:lstStyle/>
          <a:p>
            <a:r>
              <a:rPr lang="en-GB" sz="1200">
                <a:solidFill>
                  <a:schemeClr val="tx2"/>
                </a:solidFill>
              </a:rPr>
              <a:t>LA</a:t>
            </a:r>
          </a:p>
        </p:txBody>
      </p:sp>
      <p:sp>
        <p:nvSpPr>
          <p:cNvPr id="23" name="TextBox 22">
            <a:extLst>
              <a:ext uri="{FF2B5EF4-FFF2-40B4-BE49-F238E27FC236}">
                <a16:creationId xmlns:a16="http://schemas.microsoft.com/office/drawing/2014/main" id="{CDE3E267-61A1-C4A1-5E3C-EC3495E7BE6F}"/>
              </a:ext>
            </a:extLst>
          </p:cNvPr>
          <p:cNvSpPr txBox="1"/>
          <p:nvPr/>
        </p:nvSpPr>
        <p:spPr>
          <a:xfrm>
            <a:off x="5224099" y="4742891"/>
            <a:ext cx="710451" cy="276999"/>
          </a:xfrm>
          <a:prstGeom prst="rect">
            <a:avLst/>
          </a:prstGeom>
          <a:noFill/>
        </p:spPr>
        <p:txBody>
          <a:bodyPr wrap="none" rtlCol="0">
            <a:spAutoFit/>
          </a:bodyPr>
          <a:lstStyle/>
          <a:p>
            <a:r>
              <a:rPr lang="en-GB" sz="1200">
                <a:solidFill>
                  <a:schemeClr val="tx2"/>
                </a:solidFill>
              </a:rPr>
              <a:t>Provider</a:t>
            </a:r>
          </a:p>
        </p:txBody>
      </p:sp>
      <p:pic>
        <p:nvPicPr>
          <p:cNvPr id="26" name="Graphic 25" descr="Badge Tick1 with solid fill">
            <a:extLst>
              <a:ext uri="{FF2B5EF4-FFF2-40B4-BE49-F238E27FC236}">
                <a16:creationId xmlns:a16="http://schemas.microsoft.com/office/drawing/2014/main" id="{4D176854-5A61-93A0-D6BC-1299D5DF711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77153" y="4456326"/>
            <a:ext cx="363809" cy="363809"/>
          </a:xfrm>
          <a:prstGeom prst="rect">
            <a:avLst/>
          </a:prstGeom>
        </p:spPr>
      </p:pic>
      <p:sp>
        <p:nvSpPr>
          <p:cNvPr id="27" name="TextBox 26">
            <a:extLst>
              <a:ext uri="{FF2B5EF4-FFF2-40B4-BE49-F238E27FC236}">
                <a16:creationId xmlns:a16="http://schemas.microsoft.com/office/drawing/2014/main" id="{C3AE1A5D-913A-D694-3821-3A891F932490}"/>
              </a:ext>
            </a:extLst>
          </p:cNvPr>
          <p:cNvSpPr txBox="1"/>
          <p:nvPr/>
        </p:nvSpPr>
        <p:spPr>
          <a:xfrm>
            <a:off x="3804699" y="4726942"/>
            <a:ext cx="710451" cy="276999"/>
          </a:xfrm>
          <a:prstGeom prst="rect">
            <a:avLst/>
          </a:prstGeom>
          <a:noFill/>
        </p:spPr>
        <p:txBody>
          <a:bodyPr wrap="none" rtlCol="0">
            <a:spAutoFit/>
          </a:bodyPr>
          <a:lstStyle/>
          <a:p>
            <a:r>
              <a:rPr lang="en-GB" sz="1200">
                <a:solidFill>
                  <a:schemeClr val="tx2"/>
                </a:solidFill>
              </a:rPr>
              <a:t>Provider</a:t>
            </a:r>
          </a:p>
        </p:txBody>
      </p:sp>
      <p:pic>
        <p:nvPicPr>
          <p:cNvPr id="4" name="Graphic 3" descr="Badge Tick1 with solid fill">
            <a:extLst>
              <a:ext uri="{FF2B5EF4-FFF2-40B4-BE49-F238E27FC236}">
                <a16:creationId xmlns:a16="http://schemas.microsoft.com/office/drawing/2014/main" id="{E01E85CE-218A-DF38-263A-CF08D97B99E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78633" y="3453255"/>
            <a:ext cx="341227" cy="341227"/>
          </a:xfrm>
          <a:prstGeom prst="rect">
            <a:avLst/>
          </a:prstGeom>
        </p:spPr>
      </p:pic>
      <p:pic>
        <p:nvPicPr>
          <p:cNvPr id="6" name="Graphic 5" descr="Badge Tick1 with solid fill">
            <a:extLst>
              <a:ext uri="{FF2B5EF4-FFF2-40B4-BE49-F238E27FC236}">
                <a16:creationId xmlns:a16="http://schemas.microsoft.com/office/drawing/2014/main" id="{81C531C9-1EF9-628F-BF3E-FFC155C9C19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22029" y="4456325"/>
            <a:ext cx="363809" cy="363809"/>
          </a:xfrm>
          <a:prstGeom prst="rect">
            <a:avLst/>
          </a:prstGeom>
        </p:spPr>
      </p:pic>
      <p:pic>
        <p:nvPicPr>
          <p:cNvPr id="8" name="Graphic 7" descr="Arrow circle with solid fill">
            <a:extLst>
              <a:ext uri="{FF2B5EF4-FFF2-40B4-BE49-F238E27FC236}">
                <a16:creationId xmlns:a16="http://schemas.microsoft.com/office/drawing/2014/main" id="{1EDFE7B2-0BA4-6D96-C678-D15E15F1090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19740" y="4964061"/>
            <a:ext cx="406157" cy="406157"/>
          </a:xfrm>
          <a:prstGeom prst="rect">
            <a:avLst/>
          </a:prstGeom>
        </p:spPr>
      </p:pic>
      <p:pic>
        <p:nvPicPr>
          <p:cNvPr id="17" name="Graphic 16" descr="Badge Tick1 with solid fill">
            <a:extLst>
              <a:ext uri="{FF2B5EF4-FFF2-40B4-BE49-F238E27FC236}">
                <a16:creationId xmlns:a16="http://schemas.microsoft.com/office/drawing/2014/main" id="{59AE60C6-0567-070B-9997-A842FCA641D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78633" y="4036935"/>
            <a:ext cx="341227" cy="341227"/>
          </a:xfrm>
          <a:prstGeom prst="rect">
            <a:avLst/>
          </a:prstGeom>
        </p:spPr>
      </p:pic>
      <p:pic>
        <p:nvPicPr>
          <p:cNvPr id="21" name="Graphic 20" descr="Badge Tick1 with solid fill">
            <a:extLst>
              <a:ext uri="{FF2B5EF4-FFF2-40B4-BE49-F238E27FC236}">
                <a16:creationId xmlns:a16="http://schemas.microsoft.com/office/drawing/2014/main" id="{93E0391F-3DBA-05DE-B1AF-C1BD568FFE5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5484" y="4491498"/>
            <a:ext cx="341227" cy="341227"/>
          </a:xfrm>
          <a:prstGeom prst="rect">
            <a:avLst/>
          </a:prstGeom>
        </p:spPr>
      </p:pic>
      <p:sp>
        <p:nvSpPr>
          <p:cNvPr id="25" name="TextBox 24">
            <a:extLst>
              <a:ext uri="{FF2B5EF4-FFF2-40B4-BE49-F238E27FC236}">
                <a16:creationId xmlns:a16="http://schemas.microsoft.com/office/drawing/2014/main" id="{F5D33219-779B-22DD-E786-ACDBC66F9CA8}"/>
              </a:ext>
            </a:extLst>
          </p:cNvPr>
          <p:cNvSpPr txBox="1"/>
          <p:nvPr/>
        </p:nvSpPr>
        <p:spPr>
          <a:xfrm>
            <a:off x="6314060" y="4754316"/>
            <a:ext cx="338554" cy="276999"/>
          </a:xfrm>
          <a:prstGeom prst="rect">
            <a:avLst/>
          </a:prstGeom>
          <a:noFill/>
        </p:spPr>
        <p:txBody>
          <a:bodyPr wrap="none" rtlCol="0">
            <a:spAutoFit/>
          </a:bodyPr>
          <a:lstStyle/>
          <a:p>
            <a:r>
              <a:rPr lang="en-GB" sz="1200">
                <a:solidFill>
                  <a:schemeClr val="tx2"/>
                </a:solidFill>
              </a:rPr>
              <a:t>LA</a:t>
            </a:r>
          </a:p>
        </p:txBody>
      </p:sp>
      <p:sp>
        <p:nvSpPr>
          <p:cNvPr id="28" name="TextBox 27">
            <a:extLst>
              <a:ext uri="{FF2B5EF4-FFF2-40B4-BE49-F238E27FC236}">
                <a16:creationId xmlns:a16="http://schemas.microsoft.com/office/drawing/2014/main" id="{BDC44D1E-2C48-793A-95CF-10EEC960A67E}"/>
              </a:ext>
            </a:extLst>
          </p:cNvPr>
          <p:cNvSpPr txBox="1"/>
          <p:nvPr/>
        </p:nvSpPr>
        <p:spPr>
          <a:xfrm>
            <a:off x="6749990" y="4769457"/>
            <a:ext cx="710451" cy="276999"/>
          </a:xfrm>
          <a:prstGeom prst="rect">
            <a:avLst/>
          </a:prstGeom>
          <a:noFill/>
        </p:spPr>
        <p:txBody>
          <a:bodyPr wrap="none" rtlCol="0">
            <a:spAutoFit/>
          </a:bodyPr>
          <a:lstStyle/>
          <a:p>
            <a:r>
              <a:rPr lang="en-GB" sz="1200">
                <a:solidFill>
                  <a:schemeClr val="tx2"/>
                </a:solidFill>
              </a:rPr>
              <a:t>Provider</a:t>
            </a:r>
          </a:p>
        </p:txBody>
      </p:sp>
      <p:pic>
        <p:nvPicPr>
          <p:cNvPr id="9" name="Graphic 8" descr="Arrow circle with solid fill">
            <a:extLst>
              <a:ext uri="{FF2B5EF4-FFF2-40B4-BE49-F238E27FC236}">
                <a16:creationId xmlns:a16="http://schemas.microsoft.com/office/drawing/2014/main" id="{A0B9E2D9-D695-715A-6115-A38311ADF1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72927" y="4475234"/>
            <a:ext cx="406157" cy="406157"/>
          </a:xfrm>
          <a:prstGeom prst="rect">
            <a:avLst/>
          </a:prstGeom>
        </p:spPr>
      </p:pic>
      <p:pic>
        <p:nvPicPr>
          <p:cNvPr id="29" name="Graphic 28" descr="Badge Tick1 with solid fill">
            <a:extLst>
              <a:ext uri="{FF2B5EF4-FFF2-40B4-BE49-F238E27FC236}">
                <a16:creationId xmlns:a16="http://schemas.microsoft.com/office/drawing/2014/main" id="{5CA495C4-005A-3B50-8600-C2D95429BAE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0095" y="5063478"/>
            <a:ext cx="363809" cy="363809"/>
          </a:xfrm>
          <a:prstGeom prst="rect">
            <a:avLst/>
          </a:prstGeom>
        </p:spPr>
      </p:pic>
      <p:sp>
        <p:nvSpPr>
          <p:cNvPr id="30" name="TextBox 29">
            <a:extLst>
              <a:ext uri="{FF2B5EF4-FFF2-40B4-BE49-F238E27FC236}">
                <a16:creationId xmlns:a16="http://schemas.microsoft.com/office/drawing/2014/main" id="{EB5757DD-A8AD-3D2B-509A-37BBB2D618A3}"/>
              </a:ext>
            </a:extLst>
          </p:cNvPr>
          <p:cNvSpPr txBox="1"/>
          <p:nvPr/>
        </p:nvSpPr>
        <p:spPr>
          <a:xfrm>
            <a:off x="5216511" y="5261606"/>
            <a:ext cx="710451" cy="276999"/>
          </a:xfrm>
          <a:prstGeom prst="rect">
            <a:avLst/>
          </a:prstGeom>
          <a:noFill/>
        </p:spPr>
        <p:txBody>
          <a:bodyPr wrap="none" rtlCol="0">
            <a:spAutoFit/>
          </a:bodyPr>
          <a:lstStyle/>
          <a:p>
            <a:r>
              <a:rPr lang="en-GB" sz="1200">
                <a:solidFill>
                  <a:schemeClr val="tx2"/>
                </a:solidFill>
              </a:rPr>
              <a:t>Provider</a:t>
            </a:r>
          </a:p>
        </p:txBody>
      </p:sp>
    </p:spTree>
    <p:extLst>
      <p:ext uri="{BB962C8B-B14F-4D97-AF65-F5344CB8AC3E}">
        <p14:creationId xmlns:p14="http://schemas.microsoft.com/office/powerpoint/2010/main" val="936598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1820147" y="1964191"/>
            <a:ext cx="5190302" cy="523563"/>
          </a:xfrm>
        </p:spPr>
        <p:txBody>
          <a:bodyPr lIns="91440" tIns="45720" rIns="91440" bIns="45720" anchor="t"/>
          <a:lstStyle/>
          <a:p>
            <a:pPr>
              <a:spcBef>
                <a:spcPts val="0"/>
              </a:spcBef>
            </a:pPr>
            <a:r>
              <a:rPr lang="en-GB" sz="2800" b="1">
                <a:latin typeface="Arial"/>
                <a:ea typeface="+mn-ea"/>
                <a:cs typeface="Arial"/>
              </a:rPr>
              <a:t>Manage Referral</a:t>
            </a:r>
            <a:br>
              <a:rPr lang="en-GB" sz="2800" b="1">
                <a:latin typeface="Arial"/>
                <a:ea typeface="+mn-ea"/>
                <a:cs typeface="Arial"/>
              </a:rPr>
            </a:br>
            <a:r>
              <a:rPr lang="en-GB" sz="2800" b="1">
                <a:latin typeface="Arial"/>
                <a:ea typeface="+mn-ea"/>
                <a:cs typeface="Arial"/>
              </a:rPr>
              <a:t>- Provider actions</a:t>
            </a:r>
            <a:endParaRPr lang="en-US">
              <a:ea typeface="+mn-ea"/>
            </a:endParaRPr>
          </a:p>
          <a:p>
            <a:pPr algn="l"/>
            <a:endParaRPr lang="en-GB" sz="2800" b="1">
              <a:latin typeface="Arial" panose="020B0604020202020204" pitchFamily="34" charset="0"/>
              <a:ea typeface="+mn-ea"/>
              <a:cs typeface="Arial" panose="020B0604020202020204" pitchFamily="34" charset="0"/>
            </a:endParaRPr>
          </a:p>
        </p:txBody>
      </p:sp>
      <p:cxnSp>
        <p:nvCxnSpPr>
          <p:cNvPr id="10" name="Straight Connector 9">
            <a:extLst>
              <a:ext uri="{FF2B5EF4-FFF2-40B4-BE49-F238E27FC236}">
                <a16:creationId xmlns:a16="http://schemas.microsoft.com/office/drawing/2014/main" id="{8B15A45B-D7FD-77DF-3547-DD06C34449C3}"/>
              </a:ext>
            </a:extLst>
          </p:cNvPr>
          <p:cNvCxnSpPr>
            <a:cxnSpLocks/>
            <a:endCxn id="7" idx="1"/>
          </p:cNvCxnSpPr>
          <p:nvPr/>
        </p:nvCxnSpPr>
        <p:spPr>
          <a:xfrm>
            <a:off x="1739215" y="3594928"/>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5" name="Graphic 4" descr="Ui Ux with solid fill">
            <a:extLst>
              <a:ext uri="{FF2B5EF4-FFF2-40B4-BE49-F238E27FC236}">
                <a16:creationId xmlns:a16="http://schemas.microsoft.com/office/drawing/2014/main" id="{3C62AC0E-591A-BB8A-74F3-EFD301BFE6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45700" y="3101275"/>
            <a:ext cx="987306" cy="987306"/>
          </a:xfrm>
          <a:prstGeom prst="rect">
            <a:avLst/>
          </a:prstGeom>
        </p:spPr>
      </p:pic>
      <p:pic>
        <p:nvPicPr>
          <p:cNvPr id="7" name="Graphic 6" descr="Architecture with solid fill">
            <a:extLst>
              <a:ext uri="{FF2B5EF4-FFF2-40B4-BE49-F238E27FC236}">
                <a16:creationId xmlns:a16="http://schemas.microsoft.com/office/drawing/2014/main" id="{6BF00E24-030F-8806-736E-BF3107C0A2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11284" y="3336662"/>
            <a:ext cx="524242" cy="524242"/>
          </a:xfrm>
          <a:prstGeom prst="rect">
            <a:avLst/>
          </a:prstGeom>
        </p:spPr>
      </p:pic>
      <p:pic>
        <p:nvPicPr>
          <p:cNvPr id="9" name="Graphic 8" descr="Magnifying glass with solid fill">
            <a:extLst>
              <a:ext uri="{FF2B5EF4-FFF2-40B4-BE49-F238E27FC236}">
                <a16:creationId xmlns:a16="http://schemas.microsoft.com/office/drawing/2014/main" id="{8CE18E1A-6893-EA2E-0267-5BD69B2BE0C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15988" y="3382390"/>
            <a:ext cx="432786" cy="432786"/>
          </a:xfrm>
          <a:prstGeom prst="rect">
            <a:avLst/>
          </a:prstGeom>
        </p:spPr>
      </p:pic>
      <p:cxnSp>
        <p:nvCxnSpPr>
          <p:cNvPr id="13" name="Straight Connector 12">
            <a:extLst>
              <a:ext uri="{FF2B5EF4-FFF2-40B4-BE49-F238E27FC236}">
                <a16:creationId xmlns:a16="http://schemas.microsoft.com/office/drawing/2014/main" id="{48306E6F-2A47-2726-BB05-CD04C45EEF2A}"/>
              </a:ext>
            </a:extLst>
          </p:cNvPr>
          <p:cNvCxnSpPr>
            <a:cxnSpLocks/>
          </p:cNvCxnSpPr>
          <p:nvPr/>
        </p:nvCxnSpPr>
        <p:spPr>
          <a:xfrm>
            <a:off x="3025967" y="3594928"/>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16" name="Graphic 15" descr="Clipboard Mixed with solid fill">
            <a:extLst>
              <a:ext uri="{FF2B5EF4-FFF2-40B4-BE49-F238E27FC236}">
                <a16:creationId xmlns:a16="http://schemas.microsoft.com/office/drawing/2014/main" id="{96B1FD2C-945F-6B45-0978-8C8E30FA316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57437" y="3327427"/>
            <a:ext cx="524242" cy="524242"/>
          </a:xfrm>
          <a:prstGeom prst="rect">
            <a:avLst/>
          </a:prstGeom>
        </p:spPr>
      </p:pic>
      <p:sp>
        <p:nvSpPr>
          <p:cNvPr id="17" name="TextBox 16">
            <a:extLst>
              <a:ext uri="{FF2B5EF4-FFF2-40B4-BE49-F238E27FC236}">
                <a16:creationId xmlns:a16="http://schemas.microsoft.com/office/drawing/2014/main" id="{307EE5EF-3A74-592C-5867-6E5E90EA1A40}"/>
              </a:ext>
            </a:extLst>
          </p:cNvPr>
          <p:cNvSpPr txBox="1"/>
          <p:nvPr/>
        </p:nvSpPr>
        <p:spPr>
          <a:xfrm>
            <a:off x="1379648" y="3781927"/>
            <a:ext cx="718210" cy="276999"/>
          </a:xfrm>
          <a:prstGeom prst="rect">
            <a:avLst/>
          </a:prstGeom>
          <a:noFill/>
        </p:spPr>
        <p:txBody>
          <a:bodyPr wrap="none" rtlCol="0">
            <a:spAutoFit/>
          </a:bodyPr>
          <a:lstStyle/>
          <a:p>
            <a:r>
              <a:rPr lang="en-GB" sz="1200">
                <a:solidFill>
                  <a:schemeClr val="bg1">
                    <a:lumMod val="65000"/>
                  </a:schemeClr>
                </a:solidFill>
              </a:rPr>
              <a:t>Discover</a:t>
            </a:r>
          </a:p>
        </p:txBody>
      </p:sp>
      <p:sp>
        <p:nvSpPr>
          <p:cNvPr id="18" name="TextBox 17">
            <a:extLst>
              <a:ext uri="{FF2B5EF4-FFF2-40B4-BE49-F238E27FC236}">
                <a16:creationId xmlns:a16="http://schemas.microsoft.com/office/drawing/2014/main" id="{B2E53B3D-26CF-92AC-3C68-89E8719155EE}"/>
              </a:ext>
            </a:extLst>
          </p:cNvPr>
          <p:cNvSpPr txBox="1"/>
          <p:nvPr/>
        </p:nvSpPr>
        <p:spPr>
          <a:xfrm>
            <a:off x="2522214" y="3781927"/>
            <a:ext cx="604653" cy="276999"/>
          </a:xfrm>
          <a:prstGeom prst="rect">
            <a:avLst/>
          </a:prstGeom>
          <a:noFill/>
        </p:spPr>
        <p:txBody>
          <a:bodyPr wrap="none" rtlCol="0">
            <a:spAutoFit/>
          </a:bodyPr>
          <a:lstStyle/>
          <a:p>
            <a:r>
              <a:rPr lang="en-GB" sz="1200">
                <a:solidFill>
                  <a:schemeClr val="bg1">
                    <a:lumMod val="65000"/>
                  </a:schemeClr>
                </a:solidFill>
              </a:rPr>
              <a:t>Design</a:t>
            </a:r>
          </a:p>
        </p:txBody>
      </p:sp>
      <p:sp>
        <p:nvSpPr>
          <p:cNvPr id="19" name="TextBox 18">
            <a:extLst>
              <a:ext uri="{FF2B5EF4-FFF2-40B4-BE49-F238E27FC236}">
                <a16:creationId xmlns:a16="http://schemas.microsoft.com/office/drawing/2014/main" id="{8CD99986-6CBF-0BC8-D347-F3D9EA5F63E7}"/>
              </a:ext>
            </a:extLst>
          </p:cNvPr>
          <p:cNvSpPr txBox="1"/>
          <p:nvPr/>
        </p:nvSpPr>
        <p:spPr>
          <a:xfrm>
            <a:off x="3990860" y="3950081"/>
            <a:ext cx="711477" cy="276999"/>
          </a:xfrm>
          <a:prstGeom prst="rect">
            <a:avLst/>
          </a:prstGeom>
          <a:noFill/>
        </p:spPr>
        <p:txBody>
          <a:bodyPr wrap="none" rtlCol="0">
            <a:spAutoFit/>
          </a:bodyPr>
          <a:lstStyle/>
          <a:p>
            <a:r>
              <a:rPr lang="en-GB" sz="1200" b="1"/>
              <a:t>Develop</a:t>
            </a:r>
          </a:p>
        </p:txBody>
      </p:sp>
      <p:sp>
        <p:nvSpPr>
          <p:cNvPr id="20" name="TextBox 19">
            <a:extLst>
              <a:ext uri="{FF2B5EF4-FFF2-40B4-BE49-F238E27FC236}">
                <a16:creationId xmlns:a16="http://schemas.microsoft.com/office/drawing/2014/main" id="{9485676E-57DC-105A-0AAC-3EB76BB4F8BB}"/>
              </a:ext>
            </a:extLst>
          </p:cNvPr>
          <p:cNvSpPr txBox="1"/>
          <p:nvPr/>
        </p:nvSpPr>
        <p:spPr>
          <a:xfrm>
            <a:off x="5624479" y="3815176"/>
            <a:ext cx="457200" cy="276999"/>
          </a:xfrm>
          <a:prstGeom prst="rect">
            <a:avLst/>
          </a:prstGeom>
          <a:noFill/>
        </p:spPr>
        <p:txBody>
          <a:bodyPr wrap="square" rtlCol="0">
            <a:spAutoFit/>
          </a:bodyPr>
          <a:lstStyle/>
          <a:p>
            <a:r>
              <a:rPr lang="en-GB" sz="1200">
                <a:solidFill>
                  <a:schemeClr val="bg1">
                    <a:lumMod val="65000"/>
                  </a:schemeClr>
                </a:solidFill>
              </a:rPr>
              <a:t>Test</a:t>
            </a:r>
          </a:p>
        </p:txBody>
      </p:sp>
      <p:cxnSp>
        <p:nvCxnSpPr>
          <p:cNvPr id="23" name="Straight Connector 22">
            <a:extLst>
              <a:ext uri="{FF2B5EF4-FFF2-40B4-BE49-F238E27FC236}">
                <a16:creationId xmlns:a16="http://schemas.microsoft.com/office/drawing/2014/main" id="{44D7B05D-47D2-DD99-3827-3925F4C85973}"/>
              </a:ext>
            </a:extLst>
          </p:cNvPr>
          <p:cNvCxnSpPr>
            <a:cxnSpLocks/>
          </p:cNvCxnSpPr>
          <p:nvPr/>
        </p:nvCxnSpPr>
        <p:spPr>
          <a:xfrm>
            <a:off x="4765671" y="3598783"/>
            <a:ext cx="872069" cy="3855"/>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59661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1820147" y="1964191"/>
            <a:ext cx="5190302" cy="523563"/>
          </a:xfrm>
        </p:spPr>
        <p:txBody>
          <a:bodyPr lIns="91440" tIns="45720" rIns="91440" bIns="45720" anchor="t"/>
          <a:lstStyle/>
          <a:p>
            <a:pPr>
              <a:spcBef>
                <a:spcPts val="0"/>
              </a:spcBef>
            </a:pPr>
            <a:r>
              <a:rPr lang="en-GB" sz="2800" b="1">
                <a:latin typeface="Arial"/>
                <a:ea typeface="+mn-ea"/>
                <a:cs typeface="Arial"/>
              </a:rPr>
              <a:t>Manage Referral</a:t>
            </a:r>
            <a:br>
              <a:rPr lang="en-GB" sz="2800" b="1">
                <a:latin typeface="Arial"/>
                <a:ea typeface="+mn-ea"/>
                <a:cs typeface="Arial"/>
              </a:rPr>
            </a:br>
            <a:r>
              <a:rPr lang="en-GB" sz="2800" b="1">
                <a:latin typeface="Arial"/>
                <a:ea typeface="+mn-ea"/>
                <a:cs typeface="Arial"/>
              </a:rPr>
              <a:t>- Email notifications</a:t>
            </a:r>
            <a:endParaRPr lang="en-US">
              <a:ea typeface="+mn-ea"/>
            </a:endParaRPr>
          </a:p>
          <a:p>
            <a:pPr algn="l"/>
            <a:endParaRPr lang="en-GB" sz="2800" b="1">
              <a:latin typeface="Arial" panose="020B0604020202020204" pitchFamily="34" charset="0"/>
              <a:ea typeface="+mn-ea"/>
              <a:cs typeface="Arial" panose="020B0604020202020204" pitchFamily="34" charset="0"/>
            </a:endParaRPr>
          </a:p>
        </p:txBody>
      </p:sp>
      <p:cxnSp>
        <p:nvCxnSpPr>
          <p:cNvPr id="10" name="Straight Connector 9">
            <a:extLst>
              <a:ext uri="{FF2B5EF4-FFF2-40B4-BE49-F238E27FC236}">
                <a16:creationId xmlns:a16="http://schemas.microsoft.com/office/drawing/2014/main" id="{8B15A45B-D7FD-77DF-3547-DD06C34449C3}"/>
              </a:ext>
            </a:extLst>
          </p:cNvPr>
          <p:cNvCxnSpPr>
            <a:cxnSpLocks/>
            <a:endCxn id="7" idx="1"/>
          </p:cNvCxnSpPr>
          <p:nvPr/>
        </p:nvCxnSpPr>
        <p:spPr>
          <a:xfrm>
            <a:off x="1739215" y="3594928"/>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5" name="Graphic 4" descr="Ui Ux with solid fill">
            <a:extLst>
              <a:ext uri="{FF2B5EF4-FFF2-40B4-BE49-F238E27FC236}">
                <a16:creationId xmlns:a16="http://schemas.microsoft.com/office/drawing/2014/main" id="{3C62AC0E-591A-BB8A-74F3-EFD301BFE6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45700" y="3101275"/>
            <a:ext cx="987306" cy="987306"/>
          </a:xfrm>
          <a:prstGeom prst="rect">
            <a:avLst/>
          </a:prstGeom>
        </p:spPr>
      </p:pic>
      <p:pic>
        <p:nvPicPr>
          <p:cNvPr id="7" name="Graphic 6" descr="Architecture with solid fill">
            <a:extLst>
              <a:ext uri="{FF2B5EF4-FFF2-40B4-BE49-F238E27FC236}">
                <a16:creationId xmlns:a16="http://schemas.microsoft.com/office/drawing/2014/main" id="{6BF00E24-030F-8806-736E-BF3107C0A2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11284" y="3336662"/>
            <a:ext cx="524242" cy="524242"/>
          </a:xfrm>
          <a:prstGeom prst="rect">
            <a:avLst/>
          </a:prstGeom>
        </p:spPr>
      </p:pic>
      <p:pic>
        <p:nvPicPr>
          <p:cNvPr id="9" name="Graphic 8" descr="Magnifying glass with solid fill">
            <a:extLst>
              <a:ext uri="{FF2B5EF4-FFF2-40B4-BE49-F238E27FC236}">
                <a16:creationId xmlns:a16="http://schemas.microsoft.com/office/drawing/2014/main" id="{8CE18E1A-6893-EA2E-0267-5BD69B2BE0C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15988" y="3382390"/>
            <a:ext cx="432786" cy="432786"/>
          </a:xfrm>
          <a:prstGeom prst="rect">
            <a:avLst/>
          </a:prstGeom>
        </p:spPr>
      </p:pic>
      <p:cxnSp>
        <p:nvCxnSpPr>
          <p:cNvPr id="13" name="Straight Connector 12">
            <a:extLst>
              <a:ext uri="{FF2B5EF4-FFF2-40B4-BE49-F238E27FC236}">
                <a16:creationId xmlns:a16="http://schemas.microsoft.com/office/drawing/2014/main" id="{48306E6F-2A47-2726-BB05-CD04C45EEF2A}"/>
              </a:ext>
            </a:extLst>
          </p:cNvPr>
          <p:cNvCxnSpPr>
            <a:cxnSpLocks/>
          </p:cNvCxnSpPr>
          <p:nvPr/>
        </p:nvCxnSpPr>
        <p:spPr>
          <a:xfrm>
            <a:off x="3025967" y="3594928"/>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16" name="Graphic 15" descr="Clipboard Mixed with solid fill">
            <a:extLst>
              <a:ext uri="{FF2B5EF4-FFF2-40B4-BE49-F238E27FC236}">
                <a16:creationId xmlns:a16="http://schemas.microsoft.com/office/drawing/2014/main" id="{96B1FD2C-945F-6B45-0978-8C8E30FA316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57437" y="3327427"/>
            <a:ext cx="524242" cy="524242"/>
          </a:xfrm>
          <a:prstGeom prst="rect">
            <a:avLst/>
          </a:prstGeom>
        </p:spPr>
      </p:pic>
      <p:sp>
        <p:nvSpPr>
          <p:cNvPr id="17" name="TextBox 16">
            <a:extLst>
              <a:ext uri="{FF2B5EF4-FFF2-40B4-BE49-F238E27FC236}">
                <a16:creationId xmlns:a16="http://schemas.microsoft.com/office/drawing/2014/main" id="{307EE5EF-3A74-592C-5867-6E5E90EA1A40}"/>
              </a:ext>
            </a:extLst>
          </p:cNvPr>
          <p:cNvSpPr txBox="1"/>
          <p:nvPr/>
        </p:nvSpPr>
        <p:spPr>
          <a:xfrm>
            <a:off x="1379648" y="3781927"/>
            <a:ext cx="718210" cy="276999"/>
          </a:xfrm>
          <a:prstGeom prst="rect">
            <a:avLst/>
          </a:prstGeom>
          <a:noFill/>
        </p:spPr>
        <p:txBody>
          <a:bodyPr wrap="none" rtlCol="0">
            <a:spAutoFit/>
          </a:bodyPr>
          <a:lstStyle/>
          <a:p>
            <a:r>
              <a:rPr lang="en-GB" sz="1200">
                <a:solidFill>
                  <a:schemeClr val="bg1">
                    <a:lumMod val="65000"/>
                  </a:schemeClr>
                </a:solidFill>
              </a:rPr>
              <a:t>Discover</a:t>
            </a:r>
          </a:p>
        </p:txBody>
      </p:sp>
      <p:sp>
        <p:nvSpPr>
          <p:cNvPr id="18" name="TextBox 17">
            <a:extLst>
              <a:ext uri="{FF2B5EF4-FFF2-40B4-BE49-F238E27FC236}">
                <a16:creationId xmlns:a16="http://schemas.microsoft.com/office/drawing/2014/main" id="{B2E53B3D-26CF-92AC-3C68-89E8719155EE}"/>
              </a:ext>
            </a:extLst>
          </p:cNvPr>
          <p:cNvSpPr txBox="1"/>
          <p:nvPr/>
        </p:nvSpPr>
        <p:spPr>
          <a:xfrm>
            <a:off x="2522214" y="3781927"/>
            <a:ext cx="604653" cy="276999"/>
          </a:xfrm>
          <a:prstGeom prst="rect">
            <a:avLst/>
          </a:prstGeom>
          <a:noFill/>
        </p:spPr>
        <p:txBody>
          <a:bodyPr wrap="none" rtlCol="0">
            <a:spAutoFit/>
          </a:bodyPr>
          <a:lstStyle/>
          <a:p>
            <a:r>
              <a:rPr lang="en-GB" sz="1200">
                <a:solidFill>
                  <a:schemeClr val="bg1">
                    <a:lumMod val="65000"/>
                  </a:schemeClr>
                </a:solidFill>
              </a:rPr>
              <a:t>Design</a:t>
            </a:r>
          </a:p>
        </p:txBody>
      </p:sp>
      <p:sp>
        <p:nvSpPr>
          <p:cNvPr id="19" name="TextBox 18">
            <a:extLst>
              <a:ext uri="{FF2B5EF4-FFF2-40B4-BE49-F238E27FC236}">
                <a16:creationId xmlns:a16="http://schemas.microsoft.com/office/drawing/2014/main" id="{8CD99986-6CBF-0BC8-D347-F3D9EA5F63E7}"/>
              </a:ext>
            </a:extLst>
          </p:cNvPr>
          <p:cNvSpPr txBox="1"/>
          <p:nvPr/>
        </p:nvSpPr>
        <p:spPr>
          <a:xfrm>
            <a:off x="3990860" y="3950081"/>
            <a:ext cx="711477" cy="276999"/>
          </a:xfrm>
          <a:prstGeom prst="rect">
            <a:avLst/>
          </a:prstGeom>
          <a:noFill/>
        </p:spPr>
        <p:txBody>
          <a:bodyPr wrap="none" rtlCol="0">
            <a:spAutoFit/>
          </a:bodyPr>
          <a:lstStyle/>
          <a:p>
            <a:r>
              <a:rPr lang="en-GB" sz="1200" b="1"/>
              <a:t>Develop</a:t>
            </a:r>
          </a:p>
        </p:txBody>
      </p:sp>
      <p:sp>
        <p:nvSpPr>
          <p:cNvPr id="20" name="TextBox 19">
            <a:extLst>
              <a:ext uri="{FF2B5EF4-FFF2-40B4-BE49-F238E27FC236}">
                <a16:creationId xmlns:a16="http://schemas.microsoft.com/office/drawing/2014/main" id="{9485676E-57DC-105A-0AAC-3EB76BB4F8BB}"/>
              </a:ext>
            </a:extLst>
          </p:cNvPr>
          <p:cNvSpPr txBox="1"/>
          <p:nvPr/>
        </p:nvSpPr>
        <p:spPr>
          <a:xfrm>
            <a:off x="5624479" y="3815176"/>
            <a:ext cx="457200" cy="276999"/>
          </a:xfrm>
          <a:prstGeom prst="rect">
            <a:avLst/>
          </a:prstGeom>
          <a:noFill/>
        </p:spPr>
        <p:txBody>
          <a:bodyPr wrap="square" rtlCol="0">
            <a:spAutoFit/>
          </a:bodyPr>
          <a:lstStyle/>
          <a:p>
            <a:r>
              <a:rPr lang="en-GB" sz="1200">
                <a:solidFill>
                  <a:schemeClr val="bg1">
                    <a:lumMod val="65000"/>
                  </a:schemeClr>
                </a:solidFill>
              </a:rPr>
              <a:t>Test</a:t>
            </a:r>
          </a:p>
        </p:txBody>
      </p:sp>
      <p:cxnSp>
        <p:nvCxnSpPr>
          <p:cNvPr id="23" name="Straight Connector 22">
            <a:extLst>
              <a:ext uri="{FF2B5EF4-FFF2-40B4-BE49-F238E27FC236}">
                <a16:creationId xmlns:a16="http://schemas.microsoft.com/office/drawing/2014/main" id="{44D7B05D-47D2-DD99-3827-3925F4C85973}"/>
              </a:ext>
            </a:extLst>
          </p:cNvPr>
          <p:cNvCxnSpPr>
            <a:cxnSpLocks/>
          </p:cNvCxnSpPr>
          <p:nvPr/>
        </p:nvCxnSpPr>
        <p:spPr>
          <a:xfrm>
            <a:off x="4765671" y="3598783"/>
            <a:ext cx="872069" cy="3855"/>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35036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DB45B-BC41-74A7-14AF-ED2A0D128A4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73ADD2F-C657-A816-46F9-8EA72D52161B}"/>
              </a:ext>
            </a:extLst>
          </p:cNvPr>
          <p:cNvPicPr>
            <a:picLocks noChangeAspect="1"/>
          </p:cNvPicPr>
          <p:nvPr/>
        </p:nvPicPr>
        <p:blipFill>
          <a:blip r:embed="rId3"/>
          <a:stretch>
            <a:fillRect/>
          </a:stretch>
        </p:blipFill>
        <p:spPr>
          <a:xfrm>
            <a:off x="2044916" y="669202"/>
            <a:ext cx="6915150" cy="4276725"/>
          </a:xfrm>
          <a:prstGeom prst="rect">
            <a:avLst/>
          </a:prstGeom>
        </p:spPr>
      </p:pic>
      <p:pic>
        <p:nvPicPr>
          <p:cNvPr id="8" name="Picture 7">
            <a:extLst>
              <a:ext uri="{FF2B5EF4-FFF2-40B4-BE49-F238E27FC236}">
                <a16:creationId xmlns:a16="http://schemas.microsoft.com/office/drawing/2014/main" id="{D1349C98-8ABF-E172-57C6-A612F57148A1}"/>
              </a:ext>
            </a:extLst>
          </p:cNvPr>
          <p:cNvPicPr>
            <a:picLocks noChangeAspect="1"/>
          </p:cNvPicPr>
          <p:nvPr/>
        </p:nvPicPr>
        <p:blipFill>
          <a:blip r:embed="rId4"/>
          <a:stretch>
            <a:fillRect/>
          </a:stretch>
        </p:blipFill>
        <p:spPr>
          <a:xfrm>
            <a:off x="183934" y="1979916"/>
            <a:ext cx="2861107" cy="3712195"/>
          </a:xfrm>
          <a:prstGeom prst="rect">
            <a:avLst/>
          </a:prstGeom>
        </p:spPr>
      </p:pic>
      <p:sp>
        <p:nvSpPr>
          <p:cNvPr id="12" name="Title 1">
            <a:extLst>
              <a:ext uri="{FF2B5EF4-FFF2-40B4-BE49-F238E27FC236}">
                <a16:creationId xmlns:a16="http://schemas.microsoft.com/office/drawing/2014/main" id="{8EF4E3A1-4DC8-056E-04F2-8413DF0AF812}"/>
              </a:ext>
            </a:extLst>
          </p:cNvPr>
          <p:cNvSpPr txBox="1">
            <a:spLocks/>
          </p:cNvSpPr>
          <p:nvPr/>
        </p:nvSpPr>
        <p:spPr>
          <a:xfrm>
            <a:off x="323528" y="274638"/>
            <a:ext cx="7992888" cy="764049"/>
          </a:xfrm>
          <a:prstGeom prst="rect">
            <a:avLst/>
          </a:prstGeom>
        </p:spPr>
        <p:txBody>
          <a:bodyPr lIns="91440" tIns="45720" rIns="91440" bIns="45720"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pPr>
            <a:r>
              <a:rPr lang="en-GB" sz="2800" b="1">
                <a:latin typeface="Arial"/>
                <a:ea typeface="+mn-ea"/>
                <a:cs typeface="Arial"/>
              </a:rPr>
              <a:t>Technical approach</a:t>
            </a:r>
          </a:p>
        </p:txBody>
      </p:sp>
    </p:spTree>
    <p:extLst>
      <p:ext uri="{BB962C8B-B14F-4D97-AF65-F5344CB8AC3E}">
        <p14:creationId xmlns:p14="http://schemas.microsoft.com/office/powerpoint/2010/main" val="3388263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1888641" y="2086902"/>
            <a:ext cx="5361538" cy="1080079"/>
          </a:xfrm>
        </p:spPr>
        <p:txBody>
          <a:bodyPr lIns="91440" tIns="45720" rIns="91440" bIns="45720" anchor="t"/>
          <a:lstStyle/>
          <a:p>
            <a:pPr>
              <a:spcBef>
                <a:spcPts val="0"/>
              </a:spcBef>
            </a:pPr>
            <a:r>
              <a:rPr lang="en-GB" sz="2800" b="1">
                <a:latin typeface="Arial"/>
                <a:ea typeface="+mn-ea"/>
                <a:cs typeface="Arial"/>
              </a:rPr>
              <a:t>Respond and action referrals</a:t>
            </a:r>
            <a:br>
              <a:rPr lang="en-GB" sz="2800" b="1">
                <a:latin typeface="Arial"/>
                <a:ea typeface="+mn-ea"/>
                <a:cs typeface="Arial"/>
              </a:rPr>
            </a:br>
            <a:r>
              <a:rPr lang="en-GB" sz="2800" b="1">
                <a:solidFill>
                  <a:schemeClr val="tx2"/>
                </a:solidFill>
                <a:latin typeface="Arial"/>
                <a:ea typeface="+mn-ea"/>
                <a:cs typeface="Arial"/>
              </a:rPr>
              <a:t>- Make an offer - Fostering</a:t>
            </a:r>
          </a:p>
          <a:p>
            <a:pPr algn="l"/>
            <a:endParaRPr lang="en-GB" sz="2800" b="1">
              <a:latin typeface="Arial" panose="020B0604020202020204" pitchFamily="34" charset="0"/>
              <a:ea typeface="+mn-ea"/>
              <a:cs typeface="Arial" panose="020B0604020202020204" pitchFamily="34" charset="0"/>
            </a:endParaRPr>
          </a:p>
        </p:txBody>
      </p:sp>
      <p:pic>
        <p:nvPicPr>
          <p:cNvPr id="7" name="Graphic 6" descr="Architecture with solid fill">
            <a:extLst>
              <a:ext uri="{FF2B5EF4-FFF2-40B4-BE49-F238E27FC236}">
                <a16:creationId xmlns:a16="http://schemas.microsoft.com/office/drawing/2014/main" id="{6BF00E24-030F-8806-736E-BF3107C0A2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14889" y="3197160"/>
            <a:ext cx="872068" cy="872068"/>
          </a:xfrm>
          <a:prstGeom prst="rect">
            <a:avLst/>
          </a:prstGeom>
        </p:spPr>
      </p:pic>
      <p:pic>
        <p:nvPicPr>
          <p:cNvPr id="9" name="Graphic 8" descr="Magnifying glass with solid fill">
            <a:extLst>
              <a:ext uri="{FF2B5EF4-FFF2-40B4-BE49-F238E27FC236}">
                <a16:creationId xmlns:a16="http://schemas.microsoft.com/office/drawing/2014/main" id="{8CE18E1A-6893-EA2E-0267-5BD69B2BE0C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18154" y="3441449"/>
            <a:ext cx="432786" cy="432786"/>
          </a:xfrm>
          <a:prstGeom prst="rect">
            <a:avLst/>
          </a:prstGeom>
        </p:spPr>
      </p:pic>
      <p:cxnSp>
        <p:nvCxnSpPr>
          <p:cNvPr id="13" name="Straight Connector 12">
            <a:extLst>
              <a:ext uri="{FF2B5EF4-FFF2-40B4-BE49-F238E27FC236}">
                <a16:creationId xmlns:a16="http://schemas.microsoft.com/office/drawing/2014/main" id="{48306E6F-2A47-2726-BB05-CD04C45EEF2A}"/>
              </a:ext>
            </a:extLst>
          </p:cNvPr>
          <p:cNvCxnSpPr>
            <a:cxnSpLocks/>
          </p:cNvCxnSpPr>
          <p:nvPr/>
        </p:nvCxnSpPr>
        <p:spPr>
          <a:xfrm>
            <a:off x="5086957" y="3653986"/>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16" name="Graphic 15" descr="Clipboard Mixed with solid fill">
            <a:extLst>
              <a:ext uri="{FF2B5EF4-FFF2-40B4-BE49-F238E27FC236}">
                <a16:creationId xmlns:a16="http://schemas.microsoft.com/office/drawing/2014/main" id="{96B1FD2C-945F-6B45-0978-8C8E30FA316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59603" y="3386486"/>
            <a:ext cx="524242" cy="524242"/>
          </a:xfrm>
          <a:prstGeom prst="rect">
            <a:avLst/>
          </a:prstGeom>
        </p:spPr>
      </p:pic>
      <p:sp>
        <p:nvSpPr>
          <p:cNvPr id="17" name="TextBox 16">
            <a:extLst>
              <a:ext uri="{FF2B5EF4-FFF2-40B4-BE49-F238E27FC236}">
                <a16:creationId xmlns:a16="http://schemas.microsoft.com/office/drawing/2014/main" id="{307EE5EF-3A74-592C-5867-6E5E90EA1A40}"/>
              </a:ext>
            </a:extLst>
          </p:cNvPr>
          <p:cNvSpPr txBox="1"/>
          <p:nvPr/>
        </p:nvSpPr>
        <p:spPr>
          <a:xfrm>
            <a:off x="3181814" y="3840986"/>
            <a:ext cx="718210" cy="276999"/>
          </a:xfrm>
          <a:prstGeom prst="rect">
            <a:avLst/>
          </a:prstGeom>
          <a:noFill/>
        </p:spPr>
        <p:txBody>
          <a:bodyPr wrap="none" rtlCol="0">
            <a:spAutoFit/>
          </a:bodyPr>
          <a:lstStyle/>
          <a:p>
            <a:r>
              <a:rPr lang="en-GB" sz="1200">
                <a:solidFill>
                  <a:schemeClr val="bg1">
                    <a:lumMod val="65000"/>
                  </a:schemeClr>
                </a:solidFill>
              </a:rPr>
              <a:t>Discover</a:t>
            </a:r>
          </a:p>
        </p:txBody>
      </p:sp>
      <p:sp>
        <p:nvSpPr>
          <p:cNvPr id="18" name="TextBox 17">
            <a:extLst>
              <a:ext uri="{FF2B5EF4-FFF2-40B4-BE49-F238E27FC236}">
                <a16:creationId xmlns:a16="http://schemas.microsoft.com/office/drawing/2014/main" id="{B2E53B3D-26CF-92AC-3C68-89E8719155EE}"/>
              </a:ext>
            </a:extLst>
          </p:cNvPr>
          <p:cNvSpPr txBox="1"/>
          <p:nvPr/>
        </p:nvSpPr>
        <p:spPr>
          <a:xfrm>
            <a:off x="4269098" y="3919963"/>
            <a:ext cx="615874" cy="276999"/>
          </a:xfrm>
          <a:prstGeom prst="rect">
            <a:avLst/>
          </a:prstGeom>
          <a:noFill/>
        </p:spPr>
        <p:txBody>
          <a:bodyPr wrap="none" rtlCol="0">
            <a:spAutoFit/>
          </a:bodyPr>
          <a:lstStyle/>
          <a:p>
            <a:r>
              <a:rPr lang="en-GB" sz="1200" b="1"/>
              <a:t>Design</a:t>
            </a:r>
          </a:p>
        </p:txBody>
      </p:sp>
      <p:sp>
        <p:nvSpPr>
          <p:cNvPr id="19" name="TextBox 18">
            <a:extLst>
              <a:ext uri="{FF2B5EF4-FFF2-40B4-BE49-F238E27FC236}">
                <a16:creationId xmlns:a16="http://schemas.microsoft.com/office/drawing/2014/main" id="{8CD99986-6CBF-0BC8-D347-F3D9EA5F63E7}"/>
              </a:ext>
            </a:extLst>
          </p:cNvPr>
          <p:cNvSpPr txBox="1"/>
          <p:nvPr/>
        </p:nvSpPr>
        <p:spPr>
          <a:xfrm>
            <a:off x="5923702" y="3848657"/>
            <a:ext cx="696986" cy="276999"/>
          </a:xfrm>
          <a:prstGeom prst="rect">
            <a:avLst/>
          </a:prstGeom>
          <a:noFill/>
        </p:spPr>
        <p:txBody>
          <a:bodyPr wrap="none" rtlCol="0">
            <a:spAutoFit/>
          </a:bodyPr>
          <a:lstStyle/>
          <a:p>
            <a:r>
              <a:rPr lang="en-GB" sz="1200">
                <a:solidFill>
                  <a:schemeClr val="bg1">
                    <a:lumMod val="65000"/>
                  </a:schemeClr>
                </a:solidFill>
              </a:rPr>
              <a:t>Develop</a:t>
            </a:r>
          </a:p>
        </p:txBody>
      </p:sp>
      <p:sp>
        <p:nvSpPr>
          <p:cNvPr id="20" name="TextBox 19">
            <a:extLst>
              <a:ext uri="{FF2B5EF4-FFF2-40B4-BE49-F238E27FC236}">
                <a16:creationId xmlns:a16="http://schemas.microsoft.com/office/drawing/2014/main" id="{9485676E-57DC-105A-0AAC-3EB76BB4F8BB}"/>
              </a:ext>
            </a:extLst>
          </p:cNvPr>
          <p:cNvSpPr txBox="1"/>
          <p:nvPr/>
        </p:nvSpPr>
        <p:spPr>
          <a:xfrm>
            <a:off x="7426645" y="3874235"/>
            <a:ext cx="457200" cy="276999"/>
          </a:xfrm>
          <a:prstGeom prst="rect">
            <a:avLst/>
          </a:prstGeom>
          <a:noFill/>
        </p:spPr>
        <p:txBody>
          <a:bodyPr wrap="square" rtlCol="0">
            <a:spAutoFit/>
          </a:bodyPr>
          <a:lstStyle/>
          <a:p>
            <a:r>
              <a:rPr lang="en-GB" sz="1200">
                <a:solidFill>
                  <a:schemeClr val="bg1">
                    <a:lumMod val="65000"/>
                  </a:schemeClr>
                </a:solidFill>
              </a:rPr>
              <a:t>Test</a:t>
            </a:r>
          </a:p>
        </p:txBody>
      </p:sp>
      <p:cxnSp>
        <p:nvCxnSpPr>
          <p:cNvPr id="23" name="Straight Connector 22">
            <a:extLst>
              <a:ext uri="{FF2B5EF4-FFF2-40B4-BE49-F238E27FC236}">
                <a16:creationId xmlns:a16="http://schemas.microsoft.com/office/drawing/2014/main" id="{44D7B05D-47D2-DD99-3827-3925F4C85973}"/>
              </a:ext>
            </a:extLst>
          </p:cNvPr>
          <p:cNvCxnSpPr>
            <a:cxnSpLocks/>
          </p:cNvCxnSpPr>
          <p:nvPr/>
        </p:nvCxnSpPr>
        <p:spPr>
          <a:xfrm>
            <a:off x="6567837" y="3657842"/>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3" name="Graphic 2" descr="Ui Ux with solid fill">
            <a:extLst>
              <a:ext uri="{FF2B5EF4-FFF2-40B4-BE49-F238E27FC236}">
                <a16:creationId xmlns:a16="http://schemas.microsoft.com/office/drawing/2014/main" id="{E0A5D8E5-139A-658D-0E95-E978E3E82F3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43595" y="3462763"/>
            <a:ext cx="457200" cy="457200"/>
          </a:xfrm>
          <a:prstGeom prst="rect">
            <a:avLst/>
          </a:prstGeom>
        </p:spPr>
      </p:pic>
      <p:cxnSp>
        <p:nvCxnSpPr>
          <p:cNvPr id="6" name="Straight Connector 5">
            <a:extLst>
              <a:ext uri="{FF2B5EF4-FFF2-40B4-BE49-F238E27FC236}">
                <a16:creationId xmlns:a16="http://schemas.microsoft.com/office/drawing/2014/main" id="{624FB9D2-6A7B-5EEC-870C-39C05D6BCFF4}"/>
              </a:ext>
            </a:extLst>
          </p:cNvPr>
          <p:cNvCxnSpPr>
            <a:cxnSpLocks/>
            <a:endCxn id="7" idx="1"/>
          </p:cNvCxnSpPr>
          <p:nvPr/>
        </p:nvCxnSpPr>
        <p:spPr>
          <a:xfrm>
            <a:off x="3570637" y="3624270"/>
            <a:ext cx="644252" cy="8924"/>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06730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DB45B-BC41-74A7-14AF-ED2A0D128A4F}"/>
            </a:ext>
          </a:extLst>
        </p:cNvPr>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C14190F8-C79A-B5E3-2500-166FC75338CC}"/>
              </a:ext>
            </a:extLst>
          </p:cNvPr>
          <p:cNvPicPr>
            <a:picLocks noChangeAspect="1"/>
          </p:cNvPicPr>
          <p:nvPr/>
        </p:nvPicPr>
        <p:blipFill>
          <a:blip r:embed="rId3"/>
          <a:stretch>
            <a:fillRect/>
          </a:stretch>
        </p:blipFill>
        <p:spPr>
          <a:xfrm>
            <a:off x="321173" y="2359547"/>
            <a:ext cx="4572000" cy="3102429"/>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3A8E9231-F18C-9931-868D-82D28127AACD}"/>
              </a:ext>
            </a:extLst>
          </p:cNvPr>
          <p:cNvPicPr>
            <a:picLocks noChangeAspect="1"/>
          </p:cNvPicPr>
          <p:nvPr/>
        </p:nvPicPr>
        <p:blipFill>
          <a:blip r:embed="rId4"/>
          <a:stretch>
            <a:fillRect/>
          </a:stretch>
        </p:blipFill>
        <p:spPr>
          <a:xfrm>
            <a:off x="5257193" y="1437723"/>
            <a:ext cx="3673929" cy="4114800"/>
          </a:xfrm>
          <a:prstGeom prst="rect">
            <a:avLst/>
          </a:prstGeom>
        </p:spPr>
      </p:pic>
      <p:sp>
        <p:nvSpPr>
          <p:cNvPr id="7" name="TextBox 6">
            <a:extLst>
              <a:ext uri="{FF2B5EF4-FFF2-40B4-BE49-F238E27FC236}">
                <a16:creationId xmlns:a16="http://schemas.microsoft.com/office/drawing/2014/main" id="{73EA8D7C-E58C-09B1-E3A2-953D47B687B2}"/>
              </a:ext>
            </a:extLst>
          </p:cNvPr>
          <p:cNvSpPr txBox="1"/>
          <p:nvPr/>
        </p:nvSpPr>
        <p:spPr>
          <a:xfrm>
            <a:off x="321798" y="1029632"/>
            <a:ext cx="4771020" cy="13372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sz="1600">
                <a:latin typeface="Arial"/>
                <a:cs typeface="Calibri"/>
              </a:rPr>
              <a:t>Last sprint through user research interviews it was discovered that there was a need to add information for a second carer. The fostering journey now allows for provider to add both foster carer details. </a:t>
            </a:r>
            <a:endParaRPr lang="en-US" sz="1600">
              <a:latin typeface="Arial"/>
            </a:endParaRPr>
          </a:p>
        </p:txBody>
      </p:sp>
      <p:sp>
        <p:nvSpPr>
          <p:cNvPr id="12" name="Title 1">
            <a:extLst>
              <a:ext uri="{FF2B5EF4-FFF2-40B4-BE49-F238E27FC236}">
                <a16:creationId xmlns:a16="http://schemas.microsoft.com/office/drawing/2014/main" id="{8EF4E3A1-4DC8-056E-04F2-8413DF0AF812}"/>
              </a:ext>
            </a:extLst>
          </p:cNvPr>
          <p:cNvSpPr txBox="1">
            <a:spLocks/>
          </p:cNvSpPr>
          <p:nvPr/>
        </p:nvSpPr>
        <p:spPr>
          <a:xfrm>
            <a:off x="323528" y="274638"/>
            <a:ext cx="7992888" cy="764049"/>
          </a:xfrm>
          <a:prstGeom prst="rect">
            <a:avLst/>
          </a:prstGeom>
        </p:spPr>
        <p:txBody>
          <a:bodyPr lIns="91440" tIns="45720" rIns="91440" bIns="45720"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pPr>
            <a:r>
              <a:rPr lang="en-GB" sz="2800" b="1">
                <a:latin typeface="Arial"/>
                <a:ea typeface="+mn-ea"/>
                <a:cs typeface="Arial"/>
              </a:rPr>
              <a:t>Ability to add details for two foster carers</a:t>
            </a:r>
          </a:p>
        </p:txBody>
      </p:sp>
    </p:spTree>
    <p:extLst>
      <p:ext uri="{BB962C8B-B14F-4D97-AF65-F5344CB8AC3E}">
        <p14:creationId xmlns:p14="http://schemas.microsoft.com/office/powerpoint/2010/main" val="492085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5BF6E-A09B-AD3A-1D2B-663C4E93B8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FA3768-E812-ECB7-8BD6-CAA486DB936B}"/>
              </a:ext>
            </a:extLst>
          </p:cNvPr>
          <p:cNvSpPr>
            <a:spLocks noGrp="1"/>
          </p:cNvSpPr>
          <p:nvPr>
            <p:ph type="title"/>
          </p:nvPr>
        </p:nvSpPr>
        <p:spPr>
          <a:xfrm>
            <a:off x="323528" y="274638"/>
            <a:ext cx="4091574" cy="764049"/>
          </a:xfrm>
        </p:spPr>
        <p:txBody>
          <a:bodyPr lIns="91440" tIns="45720" rIns="91440" bIns="45720" anchor="t"/>
          <a:lstStyle/>
          <a:p>
            <a:pPr algn="l">
              <a:spcBef>
                <a:spcPts val="0"/>
              </a:spcBef>
            </a:pPr>
            <a:r>
              <a:rPr lang="en-GB" sz="2800" b="1">
                <a:latin typeface="Arial"/>
                <a:ea typeface="+mn-ea"/>
                <a:cs typeface="Arial"/>
              </a:rPr>
              <a:t>Ability to add context around transportation</a:t>
            </a:r>
          </a:p>
        </p:txBody>
      </p:sp>
      <p:sp>
        <p:nvSpPr>
          <p:cNvPr id="7" name="TextBox 6">
            <a:extLst>
              <a:ext uri="{FF2B5EF4-FFF2-40B4-BE49-F238E27FC236}">
                <a16:creationId xmlns:a16="http://schemas.microsoft.com/office/drawing/2014/main" id="{B3F93654-2FA9-4F85-A1FD-4C9A2C9B91AF}"/>
              </a:ext>
            </a:extLst>
          </p:cNvPr>
          <p:cNvSpPr txBox="1"/>
          <p:nvPr/>
        </p:nvSpPr>
        <p:spPr>
          <a:xfrm>
            <a:off x="383597" y="1495573"/>
            <a:ext cx="3075470" cy="18158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sz="1600">
                <a:latin typeface="Arial"/>
                <a:cs typeface="Calibri"/>
              </a:rPr>
              <a:t>In the interviews the need for context to be added around the transport was highlighted as a need. When selecting no and yes options the provider can now add text to add context in this response.</a:t>
            </a:r>
            <a:endParaRPr lang="en-US" sz="1600">
              <a:latin typeface="Arial"/>
            </a:endParaRPr>
          </a:p>
        </p:txBody>
      </p:sp>
      <p:pic>
        <p:nvPicPr>
          <p:cNvPr id="8" name="Picture 7" descr="A screenshot of a computer&#10;&#10;Description automatically generated">
            <a:extLst>
              <a:ext uri="{FF2B5EF4-FFF2-40B4-BE49-F238E27FC236}">
                <a16:creationId xmlns:a16="http://schemas.microsoft.com/office/drawing/2014/main" id="{118C7E44-E1B8-7BF6-68E5-909244D6D3CA}"/>
              </a:ext>
            </a:extLst>
          </p:cNvPr>
          <p:cNvPicPr>
            <a:picLocks noChangeAspect="1"/>
          </p:cNvPicPr>
          <p:nvPr/>
        </p:nvPicPr>
        <p:blipFill>
          <a:blip r:embed="rId3"/>
          <a:stretch>
            <a:fillRect/>
          </a:stretch>
        </p:blipFill>
        <p:spPr>
          <a:xfrm>
            <a:off x="4602933" y="757592"/>
            <a:ext cx="3905573" cy="4114800"/>
          </a:xfrm>
          <a:prstGeom prst="rect">
            <a:avLst/>
          </a:prstGeom>
        </p:spPr>
      </p:pic>
    </p:spTree>
    <p:extLst>
      <p:ext uri="{BB962C8B-B14F-4D97-AF65-F5344CB8AC3E}">
        <p14:creationId xmlns:p14="http://schemas.microsoft.com/office/powerpoint/2010/main" val="293452703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DB7444E61F7E4187BF087C95D2F8A4" ma:contentTypeVersion="9" ma:contentTypeDescription="Create a new document." ma:contentTypeScope="" ma:versionID="e4ebdda1d6a48f635df6ad14bf01c5d6">
  <xsd:schema xmlns:xsd="http://www.w3.org/2001/XMLSchema" xmlns:xs="http://www.w3.org/2001/XMLSchema" xmlns:p="http://schemas.microsoft.com/office/2006/metadata/properties" xmlns:ns2="57e4a19d-5c10-49be-a954-679698bbb83e" xmlns:ns3="f99ec418-d0cf-4391-90fa-7b8540b6e6a8" targetNamespace="http://schemas.microsoft.com/office/2006/metadata/properties" ma:root="true" ma:fieldsID="8db6ebfa1d28b25ac5efb3def3c6463a" ns2:_="" ns3:_="">
    <xsd:import namespace="57e4a19d-5c10-49be-a954-679698bbb83e"/>
    <xsd:import namespace="f99ec418-d0cf-4391-90fa-7b8540b6e6a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4a19d-5c10-49be-a954-679698bbb8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9ec418-d0cf-4391-90fa-7b8540b6e6a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99ec418-d0cf-4391-90fa-7b8540b6e6a8">
      <UserInfo>
        <DisplayName>Keara Drumm</DisplayName>
        <AccountId>45</AccountId>
        <AccountType/>
      </UserInfo>
    </SharedWithUsers>
  </documentManagement>
</p:properties>
</file>

<file path=customXml/itemProps1.xml><?xml version="1.0" encoding="utf-8"?>
<ds:datastoreItem xmlns:ds="http://schemas.openxmlformats.org/officeDocument/2006/customXml" ds:itemID="{C209C420-71A9-4735-A32B-F94F50D0C06D}">
  <ds:schemaRefs>
    <ds:schemaRef ds:uri="http://schemas.microsoft.com/sharepoint/v3/contenttype/forms"/>
  </ds:schemaRefs>
</ds:datastoreItem>
</file>

<file path=customXml/itemProps2.xml><?xml version="1.0" encoding="utf-8"?>
<ds:datastoreItem xmlns:ds="http://schemas.openxmlformats.org/officeDocument/2006/customXml" ds:itemID="{E7F4D8A4-D888-4C6C-AE81-34C532A39F2D}">
  <ds:schemaRefs>
    <ds:schemaRef ds:uri="57e4a19d-5c10-49be-a954-679698bbb83e"/>
    <ds:schemaRef ds:uri="f99ec418-d0cf-4391-90fa-7b8540b6e6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82082538-7859-42E7-B1F4-1137497DA55D}">
  <ds:schemaRefs>
    <ds:schemaRef ds:uri="57e4a19d-5c10-49be-a954-679698bbb83e"/>
    <ds:schemaRef ds:uri="f99ec418-d0cf-4391-90fa-7b8540b6e6a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26</Slides>
  <Notes>14</Notes>
  <HiddenSlides>0</HiddenSlide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1_Office Theme</vt:lpstr>
      <vt:lpstr>Custom Design</vt:lpstr>
      <vt:lpstr>1_Custom Design</vt:lpstr>
      <vt:lpstr>PowerPoint Presentation</vt:lpstr>
      <vt:lpstr>Agenda </vt:lpstr>
      <vt:lpstr>  Project Update – Core Placement process </vt:lpstr>
      <vt:lpstr>Manage Referral - Provider actions </vt:lpstr>
      <vt:lpstr>Manage Referral - Email notifications </vt:lpstr>
      <vt:lpstr>PowerPoint Presentation</vt:lpstr>
      <vt:lpstr>Respond and action referrals - Make an offer - Fostering </vt:lpstr>
      <vt:lpstr>PowerPoint Presentation</vt:lpstr>
      <vt:lpstr>Ability to add context around transportation</vt:lpstr>
      <vt:lpstr>User Research - Social Workers </vt:lpstr>
      <vt:lpstr>PowerPoint Presentation</vt:lpstr>
      <vt:lpstr>Lack of transparency</vt:lpstr>
      <vt:lpstr>Representing children's views and voices</vt:lpstr>
      <vt:lpstr>Changing from fostering to residential</vt:lpstr>
      <vt:lpstr>Process of choosing type of provider</vt:lpstr>
      <vt:lpstr>Causes for delays in choosing a provider</vt:lpstr>
      <vt:lpstr>Key information looking for within the provider offer</vt:lpstr>
      <vt:lpstr>Summary for the Social Worker</vt:lpstr>
      <vt:lpstr>Negotiations </vt:lpstr>
      <vt:lpstr>Ending a placement</vt:lpstr>
      <vt:lpstr>Impact on project</vt:lpstr>
      <vt:lpstr>Impact on project</vt:lpstr>
      <vt:lpstr>Registration &amp; Profile Management</vt:lpstr>
      <vt:lpstr>  Project Update – Registration &amp; profile management </vt:lpstr>
      <vt:lpstr>Discovery Progress</vt:lpstr>
      <vt:lpstr>Next steps </vt:lpstr>
    </vt:vector>
  </TitlesOfParts>
  <Company>Service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Service Birmingham</dc:creator>
  <cp:revision>5</cp:revision>
  <cp:lastPrinted>2018-01-29T15:09:35Z</cp:lastPrinted>
  <dcterms:created xsi:type="dcterms:W3CDTF">2018-01-29T13:00:28Z</dcterms:created>
  <dcterms:modified xsi:type="dcterms:W3CDTF">2024-01-11T16:44:53Z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0x01010066DB7444E61F7E4187BF087C95D2F8A4</vt:lpwstr>
  </property>
  <property fmtid="{D5CDD505-2E9C-101B-9397-08002B2CF9AE}" pid="3" name="MSIP_Label_8f41158c-2b72-419a-8904-6eaa65702ef4_Enabled">
    <vt:lpwstr>true</vt:lpwstr>
  </property>
  <property fmtid="{D5CDD505-2E9C-101B-9397-08002B2CF9AE}" pid="4" name="MSIP_Label_8f41158c-2b72-419a-8904-6eaa65702ef4_SetDate">
    <vt:lpwstr>2023-07-17T16:35:23Z</vt:lpwstr>
  </property>
  <property fmtid="{D5CDD505-2E9C-101B-9397-08002B2CF9AE}" pid="5" name="MSIP_Label_8f41158c-2b72-419a-8904-6eaa65702ef4_Method">
    <vt:lpwstr>Privileged</vt:lpwstr>
  </property>
  <property fmtid="{D5CDD505-2E9C-101B-9397-08002B2CF9AE}" pid="6" name="MSIP_Label_8f41158c-2b72-419a-8904-6eaa65702ef4_Name">
    <vt:lpwstr>UNCLASSIFIED</vt:lpwstr>
  </property>
  <property fmtid="{D5CDD505-2E9C-101B-9397-08002B2CF9AE}" pid="7" name="MSIP_Label_8f41158c-2b72-419a-8904-6eaa65702ef4_SiteId">
    <vt:lpwstr>1d23ed27-6f11-4050-874b-7e04ca535809</vt:lpwstr>
  </property>
  <property fmtid="{D5CDD505-2E9C-101B-9397-08002B2CF9AE}" pid="8" name="MSIP_Label_8f41158c-2b72-419a-8904-6eaa65702ef4_ActionId">
    <vt:lpwstr>b50322e4-6f11-4d6a-a399-302bc93801f3</vt:lpwstr>
  </property>
  <property fmtid="{D5CDD505-2E9C-101B-9397-08002B2CF9AE}" pid="9" name="MSIP_Label_8f41158c-2b72-419a-8904-6eaa65702ef4_ContentBits">
    <vt:lpwstr>0</vt:lpwstr>
  </property>
  <property fmtid="{D5CDD505-2E9C-101B-9397-08002B2CF9AE}" pid="10" name="MediaServiceImageTags">
    <vt:lpwstr/>
  </property>
  <property fmtid="{D5CDD505-2E9C-101B-9397-08002B2CF9AE}" pid="11" name="MSIP_Label_a17471b1-27ab-4640-9264-e69a67407ca3_Enabled">
    <vt:lpwstr>true</vt:lpwstr>
  </property>
  <property fmtid="{D5CDD505-2E9C-101B-9397-08002B2CF9AE}" pid="12" name="MSIP_Label_a17471b1-27ab-4640-9264-e69a67407ca3_SetDate">
    <vt:lpwstr>2023-09-18T11:08:38Z</vt:lpwstr>
  </property>
  <property fmtid="{D5CDD505-2E9C-101B-9397-08002B2CF9AE}" pid="13" name="MSIP_Label_a17471b1-27ab-4640-9264-e69a67407ca3_Method">
    <vt:lpwstr>Standard</vt:lpwstr>
  </property>
  <property fmtid="{D5CDD505-2E9C-101B-9397-08002B2CF9AE}" pid="14" name="MSIP_Label_a17471b1-27ab-4640-9264-e69a67407ca3_Name">
    <vt:lpwstr>BCC - OFFICIAL</vt:lpwstr>
  </property>
  <property fmtid="{D5CDD505-2E9C-101B-9397-08002B2CF9AE}" pid="15" name="MSIP_Label_a17471b1-27ab-4640-9264-e69a67407ca3_SiteId">
    <vt:lpwstr>699ace67-d2e4-4bcd-b303-d2bbe2b9bbf1</vt:lpwstr>
  </property>
  <property fmtid="{D5CDD505-2E9C-101B-9397-08002B2CF9AE}" pid="16" name="MSIP_Label_a17471b1-27ab-4640-9264-e69a67407ca3_ActionId">
    <vt:lpwstr>343db0f2-ce14-4d01-a3b1-c65e0c8dba5a</vt:lpwstr>
  </property>
  <property fmtid="{D5CDD505-2E9C-101B-9397-08002B2CF9AE}" pid="17" name="MSIP_Label_a17471b1-27ab-4640-9264-e69a67407ca3_ContentBits">
    <vt:lpwstr>2</vt:lpwstr>
  </property>
  <property fmtid="{D5CDD505-2E9C-101B-9397-08002B2CF9AE}" pid="18" name="ClassificationContentMarkingFooterLocations">
    <vt:lpwstr>1_Office Theme:3\Custom Design:3\1_Custom Design:11</vt:lpwstr>
  </property>
  <property fmtid="{D5CDD505-2E9C-101B-9397-08002B2CF9AE}" pid="19" name="ClassificationContentMarkingFooterText">
    <vt:lpwstr>OFFICIAL</vt:lpwstr>
  </property>
</Properties>
</file>