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690" r:id="rId5"/>
    <p:sldMasterId id="2147483675" r:id="rId6"/>
  </p:sldMasterIdLst>
  <p:notesMasterIdLst>
    <p:notesMasterId r:id="rId18"/>
  </p:notesMasterIdLst>
  <p:sldIdLst>
    <p:sldId id="412" r:id="rId7"/>
    <p:sldId id="424" r:id="rId8"/>
    <p:sldId id="425" r:id="rId9"/>
    <p:sldId id="450" r:id="rId10"/>
    <p:sldId id="432" r:id="rId11"/>
    <p:sldId id="429" r:id="rId12"/>
    <p:sldId id="435" r:id="rId13"/>
    <p:sldId id="445" r:id="rId14"/>
    <p:sldId id="448" r:id="rId15"/>
    <p:sldId id="449" r:id="rId16"/>
    <p:sldId id="436" r:id="rId1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4A814-85A7-4CD8-7741-C052630EF8AC}" name="Isobel Roberts" initials="IR" userId="S::isobel.roberts_wearesnook.com#ext#@birminghamcitycouncil.onmicrosoft.com::c9bbec1f-f9a4-4f52-821e-62bc6329a61f" providerId="AD"/>
  <p188:author id="{CDF27C1B-6B99-D799-3F0B-54D6ABB0DBC3}" name="Anna Horton" initials="AH" userId="S::anna.horton_wearesnook.com#ext#@birminghamcitycouncil.onmicrosoft.com::d9baa173-7c4d-43a2-85ba-0d0ba619110d" providerId="AD"/>
  <p188:author id="{64641F61-F9D6-CE28-B79E-A48C6F14AD16}" name="Rebecca Partridge" initials="RP" userId="S::rebecca.partridge@wearesnook.com::463d8555-9502-4083-ac7c-62941da34c64" providerId="AD"/>
  <p188:author id="{9CADE661-3240-CBFA-FAFF-DB9777D809D0}" name="Anna Horton" initials="AH" userId="S::anna.horton@wearesnook.com::9d03c496-80f2-43be-bf70-b1b84f825a65" providerId="AD"/>
  <p188:author id="{DF3795AB-AAF1-31BF-111B-3911BE82EE9D}" name="Keara Drumm" initials="KD" userId="S::keara.drumm_wearesnook.com#ext#@birminghamcitycouncil.onmicrosoft.com::d7d44069-bd37-44c0-8ebc-6bfbf36dc5c0" providerId="AD"/>
  <p188:author id="{E68773D9-D746-D60C-8E15-DE2A9A20DBD2}" name="Isobel Roberts" initials="IR" userId="S::isobel.roberts@wearesnook.com::130f20c7-4e4f-4b85-bdae-198887248cec" providerId="AD"/>
  <p188:author id="{7D844CDA-90C5-BED7-89BB-3D772C093CD4}" name="Keara Drumm" initials="KD" userId="S::keara.drumm@wearesnook.com::114ddcd1-64c3-4f5b-b10d-1d715802b8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uth Grindley" initials="RG" lastIdx="1" clrIdx="0">
    <p:extLst>
      <p:ext uri="{19B8F6BF-5375-455C-9EA6-DF929625EA0E}">
        <p15:presenceInfo xmlns:p15="http://schemas.microsoft.com/office/powerpoint/2012/main" userId="S::ruth.grindley@wearesnook.com::8ac0e980-9047-4561-9a96-306f97305c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AE1DB9-37DE-4139-8212-5139B20B4BEE}" v="10" dt="2023-11-23T13:03:23.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42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Grindley" userId="8ac0e980-9047-4561-9a96-306f97305c8f" providerId="ADAL" clId="{E0AE1DB9-37DE-4139-8212-5139B20B4BEE}"/>
    <pc:docChg chg="undo redo custSel addSld delSld modSld sldOrd">
      <pc:chgData name="Ruth Grindley" userId="8ac0e980-9047-4561-9a96-306f97305c8f" providerId="ADAL" clId="{E0AE1DB9-37DE-4139-8212-5139B20B4BEE}" dt="2023-11-23T15:03:52.689" v="2036" actId="1076"/>
      <pc:docMkLst>
        <pc:docMk/>
      </pc:docMkLst>
      <pc:sldChg chg="del">
        <pc:chgData name="Ruth Grindley" userId="8ac0e980-9047-4561-9a96-306f97305c8f" providerId="ADAL" clId="{E0AE1DB9-37DE-4139-8212-5139B20B4BEE}" dt="2023-11-23T12:15:47.508" v="0" actId="2696"/>
        <pc:sldMkLst>
          <pc:docMk/>
          <pc:sldMk cId="0" sldId="256"/>
        </pc:sldMkLst>
      </pc:sldChg>
      <pc:sldChg chg="del">
        <pc:chgData name="Ruth Grindley" userId="8ac0e980-9047-4561-9a96-306f97305c8f" providerId="ADAL" clId="{E0AE1DB9-37DE-4139-8212-5139B20B4BEE}" dt="2023-11-23T13:04:12.802" v="2026" actId="2696"/>
        <pc:sldMkLst>
          <pc:docMk/>
          <pc:sldMk cId="4181272070" sldId="336"/>
        </pc:sldMkLst>
      </pc:sldChg>
      <pc:sldChg chg="del">
        <pc:chgData name="Ruth Grindley" userId="8ac0e980-9047-4561-9a96-306f97305c8f" providerId="ADAL" clId="{E0AE1DB9-37DE-4139-8212-5139B20B4BEE}" dt="2023-11-23T12:15:47.508" v="0" actId="2696"/>
        <pc:sldMkLst>
          <pc:docMk/>
          <pc:sldMk cId="1801162161" sldId="348"/>
        </pc:sldMkLst>
      </pc:sldChg>
      <pc:sldChg chg="del">
        <pc:chgData name="Ruth Grindley" userId="8ac0e980-9047-4561-9a96-306f97305c8f" providerId="ADAL" clId="{E0AE1DB9-37DE-4139-8212-5139B20B4BEE}" dt="2023-11-23T12:15:47.508" v="0" actId="2696"/>
        <pc:sldMkLst>
          <pc:docMk/>
          <pc:sldMk cId="459661895" sldId="370"/>
        </pc:sldMkLst>
      </pc:sldChg>
      <pc:sldChg chg="del">
        <pc:chgData name="Ruth Grindley" userId="8ac0e980-9047-4561-9a96-306f97305c8f" providerId="ADAL" clId="{E0AE1DB9-37DE-4139-8212-5139B20B4BEE}" dt="2023-11-23T12:15:47.508" v="0" actId="2696"/>
        <pc:sldMkLst>
          <pc:docMk/>
          <pc:sldMk cId="3006730835" sldId="376"/>
        </pc:sldMkLst>
      </pc:sldChg>
      <pc:sldChg chg="del">
        <pc:chgData name="Ruth Grindley" userId="8ac0e980-9047-4561-9a96-306f97305c8f" providerId="ADAL" clId="{E0AE1DB9-37DE-4139-8212-5139B20B4BEE}" dt="2023-11-23T13:04:12.802" v="2026" actId="2696"/>
        <pc:sldMkLst>
          <pc:docMk/>
          <pc:sldMk cId="1387677818" sldId="378"/>
        </pc:sldMkLst>
      </pc:sldChg>
      <pc:sldChg chg="del">
        <pc:chgData name="Ruth Grindley" userId="8ac0e980-9047-4561-9a96-306f97305c8f" providerId="ADAL" clId="{E0AE1DB9-37DE-4139-8212-5139B20B4BEE}" dt="2023-11-23T12:15:47.508" v="0" actId="2696"/>
        <pc:sldMkLst>
          <pc:docMk/>
          <pc:sldMk cId="495652713" sldId="403"/>
        </pc:sldMkLst>
      </pc:sldChg>
      <pc:sldChg chg="del">
        <pc:chgData name="Ruth Grindley" userId="8ac0e980-9047-4561-9a96-306f97305c8f" providerId="ADAL" clId="{E0AE1DB9-37DE-4139-8212-5139B20B4BEE}" dt="2023-11-23T12:15:47.508" v="0" actId="2696"/>
        <pc:sldMkLst>
          <pc:docMk/>
          <pc:sldMk cId="936598925" sldId="404"/>
        </pc:sldMkLst>
      </pc:sldChg>
      <pc:sldChg chg="del">
        <pc:chgData name="Ruth Grindley" userId="8ac0e980-9047-4561-9a96-306f97305c8f" providerId="ADAL" clId="{E0AE1DB9-37DE-4139-8212-5139B20B4BEE}" dt="2023-11-23T12:15:47.508" v="0" actId="2696"/>
        <pc:sldMkLst>
          <pc:docMk/>
          <pc:sldMk cId="1738589764" sldId="405"/>
        </pc:sldMkLst>
      </pc:sldChg>
      <pc:sldChg chg="del">
        <pc:chgData name="Ruth Grindley" userId="8ac0e980-9047-4561-9a96-306f97305c8f" providerId="ADAL" clId="{E0AE1DB9-37DE-4139-8212-5139B20B4BEE}" dt="2023-11-23T12:15:47.508" v="0" actId="2696"/>
        <pc:sldMkLst>
          <pc:docMk/>
          <pc:sldMk cId="3255806336" sldId="407"/>
        </pc:sldMkLst>
      </pc:sldChg>
      <pc:sldChg chg="del">
        <pc:chgData name="Ruth Grindley" userId="8ac0e980-9047-4561-9a96-306f97305c8f" providerId="ADAL" clId="{E0AE1DB9-37DE-4139-8212-5139B20B4BEE}" dt="2023-11-23T12:15:47.508" v="0" actId="2696"/>
        <pc:sldMkLst>
          <pc:docMk/>
          <pc:sldMk cId="651097433" sldId="408"/>
        </pc:sldMkLst>
      </pc:sldChg>
      <pc:sldChg chg="add del">
        <pc:chgData name="Ruth Grindley" userId="8ac0e980-9047-4561-9a96-306f97305c8f" providerId="ADAL" clId="{E0AE1DB9-37DE-4139-8212-5139B20B4BEE}" dt="2023-11-23T12:26:26.786" v="338" actId="2696"/>
        <pc:sldMkLst>
          <pc:docMk/>
          <pc:sldMk cId="878939283" sldId="409"/>
        </pc:sldMkLst>
      </pc:sldChg>
      <pc:sldChg chg="del">
        <pc:chgData name="Ruth Grindley" userId="8ac0e980-9047-4561-9a96-306f97305c8f" providerId="ADAL" clId="{E0AE1DB9-37DE-4139-8212-5139B20B4BEE}" dt="2023-11-23T12:45:06.127" v="811" actId="2696"/>
        <pc:sldMkLst>
          <pc:docMk/>
          <pc:sldMk cId="4156446047" sldId="410"/>
        </pc:sldMkLst>
      </pc:sldChg>
      <pc:sldChg chg="del">
        <pc:chgData name="Ruth Grindley" userId="8ac0e980-9047-4561-9a96-306f97305c8f" providerId="ADAL" clId="{E0AE1DB9-37DE-4139-8212-5139B20B4BEE}" dt="2023-11-23T12:16:47.985" v="1" actId="2696"/>
        <pc:sldMkLst>
          <pc:docMk/>
          <pc:sldMk cId="1327103688" sldId="411"/>
        </pc:sldMkLst>
      </pc:sldChg>
      <pc:sldChg chg="del">
        <pc:chgData name="Ruth Grindley" userId="8ac0e980-9047-4561-9a96-306f97305c8f" providerId="ADAL" clId="{E0AE1DB9-37DE-4139-8212-5139B20B4BEE}" dt="2023-11-23T12:54:09.835" v="1350" actId="2696"/>
        <pc:sldMkLst>
          <pc:docMk/>
          <pc:sldMk cId="2221143646" sldId="413"/>
        </pc:sldMkLst>
      </pc:sldChg>
      <pc:sldChg chg="del">
        <pc:chgData name="Ruth Grindley" userId="8ac0e980-9047-4561-9a96-306f97305c8f" providerId="ADAL" clId="{E0AE1DB9-37DE-4139-8212-5139B20B4BEE}" dt="2023-11-23T13:04:12.802" v="2026" actId="2696"/>
        <pc:sldMkLst>
          <pc:docMk/>
          <pc:sldMk cId="4017992256" sldId="422"/>
        </pc:sldMkLst>
      </pc:sldChg>
      <pc:sldChg chg="del">
        <pc:chgData name="Ruth Grindley" userId="8ac0e980-9047-4561-9a96-306f97305c8f" providerId="ADAL" clId="{E0AE1DB9-37DE-4139-8212-5139B20B4BEE}" dt="2023-11-23T13:04:12.802" v="2026" actId="2696"/>
        <pc:sldMkLst>
          <pc:docMk/>
          <pc:sldMk cId="1523723058" sldId="423"/>
        </pc:sldMkLst>
      </pc:sldChg>
      <pc:sldChg chg="addSp modSp mod">
        <pc:chgData name="Ruth Grindley" userId="8ac0e980-9047-4561-9a96-306f97305c8f" providerId="ADAL" clId="{E0AE1DB9-37DE-4139-8212-5139B20B4BEE}" dt="2023-11-23T12:26:30.137" v="341" actId="14100"/>
        <pc:sldMkLst>
          <pc:docMk/>
          <pc:sldMk cId="2567809045" sldId="424"/>
        </pc:sldMkLst>
        <pc:spChg chg="mod">
          <ac:chgData name="Ruth Grindley" userId="8ac0e980-9047-4561-9a96-306f97305c8f" providerId="ADAL" clId="{E0AE1DB9-37DE-4139-8212-5139B20B4BEE}" dt="2023-11-23T12:20:12.342" v="150" actId="20577"/>
          <ac:spMkLst>
            <pc:docMk/>
            <pc:sldMk cId="2567809045" sldId="424"/>
            <ac:spMk id="2" creationId="{65B8B7B2-55A8-A985-FEDC-A017C211184B}"/>
          </ac:spMkLst>
        </pc:spChg>
        <pc:spChg chg="add mod">
          <ac:chgData name="Ruth Grindley" userId="8ac0e980-9047-4561-9a96-306f97305c8f" providerId="ADAL" clId="{E0AE1DB9-37DE-4139-8212-5139B20B4BEE}" dt="2023-11-23T12:26:30.137" v="341" actId="14100"/>
          <ac:spMkLst>
            <pc:docMk/>
            <pc:sldMk cId="2567809045" sldId="424"/>
            <ac:spMk id="3" creationId="{A3FD0B88-A6E7-59D4-CBE0-59DA91D1E260}"/>
          </ac:spMkLst>
        </pc:spChg>
      </pc:sldChg>
      <pc:sldChg chg="addSp modSp mod">
        <pc:chgData name="Ruth Grindley" userId="8ac0e980-9047-4561-9a96-306f97305c8f" providerId="ADAL" clId="{E0AE1DB9-37DE-4139-8212-5139B20B4BEE}" dt="2023-11-23T12:26:34.683" v="346" actId="20577"/>
        <pc:sldMkLst>
          <pc:docMk/>
          <pc:sldMk cId="1611754468" sldId="425"/>
        </pc:sldMkLst>
        <pc:spChg chg="mod">
          <ac:chgData name="Ruth Grindley" userId="8ac0e980-9047-4561-9a96-306f97305c8f" providerId="ADAL" clId="{E0AE1DB9-37DE-4139-8212-5139B20B4BEE}" dt="2023-11-23T12:26:34.683" v="346" actId="20577"/>
          <ac:spMkLst>
            <pc:docMk/>
            <pc:sldMk cId="1611754468" sldId="425"/>
            <ac:spMk id="2" creationId="{65B8B7B2-55A8-A985-FEDC-A017C211184B}"/>
          </ac:spMkLst>
        </pc:spChg>
        <pc:spChg chg="add mod">
          <ac:chgData name="Ruth Grindley" userId="8ac0e980-9047-4561-9a96-306f97305c8f" providerId="ADAL" clId="{E0AE1DB9-37DE-4139-8212-5139B20B4BEE}" dt="2023-11-23T12:26:25.985" v="337" actId="20577"/>
          <ac:spMkLst>
            <pc:docMk/>
            <pc:sldMk cId="1611754468" sldId="425"/>
            <ac:spMk id="4" creationId="{4AAE665B-9382-47C7-E3CE-623FFFC00E9A}"/>
          </ac:spMkLst>
        </pc:spChg>
        <pc:spChg chg="mod">
          <ac:chgData name="Ruth Grindley" userId="8ac0e980-9047-4561-9a96-306f97305c8f" providerId="ADAL" clId="{E0AE1DB9-37DE-4139-8212-5139B20B4BEE}" dt="2023-11-23T12:26:34.019" v="345" actId="14100"/>
          <ac:spMkLst>
            <pc:docMk/>
            <pc:sldMk cId="1611754468" sldId="425"/>
            <ac:spMk id="7" creationId="{0D735954-BE7A-ECA0-D12E-E6ADAF842964}"/>
          </ac:spMkLst>
        </pc:spChg>
      </pc:sldChg>
      <pc:sldChg chg="del">
        <pc:chgData name="Ruth Grindley" userId="8ac0e980-9047-4561-9a96-306f97305c8f" providerId="ADAL" clId="{E0AE1DB9-37DE-4139-8212-5139B20B4BEE}" dt="2023-11-23T12:43:13.825" v="810" actId="2696"/>
        <pc:sldMkLst>
          <pc:docMk/>
          <pc:sldMk cId="2692926701" sldId="426"/>
        </pc:sldMkLst>
      </pc:sldChg>
      <pc:sldChg chg="del">
        <pc:chgData name="Ruth Grindley" userId="8ac0e980-9047-4561-9a96-306f97305c8f" providerId="ADAL" clId="{E0AE1DB9-37DE-4139-8212-5139B20B4BEE}" dt="2023-11-23T12:16:53.303" v="2" actId="2696"/>
        <pc:sldMkLst>
          <pc:docMk/>
          <pc:sldMk cId="817170675" sldId="427"/>
        </pc:sldMkLst>
      </pc:sldChg>
      <pc:sldChg chg="addSp modSp mod">
        <pc:chgData name="Ruth Grindley" userId="8ac0e980-9047-4561-9a96-306f97305c8f" providerId="ADAL" clId="{E0AE1DB9-37DE-4139-8212-5139B20B4BEE}" dt="2023-11-23T12:47:24.484" v="987" actId="313"/>
        <pc:sldMkLst>
          <pc:docMk/>
          <pc:sldMk cId="885367246" sldId="429"/>
        </pc:sldMkLst>
        <pc:spChg chg="mod">
          <ac:chgData name="Ruth Grindley" userId="8ac0e980-9047-4561-9a96-306f97305c8f" providerId="ADAL" clId="{E0AE1DB9-37DE-4139-8212-5139B20B4BEE}" dt="2023-11-23T12:45:38.110" v="831" actId="20577"/>
          <ac:spMkLst>
            <pc:docMk/>
            <pc:sldMk cId="885367246" sldId="429"/>
            <ac:spMk id="2" creationId="{65B8B7B2-55A8-A985-FEDC-A017C211184B}"/>
          </ac:spMkLst>
        </pc:spChg>
        <pc:spChg chg="add mod">
          <ac:chgData name="Ruth Grindley" userId="8ac0e980-9047-4561-9a96-306f97305c8f" providerId="ADAL" clId="{E0AE1DB9-37DE-4139-8212-5139B20B4BEE}" dt="2023-11-23T12:47:24.484" v="987" actId="313"/>
          <ac:spMkLst>
            <pc:docMk/>
            <pc:sldMk cId="885367246" sldId="429"/>
            <ac:spMk id="4" creationId="{CF540420-D94B-D854-918D-622272F7769C}"/>
          </ac:spMkLst>
        </pc:spChg>
      </pc:sldChg>
      <pc:sldChg chg="add del">
        <pc:chgData name="Ruth Grindley" userId="8ac0e980-9047-4561-9a96-306f97305c8f" providerId="ADAL" clId="{E0AE1DB9-37DE-4139-8212-5139B20B4BEE}" dt="2023-11-23T12:26:30.986" v="342" actId="2696"/>
        <pc:sldMkLst>
          <pc:docMk/>
          <pc:sldMk cId="495175976" sldId="430"/>
        </pc:sldMkLst>
      </pc:sldChg>
      <pc:sldChg chg="modSp del mod">
        <pc:chgData name="Ruth Grindley" userId="8ac0e980-9047-4561-9a96-306f97305c8f" providerId="ADAL" clId="{E0AE1DB9-37DE-4139-8212-5139B20B4BEE}" dt="2023-11-23T12:40:24.843" v="603" actId="2696"/>
        <pc:sldMkLst>
          <pc:docMk/>
          <pc:sldMk cId="1653043091" sldId="431"/>
        </pc:sldMkLst>
        <pc:spChg chg="mod">
          <ac:chgData name="Ruth Grindley" userId="8ac0e980-9047-4561-9a96-306f97305c8f" providerId="ADAL" clId="{E0AE1DB9-37DE-4139-8212-5139B20B4BEE}" dt="2023-11-23T12:29:08.952" v="368" actId="20577"/>
          <ac:spMkLst>
            <pc:docMk/>
            <pc:sldMk cId="1653043091" sldId="431"/>
            <ac:spMk id="2" creationId="{65B8B7B2-55A8-A985-FEDC-A017C211184B}"/>
          </ac:spMkLst>
        </pc:spChg>
      </pc:sldChg>
      <pc:sldChg chg="addSp modSp mod">
        <pc:chgData name="Ruth Grindley" userId="8ac0e980-9047-4561-9a96-306f97305c8f" providerId="ADAL" clId="{E0AE1DB9-37DE-4139-8212-5139B20B4BEE}" dt="2023-11-23T14:25:07.922" v="2028" actId="1076"/>
        <pc:sldMkLst>
          <pc:docMk/>
          <pc:sldMk cId="2155697603" sldId="432"/>
        </pc:sldMkLst>
        <pc:spChg chg="mod">
          <ac:chgData name="Ruth Grindley" userId="8ac0e980-9047-4561-9a96-306f97305c8f" providerId="ADAL" clId="{E0AE1DB9-37DE-4139-8212-5139B20B4BEE}" dt="2023-11-23T12:40:44.699" v="626" actId="20577"/>
          <ac:spMkLst>
            <pc:docMk/>
            <pc:sldMk cId="2155697603" sldId="432"/>
            <ac:spMk id="2" creationId="{65B8B7B2-55A8-A985-FEDC-A017C211184B}"/>
          </ac:spMkLst>
        </pc:spChg>
        <pc:spChg chg="add mod">
          <ac:chgData name="Ruth Grindley" userId="8ac0e980-9047-4561-9a96-306f97305c8f" providerId="ADAL" clId="{E0AE1DB9-37DE-4139-8212-5139B20B4BEE}" dt="2023-11-23T14:25:07.922" v="2028" actId="1076"/>
          <ac:spMkLst>
            <pc:docMk/>
            <pc:sldMk cId="2155697603" sldId="432"/>
            <ac:spMk id="4" creationId="{751476FC-37C7-C2F7-0A33-465611D4B60C}"/>
          </ac:spMkLst>
        </pc:spChg>
        <pc:spChg chg="mod">
          <ac:chgData name="Ruth Grindley" userId="8ac0e980-9047-4561-9a96-306f97305c8f" providerId="ADAL" clId="{E0AE1DB9-37DE-4139-8212-5139B20B4BEE}" dt="2023-11-23T12:40:56.288" v="630" actId="114"/>
          <ac:spMkLst>
            <pc:docMk/>
            <pc:sldMk cId="2155697603" sldId="432"/>
            <ac:spMk id="6" creationId="{BDC1422E-9B9A-4AAB-DC39-1851A6EA2A2A}"/>
          </ac:spMkLst>
        </pc:spChg>
      </pc:sldChg>
      <pc:sldChg chg="del">
        <pc:chgData name="Ruth Grindley" userId="8ac0e980-9047-4561-9a96-306f97305c8f" providerId="ADAL" clId="{E0AE1DB9-37DE-4139-8212-5139B20B4BEE}" dt="2023-11-23T12:47:14.824" v="983" actId="2696"/>
        <pc:sldMkLst>
          <pc:docMk/>
          <pc:sldMk cId="422554648" sldId="433"/>
        </pc:sldMkLst>
      </pc:sldChg>
      <pc:sldChg chg="del">
        <pc:chgData name="Ruth Grindley" userId="8ac0e980-9047-4561-9a96-306f97305c8f" providerId="ADAL" clId="{E0AE1DB9-37DE-4139-8212-5139B20B4BEE}" dt="2023-11-23T12:54:16.362" v="1351" actId="2696"/>
        <pc:sldMkLst>
          <pc:docMk/>
          <pc:sldMk cId="558912121" sldId="434"/>
        </pc:sldMkLst>
      </pc:sldChg>
      <pc:sldChg chg="addSp modSp mod">
        <pc:chgData name="Ruth Grindley" userId="8ac0e980-9047-4561-9a96-306f97305c8f" providerId="ADAL" clId="{E0AE1DB9-37DE-4139-8212-5139B20B4BEE}" dt="2023-11-23T15:03:52.689" v="2036" actId="1076"/>
        <pc:sldMkLst>
          <pc:docMk/>
          <pc:sldMk cId="132499481" sldId="435"/>
        </pc:sldMkLst>
        <pc:spChg chg="add mod">
          <ac:chgData name="Ruth Grindley" userId="8ac0e980-9047-4561-9a96-306f97305c8f" providerId="ADAL" clId="{E0AE1DB9-37DE-4139-8212-5139B20B4BEE}" dt="2023-11-23T15:03:52.689" v="2036" actId="1076"/>
          <ac:spMkLst>
            <pc:docMk/>
            <pc:sldMk cId="132499481" sldId="435"/>
            <ac:spMk id="4" creationId="{E93A965F-CD37-2699-095B-024056A86B8A}"/>
          </ac:spMkLst>
        </pc:spChg>
        <pc:spChg chg="add mod">
          <ac:chgData name="Ruth Grindley" userId="8ac0e980-9047-4561-9a96-306f97305c8f" providerId="ADAL" clId="{E0AE1DB9-37DE-4139-8212-5139B20B4BEE}" dt="2023-11-23T12:51:36.718" v="1348" actId="20577"/>
          <ac:spMkLst>
            <pc:docMk/>
            <pc:sldMk cId="132499481" sldId="435"/>
            <ac:spMk id="5" creationId="{50F09832-6A5E-0731-353A-1A7182B387AD}"/>
          </ac:spMkLst>
        </pc:spChg>
        <pc:picChg chg="mod">
          <ac:chgData name="Ruth Grindley" userId="8ac0e980-9047-4561-9a96-306f97305c8f" providerId="ADAL" clId="{E0AE1DB9-37DE-4139-8212-5139B20B4BEE}" dt="2023-11-23T15:03:48.623" v="2035" actId="14100"/>
          <ac:picMkLst>
            <pc:docMk/>
            <pc:sldMk cId="132499481" sldId="435"/>
            <ac:picMk id="3" creationId="{C1EA852C-6F00-873E-28AA-19C1DA45A537}"/>
          </ac:picMkLst>
        </pc:picChg>
      </pc:sldChg>
      <pc:sldChg chg="addSp modSp mod">
        <pc:chgData name="Ruth Grindley" userId="8ac0e980-9047-4561-9a96-306f97305c8f" providerId="ADAL" clId="{E0AE1DB9-37DE-4139-8212-5139B20B4BEE}" dt="2023-11-23T13:03:55.033" v="2025" actId="20577"/>
        <pc:sldMkLst>
          <pc:docMk/>
          <pc:sldMk cId="1113917467" sldId="436"/>
        </pc:sldMkLst>
        <pc:spChg chg="add mod">
          <ac:chgData name="Ruth Grindley" userId="8ac0e980-9047-4561-9a96-306f97305c8f" providerId="ADAL" clId="{E0AE1DB9-37DE-4139-8212-5139B20B4BEE}" dt="2023-11-23T13:03:55.033" v="2025" actId="20577"/>
          <ac:spMkLst>
            <pc:docMk/>
            <pc:sldMk cId="1113917467" sldId="436"/>
            <ac:spMk id="4" creationId="{27E73E39-4579-D8BD-0A9E-A9E382DE01F8}"/>
          </ac:spMkLst>
        </pc:spChg>
      </pc:sldChg>
      <pc:sldChg chg="del">
        <pc:chgData name="Ruth Grindley" userId="8ac0e980-9047-4561-9a96-306f97305c8f" providerId="ADAL" clId="{E0AE1DB9-37DE-4139-8212-5139B20B4BEE}" dt="2023-11-23T13:03:05.387" v="1930" actId="2696"/>
        <pc:sldMkLst>
          <pc:docMk/>
          <pc:sldMk cId="1190323892" sldId="437"/>
        </pc:sldMkLst>
      </pc:sldChg>
      <pc:sldChg chg="del">
        <pc:chgData name="Ruth Grindley" userId="8ac0e980-9047-4561-9a96-306f97305c8f" providerId="ADAL" clId="{E0AE1DB9-37DE-4139-8212-5139B20B4BEE}" dt="2023-11-23T12:52:05.380" v="1349" actId="2696"/>
        <pc:sldMkLst>
          <pc:docMk/>
          <pc:sldMk cId="3853438431" sldId="438"/>
        </pc:sldMkLst>
      </pc:sldChg>
      <pc:sldChg chg="del">
        <pc:chgData name="Ruth Grindley" userId="8ac0e980-9047-4561-9a96-306f97305c8f" providerId="ADAL" clId="{E0AE1DB9-37DE-4139-8212-5139B20B4BEE}" dt="2023-11-23T12:54:45.632" v="1352" actId="2696"/>
        <pc:sldMkLst>
          <pc:docMk/>
          <pc:sldMk cId="4075183199" sldId="439"/>
        </pc:sldMkLst>
      </pc:sldChg>
      <pc:sldChg chg="del">
        <pc:chgData name="Ruth Grindley" userId="8ac0e980-9047-4561-9a96-306f97305c8f" providerId="ADAL" clId="{E0AE1DB9-37DE-4139-8212-5139B20B4BEE}" dt="2023-11-23T13:04:12.802" v="2026" actId="2696"/>
        <pc:sldMkLst>
          <pc:docMk/>
          <pc:sldMk cId="1962431640" sldId="440"/>
        </pc:sldMkLst>
      </pc:sldChg>
      <pc:sldChg chg="del">
        <pc:chgData name="Ruth Grindley" userId="8ac0e980-9047-4561-9a96-306f97305c8f" providerId="ADAL" clId="{E0AE1DB9-37DE-4139-8212-5139B20B4BEE}" dt="2023-11-23T13:04:12.802" v="2026" actId="2696"/>
        <pc:sldMkLst>
          <pc:docMk/>
          <pc:sldMk cId="2312468735" sldId="441"/>
        </pc:sldMkLst>
      </pc:sldChg>
      <pc:sldChg chg="del">
        <pc:chgData name="Ruth Grindley" userId="8ac0e980-9047-4561-9a96-306f97305c8f" providerId="ADAL" clId="{E0AE1DB9-37DE-4139-8212-5139B20B4BEE}" dt="2023-11-23T13:04:12.802" v="2026" actId="2696"/>
        <pc:sldMkLst>
          <pc:docMk/>
          <pc:sldMk cId="844281438" sldId="442"/>
        </pc:sldMkLst>
      </pc:sldChg>
      <pc:sldChg chg="del">
        <pc:chgData name="Ruth Grindley" userId="8ac0e980-9047-4561-9a96-306f97305c8f" providerId="ADAL" clId="{E0AE1DB9-37DE-4139-8212-5139B20B4BEE}" dt="2023-11-23T12:57:52.095" v="1564" actId="2696"/>
        <pc:sldMkLst>
          <pc:docMk/>
          <pc:sldMk cId="2671087509" sldId="443"/>
        </pc:sldMkLst>
      </pc:sldChg>
      <pc:sldChg chg="addSp modSp mod">
        <pc:chgData name="Ruth Grindley" userId="8ac0e980-9047-4561-9a96-306f97305c8f" providerId="ADAL" clId="{E0AE1DB9-37DE-4139-8212-5139B20B4BEE}" dt="2023-11-23T12:57:17.277" v="1562" actId="1076"/>
        <pc:sldMkLst>
          <pc:docMk/>
          <pc:sldMk cId="2701095547" sldId="445"/>
        </pc:sldMkLst>
        <pc:spChg chg="mod">
          <ac:chgData name="Ruth Grindley" userId="8ac0e980-9047-4561-9a96-306f97305c8f" providerId="ADAL" clId="{E0AE1DB9-37DE-4139-8212-5139B20B4BEE}" dt="2023-11-23T12:54:58.845" v="1371" actId="20577"/>
          <ac:spMkLst>
            <pc:docMk/>
            <pc:sldMk cId="2701095547" sldId="445"/>
            <ac:spMk id="2" creationId="{65B8B7B2-55A8-A985-FEDC-A017C211184B}"/>
          </ac:spMkLst>
        </pc:spChg>
        <pc:spChg chg="add mod">
          <ac:chgData name="Ruth Grindley" userId="8ac0e980-9047-4561-9a96-306f97305c8f" providerId="ADAL" clId="{E0AE1DB9-37DE-4139-8212-5139B20B4BEE}" dt="2023-11-23T12:57:17.277" v="1562" actId="1076"/>
          <ac:spMkLst>
            <pc:docMk/>
            <pc:sldMk cId="2701095547" sldId="445"/>
            <ac:spMk id="4" creationId="{E65E14CB-E42D-BE49-F751-0B2CA14D7C07}"/>
          </ac:spMkLst>
        </pc:spChg>
        <pc:picChg chg="mod">
          <ac:chgData name="Ruth Grindley" userId="8ac0e980-9047-4561-9a96-306f97305c8f" providerId="ADAL" clId="{E0AE1DB9-37DE-4139-8212-5139B20B4BEE}" dt="2023-11-23T12:57:12.235" v="1561" actId="1076"/>
          <ac:picMkLst>
            <pc:docMk/>
            <pc:sldMk cId="2701095547" sldId="445"/>
            <ac:picMk id="3" creationId="{9DB34F95-5AE0-1CE7-E761-91C63D3ABE7A}"/>
          </ac:picMkLst>
        </pc:picChg>
      </pc:sldChg>
      <pc:sldChg chg="del">
        <pc:chgData name="Ruth Grindley" userId="8ac0e980-9047-4561-9a96-306f97305c8f" providerId="ADAL" clId="{E0AE1DB9-37DE-4139-8212-5139B20B4BEE}" dt="2023-11-23T12:57:41.276" v="1563" actId="2696"/>
        <pc:sldMkLst>
          <pc:docMk/>
          <pc:sldMk cId="2849785512" sldId="446"/>
        </pc:sldMkLst>
      </pc:sldChg>
      <pc:sldChg chg="del">
        <pc:chgData name="Ruth Grindley" userId="8ac0e980-9047-4561-9a96-306f97305c8f" providerId="ADAL" clId="{E0AE1DB9-37DE-4139-8212-5139B20B4BEE}" dt="2023-11-23T12:58:10.150" v="1565" actId="2696"/>
        <pc:sldMkLst>
          <pc:docMk/>
          <pc:sldMk cId="1455574683" sldId="447"/>
        </pc:sldMkLst>
      </pc:sldChg>
      <pc:sldChg chg="addSp modSp mod">
        <pc:chgData name="Ruth Grindley" userId="8ac0e980-9047-4561-9a96-306f97305c8f" providerId="ADAL" clId="{E0AE1DB9-37DE-4139-8212-5139B20B4BEE}" dt="2023-11-23T13:00:11.228" v="1761" actId="5793"/>
        <pc:sldMkLst>
          <pc:docMk/>
          <pc:sldMk cId="1593336398" sldId="448"/>
        </pc:sldMkLst>
        <pc:spChg chg="mod">
          <ac:chgData name="Ruth Grindley" userId="8ac0e980-9047-4561-9a96-306f97305c8f" providerId="ADAL" clId="{E0AE1DB9-37DE-4139-8212-5139B20B4BEE}" dt="2023-11-23T12:58:23.485" v="1591" actId="20577"/>
          <ac:spMkLst>
            <pc:docMk/>
            <pc:sldMk cId="1593336398" sldId="448"/>
            <ac:spMk id="2" creationId="{65B8B7B2-55A8-A985-FEDC-A017C211184B}"/>
          </ac:spMkLst>
        </pc:spChg>
        <pc:spChg chg="add mod">
          <ac:chgData name="Ruth Grindley" userId="8ac0e980-9047-4561-9a96-306f97305c8f" providerId="ADAL" clId="{E0AE1DB9-37DE-4139-8212-5139B20B4BEE}" dt="2023-11-23T13:00:11.228" v="1761" actId="5793"/>
          <ac:spMkLst>
            <pc:docMk/>
            <pc:sldMk cId="1593336398" sldId="448"/>
            <ac:spMk id="4" creationId="{88737794-600A-C333-8E30-741FC354438D}"/>
          </ac:spMkLst>
        </pc:spChg>
      </pc:sldChg>
      <pc:sldChg chg="addSp modSp mod">
        <pc:chgData name="Ruth Grindley" userId="8ac0e980-9047-4561-9a96-306f97305c8f" providerId="ADAL" clId="{E0AE1DB9-37DE-4139-8212-5139B20B4BEE}" dt="2023-11-23T13:01:47.240" v="1929" actId="20577"/>
        <pc:sldMkLst>
          <pc:docMk/>
          <pc:sldMk cId="2324819737" sldId="449"/>
        </pc:sldMkLst>
        <pc:spChg chg="add mod">
          <ac:chgData name="Ruth Grindley" userId="8ac0e980-9047-4561-9a96-306f97305c8f" providerId="ADAL" clId="{E0AE1DB9-37DE-4139-8212-5139B20B4BEE}" dt="2023-11-23T13:01:47.240" v="1929" actId="20577"/>
          <ac:spMkLst>
            <pc:docMk/>
            <pc:sldMk cId="2324819737" sldId="449"/>
            <ac:spMk id="4" creationId="{F355C95D-8E85-2DEA-4FE6-C86D8ADD7E6D}"/>
          </ac:spMkLst>
        </pc:spChg>
      </pc:sldChg>
      <pc:sldChg chg="addSp delSp modSp add mod ord">
        <pc:chgData name="Ruth Grindley" userId="8ac0e980-9047-4561-9a96-306f97305c8f" providerId="ADAL" clId="{E0AE1DB9-37DE-4139-8212-5139B20B4BEE}" dt="2023-11-23T12:40:04.672" v="602" actId="20577"/>
        <pc:sldMkLst>
          <pc:docMk/>
          <pc:sldMk cId="3098076054" sldId="450"/>
        </pc:sldMkLst>
        <pc:spChg chg="mod">
          <ac:chgData name="Ruth Grindley" userId="8ac0e980-9047-4561-9a96-306f97305c8f" providerId="ADAL" clId="{E0AE1DB9-37DE-4139-8212-5139B20B4BEE}" dt="2023-11-23T12:32:33.344" v="390" actId="20577"/>
          <ac:spMkLst>
            <pc:docMk/>
            <pc:sldMk cId="3098076054" sldId="450"/>
            <ac:spMk id="2" creationId="{65B8B7B2-55A8-A985-FEDC-A017C211184B}"/>
          </ac:spMkLst>
        </pc:spChg>
        <pc:spChg chg="mod">
          <ac:chgData name="Ruth Grindley" userId="8ac0e980-9047-4561-9a96-306f97305c8f" providerId="ADAL" clId="{E0AE1DB9-37DE-4139-8212-5139B20B4BEE}" dt="2023-11-23T12:38:22.294" v="441" actId="20577"/>
          <ac:spMkLst>
            <pc:docMk/>
            <pc:sldMk cId="3098076054" sldId="450"/>
            <ac:spMk id="6" creationId="{BDC1422E-9B9A-4AAB-DC39-1851A6EA2A2A}"/>
          </ac:spMkLst>
        </pc:spChg>
        <pc:spChg chg="mod">
          <ac:chgData name="Ruth Grindley" userId="8ac0e980-9047-4561-9a96-306f97305c8f" providerId="ADAL" clId="{E0AE1DB9-37DE-4139-8212-5139B20B4BEE}" dt="2023-11-23T12:34:31.799" v="417" actId="14100"/>
          <ac:spMkLst>
            <pc:docMk/>
            <pc:sldMk cId="3098076054" sldId="450"/>
            <ac:spMk id="7" creationId="{0D735954-BE7A-ECA0-D12E-E6ADAF842964}"/>
          </ac:spMkLst>
        </pc:spChg>
        <pc:spChg chg="add mod">
          <ac:chgData name="Ruth Grindley" userId="8ac0e980-9047-4561-9a96-306f97305c8f" providerId="ADAL" clId="{E0AE1DB9-37DE-4139-8212-5139B20B4BEE}" dt="2023-11-23T12:40:04.672" v="602" actId="20577"/>
          <ac:spMkLst>
            <pc:docMk/>
            <pc:sldMk cId="3098076054" sldId="450"/>
            <ac:spMk id="8" creationId="{689F3ACD-86F8-B7B9-A7B0-E0C6162A22C6}"/>
          </ac:spMkLst>
        </pc:spChg>
        <pc:picChg chg="del">
          <ac:chgData name="Ruth Grindley" userId="8ac0e980-9047-4561-9a96-306f97305c8f" providerId="ADAL" clId="{E0AE1DB9-37DE-4139-8212-5139B20B4BEE}" dt="2023-11-23T12:34:23.824" v="415" actId="478"/>
          <ac:picMkLst>
            <pc:docMk/>
            <pc:sldMk cId="3098076054" sldId="450"/>
            <ac:picMk id="3" creationId="{B2AC76A8-2854-F739-6357-21A7455F8255}"/>
          </ac:picMkLst>
        </pc:picChg>
        <pc:picChg chg="add mod ord modCrop">
          <ac:chgData name="Ruth Grindley" userId="8ac0e980-9047-4561-9a96-306f97305c8f" providerId="ADAL" clId="{E0AE1DB9-37DE-4139-8212-5139B20B4BEE}" dt="2023-11-23T12:36:35.261" v="427" actId="167"/>
          <ac:picMkLst>
            <pc:docMk/>
            <pc:sldMk cId="3098076054" sldId="450"/>
            <ac:picMk id="5" creationId="{B83565FB-DA50-4465-A450-25356AA6E52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4EFD678-B47B-41C3-9ED9-FD7F57A5B05A}" type="datetimeFigureOut">
              <a:rPr lang="en-GB" smtClean="0"/>
              <a:t>23/11/2023</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3C945DD-9D5E-4BA5-B894-25CFF5584883}" type="slidenum">
              <a:rPr lang="en-GB" smtClean="0"/>
              <a:t>‹#›</a:t>
            </a:fld>
            <a:endParaRPr lang="en-GB"/>
          </a:p>
        </p:txBody>
      </p:sp>
    </p:spTree>
    <p:extLst>
      <p:ext uri="{BB962C8B-B14F-4D97-AF65-F5344CB8AC3E}">
        <p14:creationId xmlns:p14="http://schemas.microsoft.com/office/powerpoint/2010/main" val="220494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2</a:t>
            </a:fld>
            <a:endParaRPr lang="en-GB"/>
          </a:p>
        </p:txBody>
      </p:sp>
    </p:spTree>
    <p:extLst>
      <p:ext uri="{BB962C8B-B14F-4D97-AF65-F5344CB8AC3E}">
        <p14:creationId xmlns:p14="http://schemas.microsoft.com/office/powerpoint/2010/main" val="2602269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11</a:t>
            </a:fld>
            <a:endParaRPr lang="en-GB"/>
          </a:p>
        </p:txBody>
      </p:sp>
    </p:spTree>
    <p:extLst>
      <p:ext uri="{BB962C8B-B14F-4D97-AF65-F5344CB8AC3E}">
        <p14:creationId xmlns:p14="http://schemas.microsoft.com/office/powerpoint/2010/main" val="412731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3</a:t>
            </a:fld>
            <a:endParaRPr lang="en-GB"/>
          </a:p>
        </p:txBody>
      </p:sp>
    </p:spTree>
    <p:extLst>
      <p:ext uri="{BB962C8B-B14F-4D97-AF65-F5344CB8AC3E}">
        <p14:creationId xmlns:p14="http://schemas.microsoft.com/office/powerpoint/2010/main" val="134613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4</a:t>
            </a:fld>
            <a:endParaRPr lang="en-GB"/>
          </a:p>
        </p:txBody>
      </p:sp>
    </p:spTree>
    <p:extLst>
      <p:ext uri="{BB962C8B-B14F-4D97-AF65-F5344CB8AC3E}">
        <p14:creationId xmlns:p14="http://schemas.microsoft.com/office/powerpoint/2010/main" val="83889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5</a:t>
            </a:fld>
            <a:endParaRPr lang="en-GB"/>
          </a:p>
        </p:txBody>
      </p:sp>
    </p:spTree>
    <p:extLst>
      <p:ext uri="{BB962C8B-B14F-4D97-AF65-F5344CB8AC3E}">
        <p14:creationId xmlns:p14="http://schemas.microsoft.com/office/powerpoint/2010/main" val="3168820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6</a:t>
            </a:fld>
            <a:endParaRPr lang="en-GB"/>
          </a:p>
        </p:txBody>
      </p:sp>
    </p:spTree>
    <p:extLst>
      <p:ext uri="{BB962C8B-B14F-4D97-AF65-F5344CB8AC3E}">
        <p14:creationId xmlns:p14="http://schemas.microsoft.com/office/powerpoint/2010/main" val="1211144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7</a:t>
            </a:fld>
            <a:endParaRPr lang="en-GB"/>
          </a:p>
        </p:txBody>
      </p:sp>
    </p:spTree>
    <p:extLst>
      <p:ext uri="{BB962C8B-B14F-4D97-AF65-F5344CB8AC3E}">
        <p14:creationId xmlns:p14="http://schemas.microsoft.com/office/powerpoint/2010/main" val="2195971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8</a:t>
            </a:fld>
            <a:endParaRPr lang="en-GB"/>
          </a:p>
        </p:txBody>
      </p:sp>
    </p:spTree>
    <p:extLst>
      <p:ext uri="{BB962C8B-B14F-4D97-AF65-F5344CB8AC3E}">
        <p14:creationId xmlns:p14="http://schemas.microsoft.com/office/powerpoint/2010/main" val="339334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providers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9</a:t>
            </a:fld>
            <a:endParaRPr lang="en-GB"/>
          </a:p>
        </p:txBody>
      </p:sp>
    </p:spTree>
    <p:extLst>
      <p:ext uri="{BB962C8B-B14F-4D97-AF65-F5344CB8AC3E}">
        <p14:creationId xmlns:p14="http://schemas.microsoft.com/office/powerpoint/2010/main" val="1409899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providers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10</a:t>
            </a:fld>
            <a:endParaRPr lang="en-GB"/>
          </a:p>
        </p:txBody>
      </p:sp>
    </p:spTree>
    <p:extLst>
      <p:ext uri="{BB962C8B-B14F-4D97-AF65-F5344CB8AC3E}">
        <p14:creationId xmlns:p14="http://schemas.microsoft.com/office/powerpoint/2010/main" val="245038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268760"/>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8A7BD68-D84C-4024-A77B-867EC75A6296}" type="datetimeFigureOut">
              <a:rPr lang="en-GB"/>
              <a:pPr>
                <a:defRPr/>
              </a:pPr>
              <a:t>23/11/2023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80708E-D1A2-4F10-8FA8-B85BE4797098}" type="slidenum">
              <a:rPr lang="en-GB"/>
              <a:pPr>
                <a:defRPr/>
              </a:pPr>
              <a:t>‹#›</a:t>
            </a:fld>
            <a:endParaRPr lang="en-GB"/>
          </a:p>
        </p:txBody>
      </p:sp>
    </p:spTree>
    <p:extLst>
      <p:ext uri="{BB962C8B-B14F-4D97-AF65-F5344CB8AC3E}">
        <p14:creationId xmlns:p14="http://schemas.microsoft.com/office/powerpoint/2010/main" val="413459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23/11/2023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03282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23/11/2023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333999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23/11/2023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438676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23/11/2023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741714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994122"/>
          </a:xfrm>
        </p:spPr>
        <p:txBody>
          <a:bodyPr>
            <a:normAutofit/>
          </a:bodyPr>
          <a:lstStyle>
            <a:lvl1pPr>
              <a:defRPr sz="2585"/>
            </a:lvl1pPr>
          </a:lstStyle>
          <a:p>
            <a:r>
              <a:rPr lang="en-US"/>
              <a:t>Click to edit Master title style</a:t>
            </a:r>
            <a:endParaRPr lang="en-GB"/>
          </a:p>
        </p:txBody>
      </p:sp>
      <p:sp>
        <p:nvSpPr>
          <p:cNvPr id="10" name="Content Placeholder 2"/>
          <p:cNvSpPr>
            <a:spLocks noGrp="1"/>
          </p:cNvSpPr>
          <p:nvPr>
            <p:ph idx="1"/>
          </p:nvPr>
        </p:nvSpPr>
        <p:spPr>
          <a:xfrm>
            <a:off x="457200" y="1412777"/>
            <a:ext cx="8229600" cy="4525387"/>
          </a:xfrm>
        </p:spPr>
        <p:txBody>
          <a:bodyPr>
            <a:normAutofit/>
          </a:bodyPr>
          <a:lstStyle>
            <a:lvl1pPr>
              <a:defRPr sz="2215"/>
            </a:lvl1pPr>
            <a:lvl2pPr>
              <a:defRPr sz="1846"/>
            </a:lvl2pPr>
            <a:lvl3pPr>
              <a:defRPr sz="1662"/>
            </a:lvl3pPr>
            <a:lvl4pPr>
              <a:defRPr sz="1477"/>
            </a:lvl4pPr>
            <a:lvl5pPr>
              <a:defRPr sz="147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341311" y="6412627"/>
            <a:ext cx="2133600" cy="365125"/>
          </a:xfrm>
          <a:prstGeom prst="rect">
            <a:avLst/>
          </a:prstGeom>
        </p:spPr>
        <p:txBody>
          <a:bodyPr vert="horz" lIns="84406" tIns="42203" rIns="84406" bIns="42203"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23">
                <a:solidFill>
                  <a:schemeClr val="bg1"/>
                </a:solidFill>
              </a:rPr>
              <a:t>PAGE </a:t>
            </a:r>
            <a:fld id="{45A89BE1-5792-4ACB-BF4C-7FAB88C6C5B7}" type="slidenum">
              <a:rPr lang="en-GB" sz="923" smtClean="0">
                <a:solidFill>
                  <a:schemeClr val="bg1"/>
                </a:solidFill>
              </a:rPr>
              <a:pPr/>
              <a:t>‹#›</a:t>
            </a:fld>
            <a:endParaRPr lang="en-GB" sz="923">
              <a:solidFill>
                <a:schemeClr val="bg1"/>
              </a:solidFill>
            </a:endParaRPr>
          </a:p>
        </p:txBody>
      </p:sp>
      <p:sp>
        <p:nvSpPr>
          <p:cNvPr id="7" name="Slide Number Placeholder 5"/>
          <p:cNvSpPr>
            <a:spLocks noGrp="1"/>
          </p:cNvSpPr>
          <p:nvPr>
            <p:ph type="sldNum" sz="quarter" idx="4"/>
          </p:nvPr>
        </p:nvSpPr>
        <p:spPr>
          <a:xfrm>
            <a:off x="377863" y="6448252"/>
            <a:ext cx="2133600" cy="365125"/>
          </a:xfrm>
          <a:prstGeom prst="rect">
            <a:avLst/>
          </a:prstGeom>
        </p:spPr>
        <p:txBody>
          <a:bodyPr vert="horz" lIns="91440" tIns="45720" rIns="91440" bIns="45720" rtlCol="0" anchor="ctr"/>
          <a:lstStyle>
            <a:lvl1pPr algn="l">
              <a:defRPr sz="923"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grpSp>
        <p:nvGrpSpPr>
          <p:cNvPr id="8" name="Group 7">
            <a:extLst>
              <a:ext uri="{FF2B5EF4-FFF2-40B4-BE49-F238E27FC236}">
                <a16:creationId xmlns:a16="http://schemas.microsoft.com/office/drawing/2014/main" id="{ABA2FA8A-66E7-42EB-BBEF-E2E8F3D6EB24}"/>
              </a:ext>
            </a:extLst>
          </p:cNvPr>
          <p:cNvGrpSpPr/>
          <p:nvPr userDrawn="1"/>
        </p:nvGrpSpPr>
        <p:grpSpPr>
          <a:xfrm>
            <a:off x="251520" y="6165305"/>
            <a:ext cx="5583390" cy="618195"/>
            <a:chOff x="272480" y="6142407"/>
            <a:chExt cx="6048672" cy="618195"/>
          </a:xfrm>
        </p:grpSpPr>
        <p:sp>
          <p:nvSpPr>
            <p:cNvPr id="11" name="Rectangle 10">
              <a:extLst>
                <a:ext uri="{FF2B5EF4-FFF2-40B4-BE49-F238E27FC236}">
                  <a16:creationId xmlns:a16="http://schemas.microsoft.com/office/drawing/2014/main" id="{5DF86BCC-432D-413F-8A6E-E0E33924D99D}"/>
                </a:ext>
              </a:extLst>
            </p:cNvPr>
            <p:cNvSpPr/>
            <p:nvPr userDrawn="1"/>
          </p:nvSpPr>
          <p:spPr>
            <a:xfrm>
              <a:off x="272480" y="6142407"/>
              <a:ext cx="60486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2" name="Picture 2" descr="Twitter Logo, history, meaning, symbol, PNG">
              <a:extLst>
                <a:ext uri="{FF2B5EF4-FFF2-40B4-BE49-F238E27FC236}">
                  <a16:creationId xmlns:a16="http://schemas.microsoft.com/office/drawing/2014/main" id="{16B17707-079B-40E7-9E7B-BA726F04C28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756" y="6389986"/>
              <a:ext cx="632520" cy="3706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5B18DEA-9CCE-49A7-BD87-0B57957C3A66}"/>
                </a:ext>
              </a:extLst>
            </p:cNvPr>
            <p:cNvSpPr txBox="1"/>
            <p:nvPr userDrawn="1"/>
          </p:nvSpPr>
          <p:spPr>
            <a:xfrm>
              <a:off x="994910" y="6372036"/>
              <a:ext cx="2736304" cy="369332"/>
            </a:xfrm>
            <a:prstGeom prst="rect">
              <a:avLst/>
            </a:prstGeom>
            <a:noFill/>
          </p:spPr>
          <p:txBody>
            <a:bodyPr wrap="square" rtlCol="0">
              <a:spAutoFit/>
            </a:bodyPr>
            <a:lstStyle/>
            <a:p>
              <a:r>
                <a:rPr lang="en-GB"/>
                <a:t>@digibrum</a:t>
              </a:r>
            </a:p>
          </p:txBody>
        </p:sp>
      </p:grpSp>
    </p:spTree>
    <p:extLst>
      <p:ext uri="{BB962C8B-B14F-4D97-AF65-F5344CB8AC3E}">
        <p14:creationId xmlns:p14="http://schemas.microsoft.com/office/powerpoint/2010/main" val="391154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32389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555392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EE3EA5-0098-4387-91C8-19DCB2D44152}"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07271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EE3EA5-0098-4387-91C8-19DCB2D44152}" type="datetimeFigureOut">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929011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EE3EA5-0098-4387-91C8-19DCB2D44152}" type="datetimeFigureOut">
              <a:rPr lang="en-GB" smtClean="0"/>
              <a:t>23/11/2023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89106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23/11/2023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89600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EE3EA5-0098-4387-91C8-19DCB2D44152}" type="datetimeFigureOut">
              <a:rPr lang="en-GB" smtClean="0"/>
              <a:t>23/11/2023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04704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E3EA5-0098-4387-91C8-19DCB2D44152}" type="datetimeFigureOut">
              <a:rPr lang="en-GB" smtClean="0"/>
              <a:t>23/11/2023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588273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E3EA5-0098-4387-91C8-19DCB2D44152}" type="datetimeFigureOut">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1584615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E3EA5-0098-4387-91C8-19DCB2D44152}" type="datetimeFigureOut">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384015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04093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151184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23/11/2023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88115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23/11/2023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79608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23/11/2023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356669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23/11/2023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79489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23/11/2023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1705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23/11/2023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17701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23/11/2023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965348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tif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tif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6B2AC08-B14C-45B4-BD2E-F44BD2B7C62D}" type="datetimeFigureOut">
              <a:rPr lang="en-GB"/>
              <a:pPr>
                <a:defRPr/>
              </a:pPr>
              <a:t>23/11/2023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A67B407-5E6C-47AA-B03F-1717B769F6C9}" type="slidenum">
              <a:rPr lang="en-GB"/>
              <a:pPr>
                <a:defRPr/>
              </a:pPr>
              <a:t>‹#›</a:t>
            </a:fld>
            <a:endParaRPr lang="en-GB"/>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3271167" cy="316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cxnSp>
        <p:nvCxnSpPr>
          <p:cNvPr id="9" name="Straight Connector 8"/>
          <p:cNvCxnSpPr/>
          <p:nvPr userDrawn="1"/>
        </p:nvCxnSpPr>
        <p:spPr>
          <a:xfrm>
            <a:off x="323528" y="5733256"/>
            <a:ext cx="84969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5869083-C0D0-C0B2-B530-F2EBE7A3C8BD}"/>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584435356"/>
      </p:ext>
    </p:extLst>
  </p:cSld>
  <p:clrMap bg1="lt1" tx1="dk1" bg2="lt2" tx2="dk2" accent1="accent1" accent2="accent2" accent3="accent3" accent4="accent4" accent5="accent5" accent6="accent6" hlink="hlink" folHlink="folHlink"/>
  <p:sldLayoutIdLst>
    <p:sldLayoutId id="214748368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cxnSp>
        <p:nvCxnSpPr>
          <p:cNvPr id="8" name="Straight Connector 7"/>
          <p:cNvCxnSpPr/>
          <p:nvPr userDrawn="1"/>
        </p:nvCxnSpPr>
        <p:spPr>
          <a:xfrm>
            <a:off x="323528" y="5733256"/>
            <a:ext cx="7488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rot="10800000">
            <a:off x="7255516" y="5031466"/>
            <a:ext cx="1888484" cy="182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D1B30A23-AD48-3970-D3F8-4349EB6F674E}"/>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40811209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672" r:id="rId10"/>
    <p:sldLayoutId id="2147483673" r:id="rId11"/>
    <p:sldLayoutId id="2147483674" r:id="rId12"/>
    <p:sldLayoutId id="21474836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E3EA5-0098-4387-91C8-19DCB2D44152}" type="datetimeFigureOut">
              <a:rPr lang="en-GB" smtClean="0"/>
              <a:t>23/11/2023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85520-E22D-438E-A2AA-12CB05CF9CE6}"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cxnSp>
        <p:nvCxnSpPr>
          <p:cNvPr id="8" name="Straight Connector 7"/>
          <p:cNvCxnSpPr/>
          <p:nvPr userDrawn="1"/>
        </p:nvCxnSpPr>
        <p:spPr>
          <a:xfrm>
            <a:off x="323528" y="5733256"/>
            <a:ext cx="83529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5400000">
            <a:off x="5926487" y="53654"/>
            <a:ext cx="3271167" cy="316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AE68CBF6-F1BD-ECE1-86D9-71756E361A1D}"/>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0995658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684C23-0A6E-2F0C-BE0C-C0491FC21567}"/>
              </a:ext>
            </a:extLst>
          </p:cNvPr>
          <p:cNvPicPr>
            <a:picLocks noGrp="1" noRot="1" noChangeAspect="1" noMove="1" noResize="1" noEditPoints="1" noAdjustHandles="1" noChangeArrowheads="1" noChangeShapeType="1" noCrop="1"/>
          </p:cNvPicPr>
          <p:nvPr/>
        </p:nvPicPr>
        <p:blipFill rotWithShape="1">
          <a:blip r:embed="rId2">
            <a:alphaModFix/>
          </a:blip>
          <a:srcRect l="13208" r="21265" b="65034"/>
          <a:stretch/>
        </p:blipFill>
        <p:spPr>
          <a:xfrm>
            <a:off x="450522" y="2045915"/>
            <a:ext cx="8242956" cy="2418130"/>
          </a:xfrm>
          <a:prstGeom prst="rect">
            <a:avLst/>
          </a:prstGeom>
        </p:spPr>
      </p:pic>
      <p:sp>
        <p:nvSpPr>
          <p:cNvPr id="10" name="Title 1">
            <a:extLst>
              <a:ext uri="{FF2B5EF4-FFF2-40B4-BE49-F238E27FC236}">
                <a16:creationId xmlns:a16="http://schemas.microsoft.com/office/drawing/2014/main" id="{72C50FDF-7DB8-FA6C-CE92-9A4AB5FCD649}"/>
              </a:ext>
            </a:extLst>
          </p:cNvPr>
          <p:cNvSpPr txBox="1">
            <a:spLocks/>
          </p:cNvSpPr>
          <p:nvPr/>
        </p:nvSpPr>
        <p:spPr>
          <a:xfrm>
            <a:off x="323528" y="209324"/>
            <a:ext cx="8873732"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0"/>
              </a:spcAft>
            </a:pPr>
            <a:r>
              <a:rPr lang="en-GB" sz="2800" b="1">
                <a:latin typeface="Arial"/>
                <a:ea typeface="+mn-ea"/>
                <a:cs typeface="Arial"/>
              </a:rPr>
              <a:t>Scenarios: Making and Accepting an offer</a:t>
            </a:r>
            <a:endParaRPr lang="en-US">
              <a:ea typeface="+mn-ea"/>
            </a:endParaRPr>
          </a:p>
        </p:txBody>
      </p:sp>
      <p:sp>
        <p:nvSpPr>
          <p:cNvPr id="3" name="TextBox 2">
            <a:extLst>
              <a:ext uri="{FF2B5EF4-FFF2-40B4-BE49-F238E27FC236}">
                <a16:creationId xmlns:a16="http://schemas.microsoft.com/office/drawing/2014/main" id="{14CB6822-AACF-C563-9445-3567864A7C70}"/>
              </a:ext>
            </a:extLst>
          </p:cNvPr>
          <p:cNvSpPr txBox="1"/>
          <p:nvPr/>
        </p:nvSpPr>
        <p:spPr>
          <a:xfrm>
            <a:off x="4775509" y="1140254"/>
            <a:ext cx="4244519" cy="15234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endParaRPr lang="en-US"/>
          </a:p>
          <a:p>
            <a:pPr>
              <a:spcBef>
                <a:spcPts val="1000"/>
              </a:spcBef>
              <a:spcAft>
                <a:spcPts val="0"/>
              </a:spcAft>
            </a:pPr>
            <a:endParaRPr lang="en-GB" sz="1600">
              <a:cs typeface="Calibri"/>
            </a:endParaRPr>
          </a:p>
          <a:p>
            <a:pPr>
              <a:spcBef>
                <a:spcPts val="1000"/>
              </a:spcBef>
              <a:spcAft>
                <a:spcPts val="0"/>
              </a:spcAft>
            </a:pPr>
            <a:endParaRPr lang="en-GB"/>
          </a:p>
          <a:p>
            <a:pPr>
              <a:spcBef>
                <a:spcPts val="1000"/>
              </a:spcBef>
              <a:spcAft>
                <a:spcPts val="0"/>
              </a:spcAft>
            </a:pPr>
            <a:endParaRPr lang="en-GB" sz="1600">
              <a:latin typeface="Calibri"/>
              <a:ea typeface="Calibri"/>
              <a:cs typeface="Calibri"/>
            </a:endParaRPr>
          </a:p>
        </p:txBody>
      </p:sp>
      <p:cxnSp>
        <p:nvCxnSpPr>
          <p:cNvPr id="15" name="Straight Connector 14">
            <a:extLst>
              <a:ext uri="{FF2B5EF4-FFF2-40B4-BE49-F238E27FC236}">
                <a16:creationId xmlns:a16="http://schemas.microsoft.com/office/drawing/2014/main" id="{23358E6C-FE40-2ADD-498E-5E17B5BC65B2}"/>
              </a:ext>
            </a:extLst>
          </p:cNvPr>
          <p:cNvCxnSpPr/>
          <p:nvPr/>
        </p:nvCxnSpPr>
        <p:spPr>
          <a:xfrm>
            <a:off x="450522" y="1588168"/>
            <a:ext cx="8154463" cy="0"/>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4233D7B8-B616-51FF-4B99-48BA191F1D29}"/>
              </a:ext>
            </a:extLst>
          </p:cNvPr>
          <p:cNvCxnSpPr/>
          <p:nvPr/>
        </p:nvCxnSpPr>
        <p:spPr>
          <a:xfrm>
            <a:off x="450522" y="4875743"/>
            <a:ext cx="8154463"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FE32277-B109-DF6F-ECC5-B74AF63B7FCD}"/>
              </a:ext>
            </a:extLst>
          </p:cNvPr>
          <p:cNvSpPr/>
          <p:nvPr/>
        </p:nvSpPr>
        <p:spPr>
          <a:xfrm>
            <a:off x="451671" y="1122965"/>
            <a:ext cx="905661" cy="905661"/>
          </a:xfrm>
          <a:prstGeom prst="ellipse">
            <a:avLst/>
          </a:prstGeom>
          <a:ln>
            <a:noFill/>
          </a:ln>
        </p:spPr>
        <p:style>
          <a:lnRef idx="3">
            <a:schemeClr val="lt1"/>
          </a:lnRef>
          <a:fillRef idx="1">
            <a:schemeClr val="accent4"/>
          </a:fillRef>
          <a:effectRef idx="1">
            <a:schemeClr val="accent4"/>
          </a:effectRef>
          <a:fontRef idx="minor">
            <a:schemeClr val="lt1"/>
          </a:fontRef>
        </p:style>
        <p:txBody>
          <a:bodyPr rtlCol="0" anchor="ctr">
            <a:noAutofit/>
          </a:bodyPr>
          <a:lstStyle/>
          <a:p>
            <a:pPr algn="ctr"/>
            <a:r>
              <a:rPr lang="en-GB" sz="800" dirty="0"/>
              <a:t>Provider makes a provisional offer</a:t>
            </a:r>
          </a:p>
        </p:txBody>
      </p:sp>
      <p:sp>
        <p:nvSpPr>
          <p:cNvPr id="19" name="Oval 18">
            <a:extLst>
              <a:ext uri="{FF2B5EF4-FFF2-40B4-BE49-F238E27FC236}">
                <a16:creationId xmlns:a16="http://schemas.microsoft.com/office/drawing/2014/main" id="{900CAF95-BF06-C829-E91B-B0B47053E698}"/>
              </a:ext>
            </a:extLst>
          </p:cNvPr>
          <p:cNvSpPr/>
          <p:nvPr/>
        </p:nvSpPr>
        <p:spPr>
          <a:xfrm>
            <a:off x="6255746" y="1122965"/>
            <a:ext cx="905661" cy="905661"/>
          </a:xfrm>
          <a:prstGeom prst="ellipse">
            <a:avLst/>
          </a:prstGeom>
          <a:ln>
            <a:noFill/>
          </a:ln>
        </p:spPr>
        <p:style>
          <a:lnRef idx="3">
            <a:schemeClr val="lt1"/>
          </a:lnRef>
          <a:fillRef idx="1">
            <a:schemeClr val="accent4"/>
          </a:fillRef>
          <a:effectRef idx="1">
            <a:schemeClr val="accent4"/>
          </a:effectRef>
          <a:fontRef idx="minor">
            <a:schemeClr val="lt1"/>
          </a:fontRef>
        </p:style>
        <p:txBody>
          <a:bodyPr rtlCol="0" anchor="ctr">
            <a:noAutofit/>
          </a:bodyPr>
          <a:lstStyle/>
          <a:p>
            <a:pPr algn="ctr"/>
            <a:r>
              <a:rPr lang="en-GB" sz="800" dirty="0"/>
              <a:t>Provider makes a final offer</a:t>
            </a:r>
          </a:p>
        </p:txBody>
      </p:sp>
      <p:sp>
        <p:nvSpPr>
          <p:cNvPr id="20" name="Oval 19">
            <a:extLst>
              <a:ext uri="{FF2B5EF4-FFF2-40B4-BE49-F238E27FC236}">
                <a16:creationId xmlns:a16="http://schemas.microsoft.com/office/drawing/2014/main" id="{2841C5AA-6525-FE99-AF46-DB527352B455}"/>
              </a:ext>
            </a:extLst>
          </p:cNvPr>
          <p:cNvSpPr/>
          <p:nvPr/>
        </p:nvSpPr>
        <p:spPr>
          <a:xfrm>
            <a:off x="1965238" y="4422912"/>
            <a:ext cx="905661" cy="905661"/>
          </a:xfrm>
          <a:prstGeom prst="ellipse">
            <a:avLst/>
          </a:prstGeom>
          <a:solidFill>
            <a:schemeClr val="accent1"/>
          </a:solidFill>
          <a:ln>
            <a:noFill/>
          </a:ln>
        </p:spPr>
        <p:style>
          <a:lnRef idx="3">
            <a:schemeClr val="lt1"/>
          </a:lnRef>
          <a:fillRef idx="1">
            <a:schemeClr val="accent4"/>
          </a:fillRef>
          <a:effectRef idx="1">
            <a:schemeClr val="accent4"/>
          </a:effectRef>
          <a:fontRef idx="minor">
            <a:schemeClr val="lt1"/>
          </a:fontRef>
        </p:style>
        <p:txBody>
          <a:bodyPr rtlCol="0" anchor="ctr">
            <a:noAutofit/>
          </a:bodyPr>
          <a:lstStyle/>
          <a:p>
            <a:pPr algn="ctr"/>
            <a:r>
              <a:rPr lang="en-GB" sz="800"/>
              <a:t>Review provisional offers</a:t>
            </a:r>
          </a:p>
        </p:txBody>
      </p:sp>
      <p:sp>
        <p:nvSpPr>
          <p:cNvPr id="21" name="Oval 20">
            <a:extLst>
              <a:ext uri="{FF2B5EF4-FFF2-40B4-BE49-F238E27FC236}">
                <a16:creationId xmlns:a16="http://schemas.microsoft.com/office/drawing/2014/main" id="{53DB9ADA-BC55-993F-2EF3-4ED37B81720E}"/>
              </a:ext>
            </a:extLst>
          </p:cNvPr>
          <p:cNvSpPr/>
          <p:nvPr/>
        </p:nvSpPr>
        <p:spPr>
          <a:xfrm>
            <a:off x="4832280" y="4468960"/>
            <a:ext cx="905661" cy="90566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r>
              <a:rPr lang="en-GB" sz="800"/>
              <a:t>Request final offer</a:t>
            </a:r>
          </a:p>
        </p:txBody>
      </p:sp>
      <p:sp>
        <p:nvSpPr>
          <p:cNvPr id="22" name="Oval 21">
            <a:extLst>
              <a:ext uri="{FF2B5EF4-FFF2-40B4-BE49-F238E27FC236}">
                <a16:creationId xmlns:a16="http://schemas.microsoft.com/office/drawing/2014/main" id="{05818DCB-7E1F-B1EE-AA1D-739B35348F9A}"/>
              </a:ext>
            </a:extLst>
          </p:cNvPr>
          <p:cNvSpPr/>
          <p:nvPr/>
        </p:nvSpPr>
        <p:spPr>
          <a:xfrm>
            <a:off x="7699324" y="4422911"/>
            <a:ext cx="905661" cy="905661"/>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noAutofit/>
          </a:bodyPr>
          <a:lstStyle/>
          <a:p>
            <a:pPr algn="ctr"/>
            <a:r>
              <a:rPr lang="en-GB" sz="800"/>
              <a:t>Accept final offer</a:t>
            </a:r>
          </a:p>
        </p:txBody>
      </p:sp>
      <p:sp>
        <p:nvSpPr>
          <p:cNvPr id="31" name="Free-form: Shape 30">
            <a:extLst>
              <a:ext uri="{FF2B5EF4-FFF2-40B4-BE49-F238E27FC236}">
                <a16:creationId xmlns:a16="http://schemas.microsoft.com/office/drawing/2014/main" id="{139703F0-6CA5-C482-8B41-0133F9A71AAE}"/>
              </a:ext>
            </a:extLst>
          </p:cNvPr>
          <p:cNvSpPr/>
          <p:nvPr/>
        </p:nvSpPr>
        <p:spPr>
          <a:xfrm>
            <a:off x="1329170" y="1721001"/>
            <a:ext cx="810852" cy="3489341"/>
          </a:xfrm>
          <a:custGeom>
            <a:avLst/>
            <a:gdLst>
              <a:gd name="connsiteX0" fmla="*/ 0 w 673100"/>
              <a:gd name="connsiteY0" fmla="*/ 0 h 3295650"/>
              <a:gd name="connsiteX1" fmla="*/ 342900 w 673100"/>
              <a:gd name="connsiteY1" fmla="*/ 2794000 h 3295650"/>
              <a:gd name="connsiteX2" fmla="*/ 673100 w 673100"/>
              <a:gd name="connsiteY2" fmla="*/ 3295650 h 3295650"/>
            </a:gdLst>
            <a:ahLst/>
            <a:cxnLst>
              <a:cxn ang="0">
                <a:pos x="connsiteX0" y="connsiteY0"/>
              </a:cxn>
              <a:cxn ang="0">
                <a:pos x="connsiteX1" y="connsiteY1"/>
              </a:cxn>
              <a:cxn ang="0">
                <a:pos x="connsiteX2" y="connsiteY2"/>
              </a:cxn>
            </a:cxnLst>
            <a:rect l="l" t="t" r="r" b="b"/>
            <a:pathLst>
              <a:path w="673100" h="3295650">
                <a:moveTo>
                  <a:pt x="0" y="0"/>
                </a:moveTo>
                <a:cubicBezTo>
                  <a:pt x="115358" y="1122362"/>
                  <a:pt x="230717" y="2244725"/>
                  <a:pt x="342900" y="2794000"/>
                </a:cubicBezTo>
                <a:cubicBezTo>
                  <a:pt x="455083" y="3343275"/>
                  <a:pt x="584200" y="3235325"/>
                  <a:pt x="673100" y="3295650"/>
                </a:cubicBezTo>
              </a:path>
            </a:pathLst>
          </a:cu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6445AD6F-E368-079C-EC12-BA6B26646E3A}"/>
              </a:ext>
            </a:extLst>
          </p:cNvPr>
          <p:cNvSpPr/>
          <p:nvPr/>
        </p:nvSpPr>
        <p:spPr>
          <a:xfrm flipH="1">
            <a:off x="5639438" y="1708159"/>
            <a:ext cx="650787" cy="3489342"/>
          </a:xfrm>
          <a:custGeom>
            <a:avLst/>
            <a:gdLst>
              <a:gd name="connsiteX0" fmla="*/ 0 w 673100"/>
              <a:gd name="connsiteY0" fmla="*/ 0 h 3295650"/>
              <a:gd name="connsiteX1" fmla="*/ 342900 w 673100"/>
              <a:gd name="connsiteY1" fmla="*/ 2794000 h 3295650"/>
              <a:gd name="connsiteX2" fmla="*/ 673100 w 673100"/>
              <a:gd name="connsiteY2" fmla="*/ 3295650 h 3295650"/>
            </a:gdLst>
            <a:ahLst/>
            <a:cxnLst>
              <a:cxn ang="0">
                <a:pos x="connsiteX0" y="connsiteY0"/>
              </a:cxn>
              <a:cxn ang="0">
                <a:pos x="connsiteX1" y="connsiteY1"/>
              </a:cxn>
              <a:cxn ang="0">
                <a:pos x="connsiteX2" y="connsiteY2"/>
              </a:cxn>
            </a:cxnLst>
            <a:rect l="l" t="t" r="r" b="b"/>
            <a:pathLst>
              <a:path w="673100" h="3295650">
                <a:moveTo>
                  <a:pt x="0" y="0"/>
                </a:moveTo>
                <a:cubicBezTo>
                  <a:pt x="115358" y="1122362"/>
                  <a:pt x="230717" y="2244725"/>
                  <a:pt x="342900" y="2794000"/>
                </a:cubicBezTo>
                <a:cubicBezTo>
                  <a:pt x="455083" y="3343275"/>
                  <a:pt x="584200" y="3235325"/>
                  <a:pt x="673100" y="3295650"/>
                </a:cubicBezTo>
              </a:path>
            </a:pathLst>
          </a:cu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B86B731F-4913-10F8-D25D-1B7681F57162}"/>
              </a:ext>
            </a:extLst>
          </p:cNvPr>
          <p:cNvCxnSpPr>
            <a:cxnSpLocks/>
            <a:stCxn id="20" idx="5"/>
            <a:endCxn id="21" idx="3"/>
          </p:cNvCxnSpPr>
          <p:nvPr/>
        </p:nvCxnSpPr>
        <p:spPr>
          <a:xfrm>
            <a:off x="2738268" y="5195942"/>
            <a:ext cx="2226643" cy="4604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399F34AD-D27C-6C8D-953C-F81E2CBC047B}"/>
              </a:ext>
            </a:extLst>
          </p:cNvPr>
          <p:cNvSpPr/>
          <p:nvPr/>
        </p:nvSpPr>
        <p:spPr>
          <a:xfrm>
            <a:off x="7147039" y="1609698"/>
            <a:ext cx="613571" cy="3489342"/>
          </a:xfrm>
          <a:custGeom>
            <a:avLst/>
            <a:gdLst>
              <a:gd name="connsiteX0" fmla="*/ 0 w 673100"/>
              <a:gd name="connsiteY0" fmla="*/ 0 h 3295650"/>
              <a:gd name="connsiteX1" fmla="*/ 342900 w 673100"/>
              <a:gd name="connsiteY1" fmla="*/ 2794000 h 3295650"/>
              <a:gd name="connsiteX2" fmla="*/ 673100 w 673100"/>
              <a:gd name="connsiteY2" fmla="*/ 3295650 h 3295650"/>
            </a:gdLst>
            <a:ahLst/>
            <a:cxnLst>
              <a:cxn ang="0">
                <a:pos x="connsiteX0" y="connsiteY0"/>
              </a:cxn>
              <a:cxn ang="0">
                <a:pos x="connsiteX1" y="connsiteY1"/>
              </a:cxn>
              <a:cxn ang="0">
                <a:pos x="connsiteX2" y="connsiteY2"/>
              </a:cxn>
            </a:cxnLst>
            <a:rect l="l" t="t" r="r" b="b"/>
            <a:pathLst>
              <a:path w="673100" h="3295650">
                <a:moveTo>
                  <a:pt x="0" y="0"/>
                </a:moveTo>
                <a:cubicBezTo>
                  <a:pt x="115358" y="1122362"/>
                  <a:pt x="230717" y="2244725"/>
                  <a:pt x="342900" y="2794000"/>
                </a:cubicBezTo>
                <a:cubicBezTo>
                  <a:pt x="455083" y="3343275"/>
                  <a:pt x="584200" y="3235325"/>
                  <a:pt x="673100" y="3295650"/>
                </a:cubicBezTo>
              </a:path>
            </a:pathLst>
          </a:cu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1B96E15E-9257-147D-32A5-3CD601B64B12}"/>
              </a:ext>
            </a:extLst>
          </p:cNvPr>
          <p:cNvSpPr txBox="1"/>
          <p:nvPr/>
        </p:nvSpPr>
        <p:spPr>
          <a:xfrm>
            <a:off x="381183" y="4400590"/>
            <a:ext cx="2004414" cy="492443"/>
          </a:xfrm>
          <a:prstGeom prst="rect">
            <a:avLst/>
          </a:prstGeom>
          <a:noFill/>
        </p:spPr>
        <p:txBody>
          <a:bodyPr wrap="square" rtlCol="0">
            <a:spAutoFit/>
          </a:bodyPr>
          <a:lstStyle/>
          <a:p>
            <a:r>
              <a:rPr lang="en-GB" sz="800" i="1"/>
              <a:t>Fig. Simplified Action Structure</a:t>
            </a:r>
          </a:p>
          <a:p>
            <a:endParaRPr lang="en-GB"/>
          </a:p>
        </p:txBody>
      </p:sp>
      <p:sp>
        <p:nvSpPr>
          <p:cNvPr id="39" name="TextBox 38">
            <a:extLst>
              <a:ext uri="{FF2B5EF4-FFF2-40B4-BE49-F238E27FC236}">
                <a16:creationId xmlns:a16="http://schemas.microsoft.com/office/drawing/2014/main" id="{98EC8BFA-FEC2-31B8-77A6-F75911323C9D}"/>
              </a:ext>
            </a:extLst>
          </p:cNvPr>
          <p:cNvSpPr txBox="1"/>
          <p:nvPr/>
        </p:nvSpPr>
        <p:spPr>
          <a:xfrm>
            <a:off x="2385597" y="1249711"/>
            <a:ext cx="2685448" cy="369332"/>
          </a:xfrm>
          <a:prstGeom prst="rect">
            <a:avLst/>
          </a:prstGeom>
          <a:noFill/>
        </p:spPr>
        <p:txBody>
          <a:bodyPr wrap="square" rtlCol="0">
            <a:spAutoFit/>
          </a:bodyPr>
          <a:lstStyle/>
          <a:p>
            <a:r>
              <a:rPr lang="en-GB" b="1">
                <a:solidFill>
                  <a:schemeClr val="accent4"/>
                </a:solidFill>
              </a:rPr>
              <a:t>PROVIDER ACTIONS</a:t>
            </a:r>
          </a:p>
        </p:txBody>
      </p:sp>
      <p:sp>
        <p:nvSpPr>
          <p:cNvPr id="40" name="TextBox 39">
            <a:extLst>
              <a:ext uri="{FF2B5EF4-FFF2-40B4-BE49-F238E27FC236}">
                <a16:creationId xmlns:a16="http://schemas.microsoft.com/office/drawing/2014/main" id="{7D0A9746-14CB-2DFB-48D2-1AF905EA7E21}"/>
              </a:ext>
            </a:extLst>
          </p:cNvPr>
          <p:cNvSpPr txBox="1"/>
          <p:nvPr/>
        </p:nvSpPr>
        <p:spPr>
          <a:xfrm>
            <a:off x="360907" y="4867662"/>
            <a:ext cx="2685448" cy="369332"/>
          </a:xfrm>
          <a:prstGeom prst="rect">
            <a:avLst/>
          </a:prstGeom>
          <a:noFill/>
        </p:spPr>
        <p:txBody>
          <a:bodyPr wrap="square" rtlCol="0">
            <a:spAutoFit/>
          </a:bodyPr>
          <a:lstStyle/>
          <a:p>
            <a:r>
              <a:rPr lang="en-GB" b="1">
                <a:solidFill>
                  <a:schemeClr val="accent1"/>
                </a:solidFill>
              </a:rPr>
              <a:t>LA ACTIONS</a:t>
            </a:r>
          </a:p>
        </p:txBody>
      </p:sp>
      <p:sp>
        <p:nvSpPr>
          <p:cNvPr id="41" name="TextBox 40">
            <a:extLst>
              <a:ext uri="{FF2B5EF4-FFF2-40B4-BE49-F238E27FC236}">
                <a16:creationId xmlns:a16="http://schemas.microsoft.com/office/drawing/2014/main" id="{A45EC627-22A7-199E-1D5F-CDA3C2B2EC45}"/>
              </a:ext>
            </a:extLst>
          </p:cNvPr>
          <p:cNvSpPr txBox="1"/>
          <p:nvPr/>
        </p:nvSpPr>
        <p:spPr>
          <a:xfrm>
            <a:off x="3097563" y="5333033"/>
            <a:ext cx="2685448" cy="369332"/>
          </a:xfrm>
          <a:prstGeom prst="rect">
            <a:avLst/>
          </a:prstGeom>
          <a:noFill/>
        </p:spPr>
        <p:txBody>
          <a:bodyPr wrap="square" lIns="91440" tIns="45720" rIns="91440" bIns="45720" rtlCol="0" anchor="t">
            <a:spAutoFit/>
          </a:bodyPr>
          <a:lstStyle/>
          <a:p>
            <a:r>
              <a:rPr lang="en-GB" b="1">
                <a:solidFill>
                  <a:schemeClr val="accent1"/>
                </a:solidFill>
                <a:latin typeface="Calibri"/>
                <a:cs typeface="Arial"/>
              </a:rPr>
              <a:t>{SCENARIO 2}</a:t>
            </a:r>
          </a:p>
        </p:txBody>
      </p:sp>
      <p:sp>
        <p:nvSpPr>
          <p:cNvPr id="42" name="TextBox 41">
            <a:extLst>
              <a:ext uri="{FF2B5EF4-FFF2-40B4-BE49-F238E27FC236}">
                <a16:creationId xmlns:a16="http://schemas.microsoft.com/office/drawing/2014/main" id="{27C65FCA-3617-DF0B-E83C-CD0D0207BB38}"/>
              </a:ext>
            </a:extLst>
          </p:cNvPr>
          <p:cNvSpPr txBox="1"/>
          <p:nvPr/>
        </p:nvSpPr>
        <p:spPr>
          <a:xfrm>
            <a:off x="7447090" y="5300181"/>
            <a:ext cx="2685448" cy="369332"/>
          </a:xfrm>
          <a:prstGeom prst="rect">
            <a:avLst/>
          </a:prstGeom>
          <a:noFill/>
        </p:spPr>
        <p:txBody>
          <a:bodyPr wrap="square" lIns="91440" tIns="45720" rIns="91440" bIns="45720" rtlCol="0" anchor="t">
            <a:spAutoFit/>
          </a:bodyPr>
          <a:lstStyle/>
          <a:p>
            <a:r>
              <a:rPr lang="en-GB" b="1">
                <a:solidFill>
                  <a:schemeClr val="accent1"/>
                </a:solidFill>
                <a:latin typeface="Calibri"/>
                <a:cs typeface="Arial"/>
              </a:rPr>
              <a:t>{SCENARIO 4}</a:t>
            </a:r>
          </a:p>
        </p:txBody>
      </p:sp>
      <p:cxnSp>
        <p:nvCxnSpPr>
          <p:cNvPr id="44" name="Connector: Elbow 43">
            <a:extLst>
              <a:ext uri="{FF2B5EF4-FFF2-40B4-BE49-F238E27FC236}">
                <a16:creationId xmlns:a16="http://schemas.microsoft.com/office/drawing/2014/main" id="{95A8AC57-C735-92EF-BCE1-A1FBC0F363E8}"/>
              </a:ext>
            </a:extLst>
          </p:cNvPr>
          <p:cNvCxnSpPr>
            <a:cxnSpLocks/>
            <a:stCxn id="20" idx="4"/>
          </p:cNvCxnSpPr>
          <p:nvPr/>
        </p:nvCxnSpPr>
        <p:spPr>
          <a:xfrm rot="16200000" flipH="1">
            <a:off x="2716033" y="5030608"/>
            <a:ext cx="200690" cy="796619"/>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2B1164D5-7438-CC55-7728-16F851F4290C}"/>
              </a:ext>
            </a:extLst>
          </p:cNvPr>
          <p:cNvCxnSpPr>
            <a:endCxn id="21" idx="4"/>
          </p:cNvCxnSpPr>
          <p:nvPr/>
        </p:nvCxnSpPr>
        <p:spPr>
          <a:xfrm flipV="1">
            <a:off x="4474633" y="5374621"/>
            <a:ext cx="810478" cy="154642"/>
          </a:xfrm>
          <a:prstGeom prst="bentConnector2">
            <a:avLst/>
          </a:prstGeom>
          <a:ln w="25400"/>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84D035F-F240-7E20-279F-C71FDA96C287}"/>
              </a:ext>
            </a:extLst>
          </p:cNvPr>
          <p:cNvSpPr txBox="1"/>
          <p:nvPr/>
        </p:nvSpPr>
        <p:spPr>
          <a:xfrm>
            <a:off x="6017501" y="788707"/>
            <a:ext cx="2685448" cy="369332"/>
          </a:xfrm>
          <a:prstGeom prst="rect">
            <a:avLst/>
          </a:prstGeom>
          <a:noFill/>
        </p:spPr>
        <p:txBody>
          <a:bodyPr wrap="square" lIns="91440" tIns="45720" rIns="91440" bIns="45720" rtlCol="0" anchor="t">
            <a:spAutoFit/>
          </a:bodyPr>
          <a:lstStyle/>
          <a:p>
            <a:r>
              <a:rPr lang="en-GB" b="1">
                <a:solidFill>
                  <a:schemeClr val="accent4"/>
                </a:solidFill>
                <a:latin typeface="Calibri"/>
                <a:cs typeface="Arial"/>
              </a:rPr>
              <a:t>{SCENARIO 3}</a:t>
            </a:r>
          </a:p>
        </p:txBody>
      </p:sp>
      <p:sp>
        <p:nvSpPr>
          <p:cNvPr id="50" name="TextBox 49">
            <a:extLst>
              <a:ext uri="{FF2B5EF4-FFF2-40B4-BE49-F238E27FC236}">
                <a16:creationId xmlns:a16="http://schemas.microsoft.com/office/drawing/2014/main" id="{D85A7F50-8AF5-15F9-95DE-CC89DE679F1D}"/>
              </a:ext>
            </a:extLst>
          </p:cNvPr>
          <p:cNvSpPr txBox="1"/>
          <p:nvPr/>
        </p:nvSpPr>
        <p:spPr>
          <a:xfrm>
            <a:off x="231440" y="770922"/>
            <a:ext cx="2685448" cy="369332"/>
          </a:xfrm>
          <a:prstGeom prst="rect">
            <a:avLst/>
          </a:prstGeom>
          <a:noFill/>
        </p:spPr>
        <p:txBody>
          <a:bodyPr wrap="square" rtlCol="0">
            <a:spAutoFit/>
          </a:bodyPr>
          <a:lstStyle/>
          <a:p>
            <a:r>
              <a:rPr lang="en-GB" b="1" dirty="0">
                <a:solidFill>
                  <a:schemeClr val="accent4"/>
                </a:solidFill>
              </a:rPr>
              <a:t>{SCENARIO 1}</a:t>
            </a:r>
          </a:p>
        </p:txBody>
      </p:sp>
    </p:spTree>
    <p:extLst>
      <p:ext uri="{BB962C8B-B14F-4D97-AF65-F5344CB8AC3E}">
        <p14:creationId xmlns:p14="http://schemas.microsoft.com/office/powerpoint/2010/main" val="3450409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7" y="274638"/>
            <a:ext cx="8549539" cy="764049"/>
          </a:xfrm>
        </p:spPr>
        <p:txBody>
          <a:bodyPr lIns="91440" tIns="45720" rIns="91440" bIns="45720" anchor="t"/>
          <a:lstStyle/>
          <a:p>
            <a:pPr algn="l">
              <a:spcBef>
                <a:spcPts val="0"/>
              </a:spcBef>
            </a:pPr>
            <a:r>
              <a:rPr lang="en-GB" sz="2800" b="1">
                <a:latin typeface="Arial"/>
                <a:ea typeface="+mn-ea"/>
                <a:cs typeface="Arial"/>
              </a:rPr>
              <a:t>Placement officers: History page</a:t>
            </a:r>
            <a:br>
              <a:rPr lang="en-GB" sz="2800" b="1">
                <a:latin typeface="Arial"/>
                <a:ea typeface="+mn-ea"/>
                <a:cs typeface="Arial"/>
              </a:rPr>
            </a:br>
            <a:br>
              <a:rPr lang="en-GB" sz="2800" b="1">
                <a:latin typeface="Arial"/>
                <a:ea typeface="+mn-ea"/>
                <a:cs typeface="Arial"/>
              </a:rPr>
            </a:b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281543" y="4218272"/>
            <a:ext cx="7145677"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dirty="0">
                <a:solidFill>
                  <a:schemeClr val="accent6">
                    <a:lumMod val="75000"/>
                  </a:schemeClr>
                </a:solidFill>
                <a:latin typeface="+mj-lt"/>
                <a:ea typeface="Calibri"/>
                <a:cs typeface="Arial"/>
              </a:rPr>
              <a:t>“I would use this chronology if we are struggling to find placement - we know that the providers have seen this child loads of times before - we usually cancel and put fresh search - as it’s better that way…  it just supports us in a way - search the referral and how many times it went out - it helps work with the market a bit more if we are struggling - court even ask us to report - and we be accurate as we can</a:t>
            </a:r>
          </a:p>
          <a:p>
            <a:r>
              <a:rPr lang="en-US" sz="1200" dirty="0">
                <a:latin typeface="+mj-lt"/>
                <a:cs typeface="Calibri"/>
              </a:rPr>
              <a:t>- P33 (Placement Officer)</a:t>
            </a:r>
          </a:p>
        </p:txBody>
      </p:sp>
      <p:sp>
        <p:nvSpPr>
          <p:cNvPr id="7" name="TextBox 1">
            <a:extLst>
              <a:ext uri="{FF2B5EF4-FFF2-40B4-BE49-F238E27FC236}">
                <a16:creationId xmlns:a16="http://schemas.microsoft.com/office/drawing/2014/main" id="{0D735954-BE7A-ECA0-D12E-E6ADAF842964}"/>
              </a:ext>
            </a:extLst>
          </p:cNvPr>
          <p:cNvSpPr txBox="1"/>
          <p:nvPr/>
        </p:nvSpPr>
        <p:spPr>
          <a:xfrm>
            <a:off x="5035874" y="1038687"/>
            <a:ext cx="3784599" cy="24365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spcBef>
                <a:spcPts val="1000"/>
              </a:spcBef>
              <a:spcAft>
                <a:spcPts val="0"/>
              </a:spcAft>
              <a:buFont typeface="Arial" panose="020B0604020202020204" pitchFamily="34" charset="0"/>
              <a:buChar char="•"/>
            </a:pPr>
            <a:r>
              <a:rPr lang="en-GB" sz="1600" dirty="0"/>
              <a:t>Most POs would not need to add comments to cancelled referrals as once it's cancelled this is it. They may record things on their own internal systems.</a:t>
            </a:r>
          </a:p>
          <a:p>
            <a:pPr marL="285750" indent="-285750">
              <a:spcBef>
                <a:spcPts val="1000"/>
              </a:spcBef>
              <a:spcAft>
                <a:spcPts val="0"/>
              </a:spcAft>
              <a:buFont typeface="Arial" panose="020B0604020202020204" pitchFamily="34" charset="0"/>
              <a:buChar char="•"/>
            </a:pPr>
            <a:r>
              <a:rPr lang="en-GB" sz="1600" dirty="0"/>
              <a:t>Most users found the download history useful and would want to share this with relevant parties such as social workers. They may add comments if the referral was active. </a:t>
            </a:r>
          </a:p>
        </p:txBody>
      </p:sp>
      <p:pic>
        <p:nvPicPr>
          <p:cNvPr id="3" name="Picture 2" descr="A screenshot of a computer&#10;&#10;Description automatically generated">
            <a:extLst>
              <a:ext uri="{FF2B5EF4-FFF2-40B4-BE49-F238E27FC236}">
                <a16:creationId xmlns:a16="http://schemas.microsoft.com/office/drawing/2014/main" id="{52510122-7C94-F445-F8D3-F2F29291D23F}"/>
              </a:ext>
            </a:extLst>
          </p:cNvPr>
          <p:cNvPicPr>
            <a:picLocks noChangeAspect="1"/>
          </p:cNvPicPr>
          <p:nvPr/>
        </p:nvPicPr>
        <p:blipFill>
          <a:blip r:embed="rId3"/>
          <a:stretch>
            <a:fillRect/>
          </a:stretch>
        </p:blipFill>
        <p:spPr>
          <a:xfrm>
            <a:off x="431928" y="923761"/>
            <a:ext cx="4213591" cy="2437293"/>
          </a:xfrm>
          <a:prstGeom prst="rect">
            <a:avLst/>
          </a:prstGeom>
        </p:spPr>
      </p:pic>
      <p:sp>
        <p:nvSpPr>
          <p:cNvPr id="4" name="Rectangle: Rounded Corners 3">
            <a:extLst>
              <a:ext uri="{FF2B5EF4-FFF2-40B4-BE49-F238E27FC236}">
                <a16:creationId xmlns:a16="http://schemas.microsoft.com/office/drawing/2014/main" id="{F355C95D-8E85-2DEA-4FE6-C86D8ADD7E6D}"/>
              </a:ext>
            </a:extLst>
          </p:cNvPr>
          <p:cNvSpPr/>
          <p:nvPr/>
        </p:nvSpPr>
        <p:spPr>
          <a:xfrm>
            <a:off x="2538723" y="1580609"/>
            <a:ext cx="3392169" cy="3560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Users said it would be useful to be able to export History (</a:t>
            </a:r>
            <a:r>
              <a:rPr lang="en-GB" sz="2000" b="1" dirty="0" err="1"/>
              <a:t>e.g</a:t>
            </a:r>
            <a:r>
              <a:rPr lang="en-GB" sz="2000" b="1" dirty="0"/>
              <a:t> for court)</a:t>
            </a:r>
          </a:p>
          <a:p>
            <a:pPr algn="ctr"/>
            <a:endParaRPr lang="en-GB" sz="2000" b="1" dirty="0"/>
          </a:p>
          <a:p>
            <a:pPr algn="ctr"/>
            <a:r>
              <a:rPr lang="en-GB" sz="2000" dirty="0"/>
              <a:t>Design Decision:</a:t>
            </a:r>
          </a:p>
          <a:p>
            <a:pPr algn="ctr"/>
            <a:r>
              <a:rPr lang="en-GB" sz="2000" dirty="0"/>
              <a:t>Again, consider allowing export, but is this MVP?</a:t>
            </a:r>
          </a:p>
        </p:txBody>
      </p:sp>
    </p:spTree>
    <p:extLst>
      <p:ext uri="{BB962C8B-B14F-4D97-AF65-F5344CB8AC3E}">
        <p14:creationId xmlns:p14="http://schemas.microsoft.com/office/powerpoint/2010/main" val="2324819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Providers: Withdraw offer page</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270517" y="4564390"/>
            <a:ext cx="5477444"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dirty="0">
                <a:solidFill>
                  <a:schemeClr val="accent6">
                    <a:lumMod val="75000"/>
                  </a:schemeClr>
                </a:solidFill>
                <a:latin typeface="Arial"/>
                <a:ea typeface="Calibri"/>
                <a:cs typeface="Arial"/>
              </a:rPr>
              <a:t>“</a:t>
            </a:r>
            <a:r>
              <a:rPr lang="en-GB" sz="1600" b="1" i="1" dirty="0">
                <a:solidFill>
                  <a:schemeClr val="accent6">
                    <a:lumMod val="75000"/>
                  </a:schemeClr>
                </a:solidFill>
                <a:latin typeface="Calibri"/>
                <a:ea typeface="Calibri"/>
                <a:cs typeface="Calibri"/>
              </a:rPr>
              <a:t>'The reason [to withdraw an offer] was that for us to meet the young person's needs we'd have to charge more, and they weren't prepared to pay for it. 'Financially not viable</a:t>
            </a:r>
            <a:r>
              <a:rPr lang="en-GB" sz="1600" b="1" i="1" dirty="0">
                <a:solidFill>
                  <a:schemeClr val="accent6">
                    <a:lumMod val="75000"/>
                  </a:schemeClr>
                </a:solidFill>
                <a:latin typeface="Arial"/>
                <a:ea typeface="Calibri"/>
                <a:cs typeface="Arial"/>
              </a:rPr>
              <a:t>”</a:t>
            </a:r>
            <a:endParaRPr lang="en-US" sz="1600" b="1" i="1" dirty="0">
              <a:solidFill>
                <a:schemeClr val="accent6">
                  <a:lumMod val="75000"/>
                </a:schemeClr>
              </a:solidFill>
              <a:latin typeface="Arial" panose="020B0604020202020204" pitchFamily="34" charset="0"/>
              <a:cs typeface="Arial" panose="020B0604020202020204" pitchFamily="34" charset="0"/>
            </a:endParaRPr>
          </a:p>
          <a:p>
            <a:r>
              <a:rPr lang="en-US" sz="1400" dirty="0">
                <a:latin typeface="Arial"/>
                <a:cs typeface="Calibri"/>
              </a:rPr>
              <a:t>- </a:t>
            </a:r>
            <a:r>
              <a:rPr lang="en-US" sz="1400" dirty="0">
                <a:latin typeface="Arial"/>
                <a:cs typeface="Arial"/>
              </a:rPr>
              <a:t>P208 support accommodation provider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492218" y="916251"/>
            <a:ext cx="4453976" cy="33445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dirty="0">
                <a:latin typeface="Calibri"/>
                <a:cs typeface="Calibri"/>
              </a:rPr>
              <a:t>Residential and support accommodation providers felt the withdraw list was comprehensive</a:t>
            </a:r>
          </a:p>
          <a:p>
            <a:pPr marL="171450" indent="-171450">
              <a:buFont typeface="Arial"/>
              <a:buChar char="•"/>
            </a:pPr>
            <a:endParaRPr lang="en-GB" sz="1100" dirty="0">
              <a:latin typeface="Calibri"/>
              <a:cs typeface="Calibri"/>
            </a:endParaRPr>
          </a:p>
          <a:p>
            <a:pPr marL="285750" indent="-285750">
              <a:buFont typeface="Arial"/>
              <a:buChar char="•"/>
            </a:pPr>
            <a:r>
              <a:rPr lang="en-GB" sz="1400" dirty="0">
                <a:latin typeface="Calibri"/>
                <a:cs typeface="Calibri"/>
              </a:rPr>
              <a:t>Most common reason is 'unable to meet child’s needs' after receiving additional information. There was a feeling across the users that the list was comprehensive.</a:t>
            </a:r>
            <a:endParaRPr lang="en-US" sz="2400" dirty="0"/>
          </a:p>
          <a:p>
            <a:pPr marL="285750" indent="-285750">
              <a:buFont typeface="Arial"/>
              <a:buChar char="•"/>
            </a:pPr>
            <a:endParaRPr lang="en-GB" sz="1400" dirty="0">
              <a:latin typeface="Calibri"/>
              <a:cs typeface="Calibri"/>
            </a:endParaRPr>
          </a:p>
          <a:p>
            <a:pPr marL="285750" indent="-285750">
              <a:buFont typeface="Arial"/>
              <a:buChar char="•"/>
            </a:pPr>
            <a:r>
              <a:rPr lang="en-GB" sz="1400" dirty="0">
                <a:latin typeface="Calibri"/>
                <a:cs typeface="Calibri"/>
              </a:rPr>
              <a:t>There was one suggestion that 'financially not viable' if LA is proposing lower costs and the provider can not offer this</a:t>
            </a:r>
            <a:r>
              <a:rPr lang="en-GB" sz="1100" dirty="0">
                <a:latin typeface="Calibri"/>
                <a:cs typeface="Calibri"/>
              </a:rPr>
              <a:t>.</a:t>
            </a:r>
            <a:endParaRPr lang="en-GB" dirty="0">
              <a:latin typeface="Calibri"/>
            </a:endParaRPr>
          </a:p>
          <a:p>
            <a:pPr>
              <a:spcBef>
                <a:spcPts val="1000"/>
              </a:spcBef>
              <a:spcAft>
                <a:spcPts val="0"/>
              </a:spcAft>
            </a:pPr>
            <a:r>
              <a:rPr lang="en-GB" sz="1600" b="1" dirty="0">
                <a:latin typeface="Calibri"/>
                <a:cs typeface="Calibri"/>
              </a:rPr>
              <a:t>Fostering providers felt the list did not suit their needs as they would rarely withdraw over matching criteria</a:t>
            </a:r>
          </a:p>
        </p:txBody>
      </p:sp>
      <p:pic>
        <p:nvPicPr>
          <p:cNvPr id="3" name="Picture 2" descr="A screenshot of a computer&#10;&#10;Description automatically generated">
            <a:extLst>
              <a:ext uri="{FF2B5EF4-FFF2-40B4-BE49-F238E27FC236}">
                <a16:creationId xmlns:a16="http://schemas.microsoft.com/office/drawing/2014/main" id="{4841EF5B-F068-C29E-492F-9F631064B753}"/>
              </a:ext>
            </a:extLst>
          </p:cNvPr>
          <p:cNvPicPr>
            <a:picLocks noChangeAspect="1"/>
          </p:cNvPicPr>
          <p:nvPr/>
        </p:nvPicPr>
        <p:blipFill>
          <a:blip r:embed="rId3"/>
          <a:stretch>
            <a:fillRect/>
          </a:stretch>
        </p:blipFill>
        <p:spPr>
          <a:xfrm>
            <a:off x="420440" y="971382"/>
            <a:ext cx="3914918" cy="3088735"/>
          </a:xfrm>
          <a:prstGeom prst="rect">
            <a:avLst/>
          </a:prstGeom>
        </p:spPr>
      </p:pic>
      <p:sp>
        <p:nvSpPr>
          <p:cNvPr id="4" name="Rectangle: Rounded Corners 3">
            <a:extLst>
              <a:ext uri="{FF2B5EF4-FFF2-40B4-BE49-F238E27FC236}">
                <a16:creationId xmlns:a16="http://schemas.microsoft.com/office/drawing/2014/main" id="{27E73E39-4579-D8BD-0A9E-A9E382DE01F8}"/>
              </a:ext>
            </a:extLst>
          </p:cNvPr>
          <p:cNvSpPr/>
          <p:nvPr/>
        </p:nvSpPr>
        <p:spPr>
          <a:xfrm>
            <a:off x="2538723" y="1580609"/>
            <a:ext cx="3392169" cy="3560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Some users wanted to cite costs as a reason for withdrawing</a:t>
            </a:r>
          </a:p>
          <a:p>
            <a:pPr algn="ctr"/>
            <a:endParaRPr lang="en-GB" sz="2000" b="1" dirty="0"/>
          </a:p>
          <a:p>
            <a:pPr algn="ctr"/>
            <a:r>
              <a:rPr lang="en-GB" sz="2000" dirty="0"/>
              <a:t>Design Decision:</a:t>
            </a:r>
          </a:p>
          <a:p>
            <a:pPr algn="ctr"/>
            <a:r>
              <a:rPr lang="en-GB" sz="2000" dirty="0"/>
              <a:t>Add costs reason option</a:t>
            </a:r>
          </a:p>
        </p:txBody>
      </p:sp>
    </p:spTree>
    <p:extLst>
      <p:ext uri="{BB962C8B-B14F-4D97-AF65-F5344CB8AC3E}">
        <p14:creationId xmlns:p14="http://schemas.microsoft.com/office/powerpoint/2010/main" val="111391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dirty="0">
                <a:latin typeface="Arial"/>
                <a:ea typeface="+mn-ea"/>
                <a:cs typeface="Arial"/>
              </a:rPr>
              <a:t>Providers - Page: Date of admission </a:t>
            </a:r>
            <a:endParaRPr lang="en-GB" sz="2800" b="1" dirty="0">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428173" y="4771312"/>
            <a:ext cx="7083556"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dirty="0">
                <a:solidFill>
                  <a:schemeClr val="accent6">
                    <a:lumMod val="75000"/>
                  </a:schemeClr>
                </a:solidFill>
                <a:latin typeface="Arial"/>
                <a:ea typeface="Calibri"/>
                <a:cs typeface="Arial"/>
              </a:rPr>
              <a:t>“</a:t>
            </a:r>
            <a:r>
              <a:rPr lang="en-GB" sz="1600" b="1" i="1" dirty="0">
                <a:solidFill>
                  <a:schemeClr val="accent6">
                    <a:lumMod val="75000"/>
                  </a:schemeClr>
                </a:solidFill>
                <a:latin typeface="Calibri"/>
                <a:ea typeface="Calibri"/>
                <a:cs typeface="Calibri"/>
              </a:rPr>
              <a:t>'What I tend to do – I would put in my blurb </a:t>
            </a:r>
            <a:endParaRPr lang="en-US" sz="1600" b="1" i="1" dirty="0">
              <a:solidFill>
                <a:schemeClr val="accent6">
                  <a:lumMod val="75000"/>
                </a:schemeClr>
              </a:solidFill>
              <a:latin typeface="Arial" panose="020B0604020202020204" pitchFamily="34" charset="0"/>
              <a:ea typeface="Calibri"/>
              <a:cs typeface="Arial" panose="020B0604020202020204" pitchFamily="34" charset="0"/>
            </a:endParaRPr>
          </a:p>
          <a:p>
            <a:r>
              <a:rPr lang="en-GB" sz="1600" b="1" i="1" dirty="0">
                <a:solidFill>
                  <a:schemeClr val="accent6">
                    <a:lumMod val="75000"/>
                  </a:schemeClr>
                </a:solidFill>
                <a:latin typeface="Calibri"/>
                <a:ea typeface="Calibri"/>
                <a:cs typeface="Calibri"/>
              </a:rPr>
              <a:t>that it is available sooner</a:t>
            </a:r>
            <a:r>
              <a:rPr lang="en-GB" sz="1600" b="1" i="1" dirty="0">
                <a:solidFill>
                  <a:schemeClr val="accent6">
                    <a:lumMod val="75000"/>
                  </a:schemeClr>
                </a:solidFill>
                <a:latin typeface="Arial"/>
                <a:ea typeface="Calibri"/>
                <a:cs typeface="Arial"/>
              </a:rPr>
              <a:t>”</a:t>
            </a:r>
            <a:endParaRPr lang="en-US" sz="1600" b="1" i="1" dirty="0">
              <a:solidFill>
                <a:schemeClr val="accent6">
                  <a:lumMod val="75000"/>
                </a:schemeClr>
              </a:solidFill>
              <a:latin typeface="Arial" panose="020B0604020202020204" pitchFamily="34" charset="0"/>
              <a:cs typeface="Arial" panose="020B0604020202020204" pitchFamily="34" charset="0"/>
            </a:endParaRPr>
          </a:p>
          <a:p>
            <a:r>
              <a:rPr lang="en-US" sz="1400" dirty="0">
                <a:latin typeface="Arial"/>
                <a:cs typeface="Calibri"/>
              </a:rPr>
              <a:t>- P185 support accommodation provider</a:t>
            </a:r>
          </a:p>
        </p:txBody>
      </p:sp>
      <p:sp>
        <p:nvSpPr>
          <p:cNvPr id="7" name="TextBox 1">
            <a:extLst>
              <a:ext uri="{FF2B5EF4-FFF2-40B4-BE49-F238E27FC236}">
                <a16:creationId xmlns:a16="http://schemas.microsoft.com/office/drawing/2014/main" id="{0D735954-BE7A-ECA0-D12E-E6ADAF842964}"/>
              </a:ext>
            </a:extLst>
          </p:cNvPr>
          <p:cNvSpPr txBox="1"/>
          <p:nvPr/>
        </p:nvSpPr>
        <p:spPr>
          <a:xfrm>
            <a:off x="5339614" y="827571"/>
            <a:ext cx="3478485" cy="428835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dirty="0">
                <a:latin typeface="Calibri"/>
                <a:cs typeface="Calibri"/>
              </a:rPr>
              <a:t>Date of admission is understood</a:t>
            </a:r>
            <a:endParaRPr lang="en-GB" dirty="0"/>
          </a:p>
          <a:p>
            <a:pPr marL="285750" indent="-285750">
              <a:spcBef>
                <a:spcPts val="1000"/>
              </a:spcBef>
              <a:spcAft>
                <a:spcPts val="0"/>
              </a:spcAft>
              <a:buFont typeface="Arial"/>
              <a:buChar char="•"/>
            </a:pPr>
            <a:r>
              <a:rPr lang="en-GB" sz="1600" dirty="0">
                <a:latin typeface="Calibri"/>
                <a:cs typeface="Calibri"/>
              </a:rPr>
              <a:t>Date of admission was understood by all users and most completed the task. Most users mentioned that this is likely to change though and may not remain consistent throughout the process. </a:t>
            </a:r>
            <a:endParaRPr lang="en-GB" dirty="0">
              <a:latin typeface="Calibri"/>
            </a:endParaRPr>
          </a:p>
          <a:p>
            <a:pPr marL="285750" indent="-285750">
              <a:spcBef>
                <a:spcPts val="1000"/>
              </a:spcBef>
              <a:spcAft>
                <a:spcPts val="0"/>
              </a:spcAft>
              <a:buFont typeface="Arial"/>
              <a:buChar char="•"/>
            </a:pPr>
            <a:r>
              <a:rPr lang="en-GB" sz="1600" dirty="0">
                <a:latin typeface="Calibri"/>
                <a:cs typeface="Calibri"/>
              </a:rPr>
              <a:t>One user felt it was very early in the process to be confirming dates as the placement hasn't been agreed however when viewing the whole journey had better understanding. One provider also mentioned that would reserve the child a room if they were making a provisional offer.</a:t>
            </a:r>
            <a:endParaRPr lang="en-GB" dirty="0">
              <a:latin typeface="Calibri"/>
            </a:endParaRPr>
          </a:p>
        </p:txBody>
      </p:sp>
      <p:pic>
        <p:nvPicPr>
          <p:cNvPr id="4" name="Picture 3" descr="A screenshot of a computer&#10;&#10;Description automatically generated">
            <a:extLst>
              <a:ext uri="{FF2B5EF4-FFF2-40B4-BE49-F238E27FC236}">
                <a16:creationId xmlns:a16="http://schemas.microsoft.com/office/drawing/2014/main" id="{BE8C0F15-891F-A900-39D2-441ACEA7AA1E}"/>
              </a:ext>
            </a:extLst>
          </p:cNvPr>
          <p:cNvPicPr>
            <a:picLocks noChangeAspect="1"/>
          </p:cNvPicPr>
          <p:nvPr/>
        </p:nvPicPr>
        <p:blipFill>
          <a:blip r:embed="rId3"/>
          <a:stretch>
            <a:fillRect/>
          </a:stretch>
        </p:blipFill>
        <p:spPr>
          <a:xfrm>
            <a:off x="458521" y="992730"/>
            <a:ext cx="4778136" cy="3379372"/>
          </a:xfrm>
          <a:prstGeom prst="rect">
            <a:avLst/>
          </a:prstGeom>
        </p:spPr>
      </p:pic>
      <p:sp>
        <p:nvSpPr>
          <p:cNvPr id="3" name="Rectangle: Rounded Corners 2">
            <a:extLst>
              <a:ext uri="{FF2B5EF4-FFF2-40B4-BE49-F238E27FC236}">
                <a16:creationId xmlns:a16="http://schemas.microsoft.com/office/drawing/2014/main" id="{A3FD0B88-A6E7-59D4-CBE0-59DA91D1E260}"/>
              </a:ext>
            </a:extLst>
          </p:cNvPr>
          <p:cNvSpPr/>
          <p:nvPr/>
        </p:nvSpPr>
        <p:spPr>
          <a:xfrm>
            <a:off x="2878972" y="1477844"/>
            <a:ext cx="2357686" cy="270584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Confidence in date is low</a:t>
            </a:r>
          </a:p>
          <a:p>
            <a:pPr algn="ctr"/>
            <a:endParaRPr lang="en-GB" sz="2000" b="1" dirty="0"/>
          </a:p>
          <a:p>
            <a:pPr algn="ctr"/>
            <a:r>
              <a:rPr lang="en-GB" sz="2000" dirty="0"/>
              <a:t>Design Decision:</a:t>
            </a:r>
          </a:p>
          <a:p>
            <a:pPr algn="ctr"/>
            <a:r>
              <a:rPr lang="en-GB" sz="2000" dirty="0"/>
              <a:t>Amend wording or add sub text </a:t>
            </a:r>
            <a:r>
              <a:rPr lang="en-GB" sz="2000" dirty="0" err="1"/>
              <a:t>e.g</a:t>
            </a:r>
            <a:r>
              <a:rPr lang="en-GB" sz="2000" dirty="0"/>
              <a:t> ‘proposed date of admission’</a:t>
            </a:r>
          </a:p>
        </p:txBody>
      </p:sp>
    </p:spTree>
    <p:extLst>
      <p:ext uri="{BB962C8B-B14F-4D97-AF65-F5344CB8AC3E}">
        <p14:creationId xmlns:p14="http://schemas.microsoft.com/office/powerpoint/2010/main" val="256780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dirty="0">
                <a:latin typeface="Arial"/>
                <a:ea typeface="+mn-ea"/>
                <a:cs typeface="Arial"/>
              </a:rPr>
              <a:t>Providers - Page: Costing</a:t>
            </a:r>
            <a:endParaRPr lang="en-GB" sz="2800" b="1" dirty="0">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428173" y="4771312"/>
            <a:ext cx="451921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dirty="0">
                <a:solidFill>
                  <a:schemeClr val="accent6">
                    <a:lumMod val="75000"/>
                  </a:schemeClr>
                </a:solidFill>
                <a:latin typeface="Arial"/>
                <a:ea typeface="Calibri"/>
                <a:cs typeface="Arial"/>
              </a:rPr>
              <a:t>“</a:t>
            </a:r>
            <a:r>
              <a:rPr lang="en-GB" sz="1600" b="1" i="1" dirty="0">
                <a:solidFill>
                  <a:schemeClr val="accent6">
                    <a:lumMod val="75000"/>
                  </a:schemeClr>
                </a:solidFill>
                <a:latin typeface="Calibri"/>
                <a:ea typeface="Calibri"/>
                <a:cs typeface="Calibri"/>
              </a:rPr>
              <a:t>staffing costs are over a day rather than set amount of hours</a:t>
            </a:r>
            <a:r>
              <a:rPr lang="en-GB" sz="1600" b="1" i="1" dirty="0">
                <a:solidFill>
                  <a:schemeClr val="accent6">
                    <a:lumMod val="75000"/>
                  </a:schemeClr>
                </a:solidFill>
                <a:latin typeface="Arial"/>
                <a:ea typeface="Calibri"/>
                <a:cs typeface="Arial"/>
              </a:rPr>
              <a:t>”</a:t>
            </a:r>
            <a:endParaRPr lang="en-US" sz="1600" b="1" i="1" dirty="0">
              <a:solidFill>
                <a:schemeClr val="accent6">
                  <a:lumMod val="75000"/>
                </a:schemeClr>
              </a:solidFill>
              <a:latin typeface="Arial" panose="020B0604020202020204" pitchFamily="34" charset="0"/>
              <a:cs typeface="Arial" panose="020B0604020202020204" pitchFamily="34" charset="0"/>
            </a:endParaRPr>
          </a:p>
          <a:p>
            <a:r>
              <a:rPr lang="en-US" sz="1400" dirty="0">
                <a:latin typeface="Arial"/>
                <a:cs typeface="Calibri"/>
              </a:rPr>
              <a:t>- P185 support accommodation provider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714710" y="503477"/>
            <a:ext cx="4289223" cy="50680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dirty="0">
                <a:latin typeface="Calibri"/>
                <a:cs typeface="Calibri"/>
              </a:rPr>
              <a:t>Costings are understood</a:t>
            </a:r>
            <a:endParaRPr lang="en-GB" dirty="0"/>
          </a:p>
          <a:p>
            <a:pPr marL="285750" indent="-285750">
              <a:spcBef>
                <a:spcPts val="1000"/>
              </a:spcBef>
              <a:spcAft>
                <a:spcPts val="0"/>
              </a:spcAft>
              <a:buFont typeface="Arial"/>
              <a:buChar char="•"/>
            </a:pPr>
            <a:r>
              <a:rPr lang="en-GB" sz="1600" dirty="0">
                <a:latin typeface="Calibri"/>
                <a:cs typeface="Calibri"/>
              </a:rPr>
              <a:t>Most users understood the fees but there were lots of variants that differed per provider, either because of framework or spot costs but also additional fees.</a:t>
            </a:r>
            <a:endParaRPr lang="en-GB" sz="1600" dirty="0">
              <a:latin typeface="Calibri"/>
            </a:endParaRPr>
          </a:p>
          <a:p>
            <a:pPr marL="285750" indent="-285750">
              <a:spcBef>
                <a:spcPts val="1000"/>
              </a:spcBef>
              <a:spcAft>
                <a:spcPts val="0"/>
              </a:spcAft>
              <a:buFont typeface="Arial"/>
              <a:buChar char="•"/>
            </a:pPr>
            <a:r>
              <a:rPr lang="en-GB" sz="1600" dirty="0">
                <a:latin typeface="Calibri"/>
                <a:cs typeface="Calibri"/>
              </a:rPr>
              <a:t>Some added additional fees for </a:t>
            </a:r>
            <a:r>
              <a:rPr lang="en-GB" sz="1600" dirty="0" err="1">
                <a:latin typeface="Calibri"/>
                <a:cs typeface="Calibri"/>
              </a:rPr>
              <a:t>childs</a:t>
            </a:r>
            <a:r>
              <a:rPr lang="en-GB" sz="1600" dirty="0">
                <a:latin typeface="Calibri"/>
                <a:cs typeface="Calibri"/>
              </a:rPr>
              <a:t> personal costs (gym membership etc.) and some would operate on an all-inclusive rate. Fees for external providers that they used could also vary. Staff fees could also vary across their organisation.</a:t>
            </a:r>
          </a:p>
          <a:p>
            <a:pPr marL="285750" indent="-285750">
              <a:spcBef>
                <a:spcPts val="1000"/>
              </a:spcBef>
              <a:spcAft>
                <a:spcPts val="0"/>
              </a:spcAft>
              <a:buFont typeface="Arial"/>
              <a:buChar char="•"/>
            </a:pPr>
            <a:r>
              <a:rPr lang="en-GB" sz="1600" dirty="0">
                <a:latin typeface="Calibri"/>
                <a:cs typeface="Calibri"/>
              </a:rPr>
              <a:t>Costs were not always in hours some were in staffing days. They may only need costs for short time such as waking nights for week</a:t>
            </a:r>
          </a:p>
          <a:p>
            <a:pPr marL="285750" indent="-285750">
              <a:spcBef>
                <a:spcPts val="1000"/>
              </a:spcBef>
              <a:spcAft>
                <a:spcPts val="0"/>
              </a:spcAft>
              <a:buFont typeface="Arial"/>
              <a:buChar char="•"/>
            </a:pPr>
            <a:r>
              <a:rPr lang="en-GB" sz="1600" dirty="0">
                <a:latin typeface="Calibri"/>
                <a:cs typeface="Calibri"/>
              </a:rPr>
              <a:t>Most users understood this right hand summary but were relatively ambivalent to it though some found it useful. Some were confused by it as they weren't on framework</a:t>
            </a:r>
          </a:p>
        </p:txBody>
      </p:sp>
      <p:pic>
        <p:nvPicPr>
          <p:cNvPr id="3" name="Picture 2" descr="A screenshot of a computer&#10;&#10;Description automatically generated">
            <a:extLst>
              <a:ext uri="{FF2B5EF4-FFF2-40B4-BE49-F238E27FC236}">
                <a16:creationId xmlns:a16="http://schemas.microsoft.com/office/drawing/2014/main" id="{5D38F618-EA00-E758-9ECC-863D8A420796}"/>
              </a:ext>
            </a:extLst>
          </p:cNvPr>
          <p:cNvPicPr>
            <a:picLocks noChangeAspect="1"/>
          </p:cNvPicPr>
          <p:nvPr/>
        </p:nvPicPr>
        <p:blipFill>
          <a:blip r:embed="rId3"/>
          <a:stretch>
            <a:fillRect/>
          </a:stretch>
        </p:blipFill>
        <p:spPr>
          <a:xfrm>
            <a:off x="425487" y="903400"/>
            <a:ext cx="4289223" cy="3617496"/>
          </a:xfrm>
          <a:prstGeom prst="rect">
            <a:avLst/>
          </a:prstGeom>
        </p:spPr>
      </p:pic>
      <p:sp>
        <p:nvSpPr>
          <p:cNvPr id="4" name="Rectangle: Rounded Corners 3">
            <a:extLst>
              <a:ext uri="{FF2B5EF4-FFF2-40B4-BE49-F238E27FC236}">
                <a16:creationId xmlns:a16="http://schemas.microsoft.com/office/drawing/2014/main" id="{4AAE665B-9382-47C7-E3CE-623FFFC00E9A}"/>
              </a:ext>
            </a:extLst>
          </p:cNvPr>
          <p:cNvSpPr/>
          <p:nvPr/>
        </p:nvSpPr>
        <p:spPr>
          <a:xfrm>
            <a:off x="2878971" y="776614"/>
            <a:ext cx="3070892" cy="3156331"/>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Wide variation of fees per provider – couldn’t always be broken down into hours</a:t>
            </a:r>
          </a:p>
          <a:p>
            <a:pPr algn="ctr"/>
            <a:endParaRPr lang="en-GB" sz="2000" b="1" dirty="0"/>
          </a:p>
          <a:p>
            <a:pPr algn="ctr"/>
            <a:r>
              <a:rPr lang="en-GB" sz="2000" dirty="0"/>
              <a:t>Design Decision:</a:t>
            </a:r>
          </a:p>
          <a:p>
            <a:pPr algn="ctr"/>
            <a:r>
              <a:rPr lang="en-GB" sz="2000" dirty="0"/>
              <a:t>Not half hours. Full days, overnight and hours</a:t>
            </a:r>
          </a:p>
        </p:txBody>
      </p:sp>
    </p:spTree>
    <p:extLst>
      <p:ext uri="{BB962C8B-B14F-4D97-AF65-F5344CB8AC3E}">
        <p14:creationId xmlns:p14="http://schemas.microsoft.com/office/powerpoint/2010/main" val="161175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3565FB-DA50-4465-A450-25356AA6E522}"/>
              </a:ext>
            </a:extLst>
          </p:cNvPr>
          <p:cNvPicPr>
            <a:picLocks noChangeAspect="1"/>
          </p:cNvPicPr>
          <p:nvPr/>
        </p:nvPicPr>
        <p:blipFill rotWithShape="1">
          <a:blip r:embed="rId3"/>
          <a:srcRect r="17155" b="15893"/>
          <a:stretch/>
        </p:blipFill>
        <p:spPr>
          <a:xfrm>
            <a:off x="323527" y="903311"/>
            <a:ext cx="5141101" cy="3380939"/>
          </a:xfrm>
          <a:prstGeom prst="rect">
            <a:avLst/>
          </a:prstGeom>
        </p:spPr>
      </p:pic>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dirty="0">
                <a:latin typeface="Arial"/>
                <a:ea typeface="+mn-ea"/>
                <a:cs typeface="Arial"/>
              </a:rPr>
              <a:t>Providers - Summary</a:t>
            </a:r>
            <a:endParaRPr lang="en-GB" sz="2800" b="1" dirty="0">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23527" y="4904196"/>
            <a:ext cx="557497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dirty="0">
                <a:solidFill>
                  <a:schemeClr val="accent6">
                    <a:lumMod val="75000"/>
                  </a:schemeClr>
                </a:solidFill>
                <a:latin typeface="Arial"/>
                <a:ea typeface="Calibri"/>
                <a:cs typeface="Arial"/>
              </a:rPr>
              <a:t> I have idea of what's going on, but the in-depth conversation would be next stage process</a:t>
            </a:r>
          </a:p>
          <a:p>
            <a:r>
              <a:rPr lang="en-US" sz="1400" dirty="0">
                <a:latin typeface="Arial"/>
                <a:cs typeface="Calibri"/>
              </a:rPr>
              <a:t>- </a:t>
            </a:r>
            <a:r>
              <a:rPr lang="en-US" sz="1400" dirty="0">
                <a:latin typeface="Arial"/>
                <a:cs typeface="Arial"/>
              </a:rPr>
              <a:t>P197</a:t>
            </a:r>
          </a:p>
        </p:txBody>
      </p:sp>
      <p:sp>
        <p:nvSpPr>
          <p:cNvPr id="7" name="TextBox 1">
            <a:extLst>
              <a:ext uri="{FF2B5EF4-FFF2-40B4-BE49-F238E27FC236}">
                <a16:creationId xmlns:a16="http://schemas.microsoft.com/office/drawing/2014/main" id="{0D735954-BE7A-ECA0-D12E-E6ADAF842964}"/>
              </a:ext>
            </a:extLst>
          </p:cNvPr>
          <p:cNvSpPr txBox="1"/>
          <p:nvPr/>
        </p:nvSpPr>
        <p:spPr>
          <a:xfrm>
            <a:off x="5708821" y="426773"/>
            <a:ext cx="3153047" cy="397544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dirty="0">
                <a:latin typeface="Calibri"/>
                <a:cs typeface="Calibri"/>
              </a:rPr>
              <a:t>Difference in provider profile and offer details understood</a:t>
            </a:r>
            <a:endParaRPr lang="en-GB" b="1" dirty="0">
              <a:cs typeface="Calibri"/>
            </a:endParaRPr>
          </a:p>
          <a:p>
            <a:pPr>
              <a:spcBef>
                <a:spcPts val="1000"/>
              </a:spcBef>
              <a:spcAft>
                <a:spcPts val="0"/>
              </a:spcAft>
            </a:pPr>
            <a:endParaRPr lang="en-GB" sz="1600" b="1" dirty="0">
              <a:latin typeface="Calibri"/>
              <a:cs typeface="Calibri"/>
            </a:endParaRPr>
          </a:p>
          <a:p>
            <a:pPr marL="171450" indent="-171450">
              <a:buFont typeface="Arial"/>
              <a:buChar char="•"/>
            </a:pPr>
            <a:r>
              <a:rPr lang="en-GB" sz="1600" dirty="0">
                <a:latin typeface="Calibri"/>
                <a:cs typeface="Calibri"/>
              </a:rPr>
              <a:t>All users understood what to include in this section and appreciated this being separated out. One mentioned they would like this reflected in the IPA. </a:t>
            </a:r>
          </a:p>
          <a:p>
            <a:pPr marL="171450" indent="-171450">
              <a:buFont typeface="Arial"/>
              <a:buChar char="•"/>
            </a:pPr>
            <a:endParaRPr lang="en-GB" sz="1600" dirty="0">
              <a:latin typeface="Calibri"/>
              <a:cs typeface="Calibri"/>
            </a:endParaRPr>
          </a:p>
          <a:p>
            <a:pPr marL="171450" indent="-171450">
              <a:buFont typeface="Arial"/>
              <a:buChar char="•"/>
            </a:pPr>
            <a:r>
              <a:rPr lang="en-GB" sz="1600" dirty="0">
                <a:latin typeface="Calibri"/>
                <a:cs typeface="Calibri"/>
              </a:rPr>
              <a:t>Another mentioned that these details are likely to be discussed further down the line with home manager and SW and not necessarily at provisional offer stage.</a:t>
            </a:r>
            <a:endParaRPr lang="en-GB" dirty="0">
              <a:latin typeface="Calibri"/>
              <a:cs typeface="Calibri"/>
            </a:endParaRPr>
          </a:p>
        </p:txBody>
      </p:sp>
      <p:sp>
        <p:nvSpPr>
          <p:cNvPr id="8" name="Rectangle: Rounded Corners 7">
            <a:extLst>
              <a:ext uri="{FF2B5EF4-FFF2-40B4-BE49-F238E27FC236}">
                <a16:creationId xmlns:a16="http://schemas.microsoft.com/office/drawing/2014/main" id="{689F3ACD-86F8-B7B9-A7B0-E0C6162A22C6}"/>
              </a:ext>
            </a:extLst>
          </p:cNvPr>
          <p:cNvSpPr/>
          <p:nvPr/>
        </p:nvSpPr>
        <p:spPr>
          <a:xfrm>
            <a:off x="2637929" y="1245889"/>
            <a:ext cx="3070892" cy="3156331"/>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The summary was interpreted differently by different providers </a:t>
            </a:r>
          </a:p>
          <a:p>
            <a:pPr algn="ctr"/>
            <a:endParaRPr lang="en-GB" sz="2000" b="1" dirty="0"/>
          </a:p>
          <a:p>
            <a:pPr algn="ctr"/>
            <a:r>
              <a:rPr lang="en-GB" sz="2000" dirty="0"/>
              <a:t>Design Decision:</a:t>
            </a:r>
          </a:p>
          <a:p>
            <a:pPr algn="ctr"/>
            <a:r>
              <a:rPr lang="en-GB" sz="2000" dirty="0"/>
              <a:t>Provide more guidance and/or word count to guide user on expectations</a:t>
            </a:r>
          </a:p>
        </p:txBody>
      </p:sp>
    </p:spTree>
    <p:extLst>
      <p:ext uri="{BB962C8B-B14F-4D97-AF65-F5344CB8AC3E}">
        <p14:creationId xmlns:p14="http://schemas.microsoft.com/office/powerpoint/2010/main" val="309807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dirty="0">
                <a:latin typeface="Arial"/>
                <a:ea typeface="+mn-ea"/>
                <a:cs typeface="Arial"/>
              </a:rPr>
              <a:t>Provider - Final Page</a:t>
            </a:r>
            <a:endParaRPr lang="en-GB" sz="2800" b="1" dirty="0">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240957" y="3894356"/>
            <a:ext cx="4166936"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dirty="0">
                <a:solidFill>
                  <a:schemeClr val="accent6">
                    <a:lumMod val="75000"/>
                  </a:schemeClr>
                </a:solidFill>
                <a:latin typeface="Arial"/>
                <a:ea typeface="Calibri"/>
                <a:cs typeface="Arial"/>
              </a:rPr>
              <a:t>“</a:t>
            </a:r>
            <a:r>
              <a:rPr lang="en-GB" sz="1600" b="1" i="1" dirty="0">
                <a:solidFill>
                  <a:schemeClr val="accent6">
                    <a:lumMod val="75000"/>
                  </a:schemeClr>
                </a:solidFill>
                <a:latin typeface="Calibri"/>
                <a:ea typeface="Calibri"/>
                <a:cs typeface="Calibri"/>
              </a:rPr>
              <a:t>'I would want a reference number for submitting the provisional offer. I would put the referral into my placements so I can find them again. I need to know the ID so I can find the exact referral for that child. </a:t>
            </a:r>
            <a:r>
              <a:rPr lang="en-GB" sz="1600" b="1" i="1" dirty="0">
                <a:solidFill>
                  <a:schemeClr val="accent6">
                    <a:lumMod val="75000"/>
                  </a:schemeClr>
                </a:solidFill>
                <a:latin typeface="Arial"/>
                <a:ea typeface="Calibri"/>
                <a:cs typeface="Arial"/>
              </a:rPr>
              <a:t>”</a:t>
            </a:r>
            <a:endParaRPr lang="en-US" sz="1600" b="1" i="1" dirty="0">
              <a:solidFill>
                <a:schemeClr val="accent6">
                  <a:lumMod val="75000"/>
                </a:schemeClr>
              </a:solidFill>
              <a:latin typeface="Arial" panose="020B0604020202020204" pitchFamily="34" charset="0"/>
              <a:cs typeface="Arial" panose="020B0604020202020204" pitchFamily="34" charset="0"/>
            </a:endParaRPr>
          </a:p>
          <a:p>
            <a:r>
              <a:rPr lang="en-US" sz="1400" dirty="0">
                <a:latin typeface="Arial"/>
                <a:cs typeface="Calibri"/>
              </a:rPr>
              <a:t>- </a:t>
            </a:r>
            <a:r>
              <a:rPr lang="en-US" sz="1400" dirty="0">
                <a:latin typeface="Arial"/>
                <a:cs typeface="Arial"/>
              </a:rPr>
              <a:t>P187 support accommodation provider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407893" y="426773"/>
            <a:ext cx="4453976" cy="56117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dirty="0">
                <a:latin typeface="Calibri"/>
                <a:cs typeface="Calibri"/>
              </a:rPr>
              <a:t>Difference in provider profile and offer details understood</a:t>
            </a:r>
            <a:endParaRPr lang="en-GB" b="1" dirty="0">
              <a:cs typeface="Calibri"/>
            </a:endParaRPr>
          </a:p>
          <a:p>
            <a:pPr>
              <a:spcBef>
                <a:spcPts val="1000"/>
              </a:spcBef>
              <a:spcAft>
                <a:spcPts val="0"/>
              </a:spcAft>
            </a:pPr>
            <a:endParaRPr lang="en-GB" sz="1600" b="1" dirty="0">
              <a:latin typeface="Calibri"/>
              <a:cs typeface="Calibri"/>
            </a:endParaRPr>
          </a:p>
          <a:p>
            <a:pPr marL="171450" indent="-171450">
              <a:buFont typeface="Arial"/>
              <a:buChar char="•"/>
            </a:pPr>
            <a:r>
              <a:rPr lang="en-GB" sz="1600" dirty="0">
                <a:latin typeface="Calibri"/>
                <a:cs typeface="Calibri"/>
              </a:rPr>
              <a:t>All users managed to submit the offer. Most users wanted either a reference number for the offer or an email confirmation to follow up with LA this is due to lack of trust in the current portal. In their current ways of working they would follow this up with message to LA to ensure it had been received.</a:t>
            </a:r>
            <a:endParaRPr lang="en-GB" sz="1600" dirty="0"/>
          </a:p>
          <a:p>
            <a:pPr marL="171450" indent="-171450">
              <a:buFont typeface="Arial"/>
              <a:buChar char="•"/>
            </a:pPr>
            <a:endParaRPr lang="en-GB" sz="1600" dirty="0">
              <a:latin typeface="Calibri"/>
              <a:cs typeface="Calibri"/>
            </a:endParaRPr>
          </a:p>
          <a:p>
            <a:pPr marL="171450" indent="-171450">
              <a:buFont typeface="Arial"/>
              <a:buChar char="•"/>
            </a:pPr>
            <a:r>
              <a:rPr lang="en-GB" sz="1600" dirty="0">
                <a:latin typeface="Calibri"/>
                <a:cs typeface="Calibri"/>
              </a:rPr>
              <a:t>Most providers used their own internal systems to log offers, the majority of these seemed to be manual processes such as spreadsheets rather than any specific software.</a:t>
            </a:r>
          </a:p>
          <a:p>
            <a:endParaRPr lang="en-GB" sz="1600" dirty="0">
              <a:latin typeface="Calibri"/>
              <a:cs typeface="Calibri"/>
            </a:endParaRPr>
          </a:p>
          <a:p>
            <a:pPr marL="171450" indent="-171450">
              <a:buFont typeface="Arial"/>
              <a:buChar char="•"/>
            </a:pPr>
            <a:r>
              <a:rPr lang="en-GB" sz="1600" dirty="0">
                <a:latin typeface="Calibri"/>
                <a:cs typeface="Calibri"/>
              </a:rPr>
              <a:t>One user (when navigating back to their referrals) didn't understand what 'Active' referrals meant and another user couldn't easily navigate their way back to the offer they had made.</a:t>
            </a:r>
            <a:endParaRPr lang="en-GB" sz="1600" dirty="0"/>
          </a:p>
          <a:p>
            <a:pPr marL="285750" indent="-285750">
              <a:spcBef>
                <a:spcPts val="1000"/>
              </a:spcBef>
              <a:spcAft>
                <a:spcPts val="0"/>
              </a:spcAft>
              <a:buFont typeface="Arial"/>
              <a:buChar char="•"/>
            </a:pPr>
            <a:endParaRPr lang="en-GB" dirty="0">
              <a:latin typeface="Calibri"/>
              <a:cs typeface="Calibri"/>
            </a:endParaRPr>
          </a:p>
        </p:txBody>
      </p:sp>
      <p:pic>
        <p:nvPicPr>
          <p:cNvPr id="3" name="Picture 2" descr="A screenshot of a computer&#10;&#10;Description automatically generated">
            <a:extLst>
              <a:ext uri="{FF2B5EF4-FFF2-40B4-BE49-F238E27FC236}">
                <a16:creationId xmlns:a16="http://schemas.microsoft.com/office/drawing/2014/main" id="{B2AC76A8-2854-F739-6357-21A7455F8255}"/>
              </a:ext>
            </a:extLst>
          </p:cNvPr>
          <p:cNvPicPr>
            <a:picLocks noChangeAspect="1"/>
          </p:cNvPicPr>
          <p:nvPr/>
        </p:nvPicPr>
        <p:blipFill>
          <a:blip r:embed="rId3"/>
          <a:stretch>
            <a:fillRect/>
          </a:stretch>
        </p:blipFill>
        <p:spPr>
          <a:xfrm>
            <a:off x="405666" y="978799"/>
            <a:ext cx="3912627" cy="2654041"/>
          </a:xfrm>
          <a:prstGeom prst="rect">
            <a:avLst/>
          </a:prstGeom>
        </p:spPr>
      </p:pic>
      <p:sp>
        <p:nvSpPr>
          <p:cNvPr id="4" name="Rectangle: Rounded Corners 3">
            <a:extLst>
              <a:ext uri="{FF2B5EF4-FFF2-40B4-BE49-F238E27FC236}">
                <a16:creationId xmlns:a16="http://schemas.microsoft.com/office/drawing/2014/main" id="{751476FC-37C7-C2F7-0A33-465611D4B60C}"/>
              </a:ext>
            </a:extLst>
          </p:cNvPr>
          <p:cNvSpPr/>
          <p:nvPr/>
        </p:nvSpPr>
        <p:spPr>
          <a:xfrm>
            <a:off x="4318293" y="1052369"/>
            <a:ext cx="3323966" cy="3363533"/>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Most users wanted a ref no. or email to follow up with LA (re. their submitted provisional offer)</a:t>
            </a:r>
          </a:p>
          <a:p>
            <a:pPr algn="ctr"/>
            <a:endParaRPr lang="en-GB" sz="2000" b="1" dirty="0"/>
          </a:p>
          <a:p>
            <a:pPr algn="ctr"/>
            <a:r>
              <a:rPr lang="en-GB" sz="2000" dirty="0"/>
              <a:t>Design Decision:</a:t>
            </a:r>
          </a:p>
          <a:p>
            <a:pPr algn="ctr"/>
            <a:r>
              <a:rPr lang="en-GB" sz="2000" dirty="0"/>
              <a:t>Check email notifications with BA, add specific ref no. or ID?</a:t>
            </a:r>
          </a:p>
        </p:txBody>
      </p:sp>
    </p:spTree>
    <p:extLst>
      <p:ext uri="{BB962C8B-B14F-4D97-AF65-F5344CB8AC3E}">
        <p14:creationId xmlns:p14="http://schemas.microsoft.com/office/powerpoint/2010/main" val="215569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dirty="0">
                <a:latin typeface="Arial"/>
                <a:ea typeface="+mn-ea"/>
                <a:cs typeface="Arial"/>
              </a:rPr>
              <a:t>Placement Officers: Listings Page</a:t>
            </a:r>
            <a:endParaRPr lang="en-GB" sz="2800" b="1" dirty="0">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0D735954-BE7A-ECA0-D12E-E6ADAF842964}"/>
              </a:ext>
            </a:extLst>
          </p:cNvPr>
          <p:cNvSpPr txBox="1"/>
          <p:nvPr/>
        </p:nvSpPr>
        <p:spPr>
          <a:xfrm>
            <a:off x="3979333" y="965519"/>
            <a:ext cx="4828913" cy="44165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dirty="0">
                <a:latin typeface="Calibri"/>
                <a:ea typeface="Calibri"/>
                <a:cs typeface="Calibri"/>
              </a:rPr>
              <a:t>Listing Page is understood by all users</a:t>
            </a:r>
          </a:p>
          <a:p>
            <a:pPr marL="285750" indent="-285750">
              <a:spcBef>
                <a:spcPts val="1000"/>
              </a:spcBef>
              <a:spcAft>
                <a:spcPts val="0"/>
              </a:spcAft>
              <a:buFont typeface="Arial" panose="020B0604020202020204" pitchFamily="34" charset="0"/>
              <a:buChar char="•"/>
            </a:pPr>
            <a:r>
              <a:rPr lang="en-GB" sz="1600" dirty="0">
                <a:latin typeface="Calibri"/>
                <a:ea typeface="Calibri"/>
                <a:cs typeface="Calibri"/>
              </a:rPr>
              <a:t>One Placement Officer needed to see the type in the listing view due to often having to complete a dual search for both fostering and residential at the same time. Later they saw the filtering and expressed they would use these to distinguish the type.</a:t>
            </a:r>
          </a:p>
          <a:p>
            <a:pPr marL="285750" indent="-285750">
              <a:spcBef>
                <a:spcPts val="1000"/>
              </a:spcBef>
              <a:spcAft>
                <a:spcPts val="0"/>
              </a:spcAft>
              <a:buFont typeface="Arial" panose="020B0604020202020204" pitchFamily="34" charset="0"/>
              <a:buChar char="•"/>
            </a:pPr>
            <a:r>
              <a:rPr lang="en-GB" sz="1600" dirty="0">
                <a:latin typeface="Calibri"/>
                <a:ea typeface="Calibri"/>
                <a:cs typeface="Calibri"/>
              </a:rPr>
              <a:t>Other filters weren't understood. For instance, one PO didn't understand </a:t>
            </a:r>
            <a:r>
              <a:rPr lang="en-GB" sz="1600" i="1" dirty="0">
                <a:latin typeface="Calibri"/>
                <a:ea typeface="Calibri"/>
                <a:cs typeface="Calibri"/>
              </a:rPr>
              <a:t>Under Offer </a:t>
            </a:r>
            <a:r>
              <a:rPr lang="en-GB" sz="1600" dirty="0">
                <a:latin typeface="Calibri"/>
                <a:ea typeface="Calibri"/>
                <a:cs typeface="Calibri"/>
              </a:rPr>
              <a:t>thinking it should show all referrals that were under offer in the whole system. </a:t>
            </a:r>
          </a:p>
          <a:p>
            <a:pPr marL="285750" indent="-285750">
              <a:spcBef>
                <a:spcPts val="1000"/>
              </a:spcBef>
              <a:spcAft>
                <a:spcPts val="0"/>
              </a:spcAft>
              <a:buFont typeface="Arial" panose="020B0604020202020204" pitchFamily="34" charset="0"/>
              <a:buChar char="•"/>
            </a:pPr>
            <a:r>
              <a:rPr lang="en-GB" sz="1600" dirty="0">
                <a:latin typeface="Calibri"/>
                <a:ea typeface="Calibri"/>
                <a:cs typeface="Calibri"/>
              </a:rPr>
              <a:t>There is a need to understand requested by deadline with PO requesting the colour coding they are used to (red, amber, green for how near to the requested deadline a referral is) or deadline date on listing page so they are aware of when they need to chase providers for a response if they haven't had one.</a:t>
            </a:r>
          </a:p>
        </p:txBody>
      </p:sp>
      <p:pic>
        <p:nvPicPr>
          <p:cNvPr id="3" name="Picture 2" descr="A screenshot of a computer&#10;&#10;Description automatically generated">
            <a:extLst>
              <a:ext uri="{FF2B5EF4-FFF2-40B4-BE49-F238E27FC236}">
                <a16:creationId xmlns:a16="http://schemas.microsoft.com/office/drawing/2014/main" id="{15D6F527-5101-D7F1-36B5-7099C16DE1B3}"/>
              </a:ext>
            </a:extLst>
          </p:cNvPr>
          <p:cNvPicPr>
            <a:picLocks noChangeAspect="1"/>
          </p:cNvPicPr>
          <p:nvPr/>
        </p:nvPicPr>
        <p:blipFill>
          <a:blip r:embed="rId3"/>
          <a:stretch>
            <a:fillRect/>
          </a:stretch>
        </p:blipFill>
        <p:spPr>
          <a:xfrm>
            <a:off x="408953" y="1036355"/>
            <a:ext cx="3283109" cy="4641695"/>
          </a:xfrm>
          <a:prstGeom prst="rect">
            <a:avLst/>
          </a:prstGeom>
        </p:spPr>
      </p:pic>
      <p:sp>
        <p:nvSpPr>
          <p:cNvPr id="4" name="Rectangle: Rounded Corners 3">
            <a:extLst>
              <a:ext uri="{FF2B5EF4-FFF2-40B4-BE49-F238E27FC236}">
                <a16:creationId xmlns:a16="http://schemas.microsoft.com/office/drawing/2014/main" id="{CF540420-D94B-D854-918D-622272F7769C}"/>
              </a:ext>
            </a:extLst>
          </p:cNvPr>
          <p:cNvSpPr/>
          <p:nvPr/>
        </p:nvSpPr>
        <p:spPr>
          <a:xfrm>
            <a:off x="2637928" y="1245889"/>
            <a:ext cx="3182103" cy="3156331"/>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Confusion around ‘Under Offer’ status</a:t>
            </a:r>
          </a:p>
          <a:p>
            <a:pPr algn="ctr"/>
            <a:endParaRPr lang="en-GB" sz="2000" b="1" dirty="0"/>
          </a:p>
          <a:p>
            <a:pPr algn="ctr"/>
            <a:r>
              <a:rPr lang="en-GB" sz="2000" dirty="0"/>
              <a:t>Design Decision:</a:t>
            </a:r>
          </a:p>
          <a:p>
            <a:pPr algn="ctr"/>
            <a:r>
              <a:rPr lang="en-GB" sz="2000" dirty="0"/>
              <a:t>Consider wording ‘Under Offer’ Also need a solution of how to deal with referrals that are past start date</a:t>
            </a:r>
          </a:p>
        </p:txBody>
      </p:sp>
    </p:spTree>
    <p:extLst>
      <p:ext uri="{BB962C8B-B14F-4D97-AF65-F5344CB8AC3E}">
        <p14:creationId xmlns:p14="http://schemas.microsoft.com/office/powerpoint/2010/main" val="88536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Provisional Offer</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35753" y="4669712"/>
            <a:ext cx="4338560"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dirty="0">
                <a:solidFill>
                  <a:schemeClr val="accent6">
                    <a:lumMod val="75000"/>
                  </a:schemeClr>
                </a:solidFill>
                <a:latin typeface="+mj-lt"/>
                <a:ea typeface="Calibri"/>
                <a:cs typeface="Arial"/>
              </a:rPr>
              <a:t>“</a:t>
            </a:r>
            <a:r>
              <a:rPr lang="en-GB" sz="1600" i="1" dirty="0">
                <a:solidFill>
                  <a:schemeClr val="accent6">
                    <a:lumMod val="75000"/>
                  </a:schemeClr>
                </a:solidFill>
                <a:latin typeface="+mj-lt"/>
                <a:ea typeface="Calibri"/>
                <a:cs typeface="Calibri"/>
              </a:rPr>
              <a:t>I'm hoping these files you can click on and download them? I'd send all the info in an email to the social worker</a:t>
            </a:r>
            <a:r>
              <a:rPr lang="en-GB" sz="1600" b="1" i="1" dirty="0">
                <a:solidFill>
                  <a:schemeClr val="accent6">
                    <a:lumMod val="75000"/>
                  </a:schemeClr>
                </a:solidFill>
                <a:latin typeface="+mj-lt"/>
                <a:ea typeface="Calibri"/>
                <a:cs typeface="Arial"/>
              </a:rPr>
              <a:t>”</a:t>
            </a:r>
            <a:endParaRPr lang="en-US" sz="1600" b="1" i="1" dirty="0">
              <a:solidFill>
                <a:schemeClr val="accent6">
                  <a:lumMod val="75000"/>
                </a:schemeClr>
              </a:solidFill>
              <a:latin typeface="+mj-lt"/>
              <a:cs typeface="Arial" panose="020B0604020202020204" pitchFamily="34" charset="0"/>
            </a:endParaRPr>
          </a:p>
          <a:p>
            <a:r>
              <a:rPr lang="en-US" sz="1200" dirty="0">
                <a:latin typeface="+mj-lt"/>
                <a:cs typeface="Calibri"/>
              </a:rPr>
              <a:t>- P11 (Placement Officer)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532456" y="871664"/>
            <a:ext cx="4236246" cy="454483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dirty="0">
                <a:latin typeface="Calibri"/>
                <a:cs typeface="Arial"/>
              </a:rPr>
              <a:t>Did it have all the information you would expect?</a:t>
            </a:r>
          </a:p>
          <a:p>
            <a:pPr>
              <a:spcBef>
                <a:spcPts val="1000"/>
              </a:spcBef>
              <a:spcAft>
                <a:spcPts val="0"/>
              </a:spcAft>
            </a:pPr>
            <a:r>
              <a:rPr lang="en-GB" sz="1600" dirty="0">
                <a:latin typeface="Calibri"/>
                <a:cs typeface="Arial"/>
              </a:rPr>
              <a:t>Most users said it had all the information they would need. One user who worked across all 3 types said the ‘form F’ was missing. </a:t>
            </a:r>
            <a:endParaRPr lang="en-GB" sz="1600" dirty="0"/>
          </a:p>
          <a:p>
            <a:pPr>
              <a:spcBef>
                <a:spcPts val="1000"/>
              </a:spcBef>
              <a:spcAft>
                <a:spcPts val="0"/>
              </a:spcAft>
            </a:pPr>
            <a:r>
              <a:rPr lang="en-GB" sz="1600" dirty="0">
                <a:latin typeface="Calibri"/>
                <a:cs typeface="Arial"/>
              </a:rPr>
              <a:t>One residential user highlighted costs for education and milage for transportation would be important. </a:t>
            </a:r>
            <a:endParaRPr lang="en-GB" sz="1600" dirty="0"/>
          </a:p>
          <a:p>
            <a:pPr>
              <a:spcBef>
                <a:spcPts val="1000"/>
              </a:spcBef>
              <a:spcAft>
                <a:spcPts val="0"/>
              </a:spcAft>
            </a:pPr>
            <a:r>
              <a:rPr lang="en-GB" sz="1600" b="1" dirty="0">
                <a:latin typeface="Calibri"/>
                <a:cs typeface="Arial"/>
              </a:rPr>
              <a:t>How do users need to share with SW? </a:t>
            </a:r>
            <a:endParaRPr lang="en-GB" sz="1600" b="1" dirty="0"/>
          </a:p>
          <a:p>
            <a:pPr>
              <a:spcBef>
                <a:spcPts val="1000"/>
              </a:spcBef>
              <a:spcAft>
                <a:spcPts val="0"/>
              </a:spcAft>
            </a:pPr>
            <a:r>
              <a:rPr lang="en-GB" sz="1600" dirty="0">
                <a:latin typeface="Calibri"/>
                <a:cs typeface="Arial"/>
              </a:rPr>
              <a:t>Many users expected to be able to download this page and share the relevant information to the SW via email. The main information the SW would need tended to be;</a:t>
            </a:r>
            <a:r>
              <a:rPr lang="en-GB" sz="1600" b="1" dirty="0">
                <a:latin typeface="Calibri"/>
                <a:cs typeface="Arial"/>
              </a:rPr>
              <a:t> Appendices 1, 2 and 3; Contact details for the provider; how the provider meets the child's needs; Home profile; Costings; insurances and Ofsted reports</a:t>
            </a:r>
          </a:p>
        </p:txBody>
      </p:sp>
      <p:pic>
        <p:nvPicPr>
          <p:cNvPr id="3" name="Picture 2" descr="A screenshot of a computer&#10;&#10;Description automatically generated">
            <a:extLst>
              <a:ext uri="{FF2B5EF4-FFF2-40B4-BE49-F238E27FC236}">
                <a16:creationId xmlns:a16="http://schemas.microsoft.com/office/drawing/2014/main" id="{C1EA852C-6F00-873E-28AA-19C1DA45A537}"/>
              </a:ext>
            </a:extLst>
          </p:cNvPr>
          <p:cNvPicPr>
            <a:picLocks noChangeAspect="1"/>
          </p:cNvPicPr>
          <p:nvPr/>
        </p:nvPicPr>
        <p:blipFill>
          <a:blip r:embed="rId3"/>
          <a:stretch>
            <a:fillRect/>
          </a:stretch>
        </p:blipFill>
        <p:spPr>
          <a:xfrm>
            <a:off x="365079" y="853561"/>
            <a:ext cx="3205436" cy="3778981"/>
          </a:xfrm>
          <a:prstGeom prst="rect">
            <a:avLst/>
          </a:prstGeom>
        </p:spPr>
      </p:pic>
      <p:sp>
        <p:nvSpPr>
          <p:cNvPr id="4" name="Rectangle: Rounded Corners 3">
            <a:extLst>
              <a:ext uri="{FF2B5EF4-FFF2-40B4-BE49-F238E27FC236}">
                <a16:creationId xmlns:a16="http://schemas.microsoft.com/office/drawing/2014/main" id="{E93A965F-CD37-2699-095B-024056A86B8A}"/>
              </a:ext>
            </a:extLst>
          </p:cNvPr>
          <p:cNvSpPr/>
          <p:nvPr/>
        </p:nvSpPr>
        <p:spPr>
          <a:xfrm>
            <a:off x="1515585" y="962606"/>
            <a:ext cx="3392169" cy="3560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Placement Offer wanted to share provisional offers with SW</a:t>
            </a:r>
          </a:p>
          <a:p>
            <a:pPr algn="ctr"/>
            <a:endParaRPr lang="en-GB" sz="2000" b="1" dirty="0"/>
          </a:p>
          <a:p>
            <a:pPr algn="ctr"/>
            <a:r>
              <a:rPr lang="en-GB" sz="2000" dirty="0"/>
              <a:t>Design Decision:</a:t>
            </a:r>
          </a:p>
          <a:p>
            <a:pPr algn="ctr"/>
            <a:r>
              <a:rPr lang="en-GB" sz="2000" dirty="0"/>
              <a:t>Consider allowing an export of offers, is this MVP? Does it set a precedent for other export capability </a:t>
            </a:r>
            <a:r>
              <a:rPr lang="en-GB" sz="2000" dirty="0" err="1"/>
              <a:t>e.g</a:t>
            </a:r>
            <a:r>
              <a:rPr lang="en-GB" sz="2000" dirty="0"/>
              <a:t> Referral History?</a:t>
            </a:r>
          </a:p>
        </p:txBody>
      </p:sp>
      <p:sp>
        <p:nvSpPr>
          <p:cNvPr id="5" name="Rectangle: Rounded Corners 4">
            <a:extLst>
              <a:ext uri="{FF2B5EF4-FFF2-40B4-BE49-F238E27FC236}">
                <a16:creationId xmlns:a16="http://schemas.microsoft.com/office/drawing/2014/main" id="{50F09832-6A5E-0731-353A-1A7182B387AD}"/>
              </a:ext>
            </a:extLst>
          </p:cNvPr>
          <p:cNvSpPr/>
          <p:nvPr/>
        </p:nvSpPr>
        <p:spPr>
          <a:xfrm>
            <a:off x="5478847" y="2606411"/>
            <a:ext cx="3392169" cy="3560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Variation of costings by different categories (SA/Residential)</a:t>
            </a:r>
          </a:p>
          <a:p>
            <a:pPr algn="ctr"/>
            <a:endParaRPr lang="en-GB" sz="2000" b="1" dirty="0"/>
          </a:p>
          <a:p>
            <a:pPr algn="ctr"/>
            <a:r>
              <a:rPr lang="en-GB" sz="2000" dirty="0"/>
              <a:t>Design Decision:</a:t>
            </a:r>
          </a:p>
          <a:p>
            <a:pPr algn="ctr"/>
            <a:r>
              <a:rPr lang="en-GB" sz="2000" dirty="0"/>
              <a:t>Which framework cost would override the other when a referral is across two different categories?</a:t>
            </a:r>
          </a:p>
        </p:txBody>
      </p:sp>
    </p:spTree>
    <p:extLst>
      <p:ext uri="{BB962C8B-B14F-4D97-AF65-F5344CB8AC3E}">
        <p14:creationId xmlns:p14="http://schemas.microsoft.com/office/powerpoint/2010/main" val="13249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7" y="274638"/>
            <a:ext cx="8549539" cy="764049"/>
          </a:xfrm>
        </p:spPr>
        <p:txBody>
          <a:bodyPr lIns="91440" tIns="45720" rIns="91440" bIns="45720" anchor="t"/>
          <a:lstStyle/>
          <a:p>
            <a:pPr algn="l">
              <a:spcBef>
                <a:spcPts val="0"/>
              </a:spcBef>
            </a:pPr>
            <a:r>
              <a:rPr lang="en-GB" sz="2800" b="1" dirty="0">
                <a:latin typeface="Arial"/>
                <a:ea typeface="+mn-ea"/>
                <a:cs typeface="Arial"/>
              </a:rPr>
              <a:t>Placement Officer: Referrals details + Responses final offer</a:t>
            </a:r>
            <a:br>
              <a:rPr lang="en-GB" sz="2800" b="1" dirty="0">
                <a:latin typeface="Arial"/>
                <a:ea typeface="+mn-ea"/>
                <a:cs typeface="Arial"/>
              </a:rPr>
            </a:br>
            <a:endParaRPr lang="en-GB" sz="2800" b="1" dirty="0">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23527" y="4872912"/>
            <a:ext cx="406911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mj-lt"/>
                <a:ea typeface="Calibri"/>
                <a:cs typeface="Arial"/>
              </a:rPr>
              <a:t>“if something’s not right I’d call the provider to check with them”</a:t>
            </a:r>
            <a:endParaRPr lang="en-US" sz="1600" b="1" i="1">
              <a:solidFill>
                <a:schemeClr val="accent6">
                  <a:lumMod val="75000"/>
                </a:schemeClr>
              </a:solidFill>
              <a:latin typeface="+mj-lt"/>
              <a:cs typeface="Arial" panose="020B0604020202020204" pitchFamily="34" charset="0"/>
            </a:endParaRPr>
          </a:p>
          <a:p>
            <a:r>
              <a:rPr lang="en-US" sz="1200">
                <a:latin typeface="+mj-lt"/>
                <a:cs typeface="Calibri"/>
              </a:rPr>
              <a:t>- P11 (Placement Officer)</a:t>
            </a:r>
          </a:p>
        </p:txBody>
      </p:sp>
      <p:sp>
        <p:nvSpPr>
          <p:cNvPr id="7" name="TextBox 1">
            <a:extLst>
              <a:ext uri="{FF2B5EF4-FFF2-40B4-BE49-F238E27FC236}">
                <a16:creationId xmlns:a16="http://schemas.microsoft.com/office/drawing/2014/main" id="{0D735954-BE7A-ECA0-D12E-E6ADAF842964}"/>
              </a:ext>
            </a:extLst>
          </p:cNvPr>
          <p:cNvSpPr txBox="1"/>
          <p:nvPr/>
        </p:nvSpPr>
        <p:spPr>
          <a:xfrm>
            <a:off x="4469687" y="965519"/>
            <a:ext cx="4338560" cy="454483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dirty="0"/>
              <a:t>All POs navigated to the final offer:</a:t>
            </a:r>
          </a:p>
          <a:p>
            <a:pPr marL="285750" indent="-285750">
              <a:spcBef>
                <a:spcPts val="1000"/>
              </a:spcBef>
              <a:spcAft>
                <a:spcPts val="0"/>
              </a:spcAft>
              <a:buFont typeface="Arial" panose="020B0604020202020204" pitchFamily="34" charset="0"/>
              <a:buChar char="•"/>
            </a:pPr>
            <a:r>
              <a:rPr lang="en-GB" sz="1600" dirty="0"/>
              <a:t>Users understood they would need to seek the various internal permissions and approvals before clicking to finalise the offer. These approvals are recorded on internal systems</a:t>
            </a:r>
          </a:p>
          <a:p>
            <a:pPr marL="285750" indent="-285750">
              <a:spcBef>
                <a:spcPts val="1000"/>
              </a:spcBef>
              <a:spcAft>
                <a:spcPts val="0"/>
              </a:spcAft>
              <a:buFont typeface="Arial" panose="020B0604020202020204" pitchFamily="34" charset="0"/>
              <a:buChar char="•"/>
            </a:pPr>
            <a:r>
              <a:rPr lang="en-GB" sz="1600" dirty="0"/>
              <a:t>It was mentioned by users that there is mistrust in the portal which means throughout testing, users want to follow up with emails in case the portal goes down. As well as download conversations or offers.</a:t>
            </a:r>
          </a:p>
          <a:p>
            <a:pPr>
              <a:spcBef>
                <a:spcPts val="1000"/>
              </a:spcBef>
              <a:spcAft>
                <a:spcPts val="0"/>
              </a:spcAft>
            </a:pPr>
            <a:r>
              <a:rPr lang="en-GB" sz="1600" b="1" dirty="0"/>
              <a:t>Final offer page: What would you do if something wasn't right?</a:t>
            </a:r>
          </a:p>
          <a:p>
            <a:pPr>
              <a:spcBef>
                <a:spcPts val="1000"/>
              </a:spcBef>
              <a:spcAft>
                <a:spcPts val="0"/>
              </a:spcAft>
            </a:pPr>
            <a:r>
              <a:rPr lang="en-GB" sz="1600" dirty="0"/>
              <a:t>Call the provider to get update information. Often they need to know how the costs need to be broken down before going to approval. If there as concern, they would talk to the QA officer.</a:t>
            </a:r>
          </a:p>
        </p:txBody>
      </p:sp>
      <p:pic>
        <p:nvPicPr>
          <p:cNvPr id="3" name="Picture 2" descr="A screenshot of a computer&#10;&#10;Description automatically generated">
            <a:extLst>
              <a:ext uri="{FF2B5EF4-FFF2-40B4-BE49-F238E27FC236}">
                <a16:creationId xmlns:a16="http://schemas.microsoft.com/office/drawing/2014/main" id="{9DB34F95-5AE0-1CE7-E761-91C63D3ABE7A}"/>
              </a:ext>
            </a:extLst>
          </p:cNvPr>
          <p:cNvPicPr>
            <a:picLocks noChangeAspect="1"/>
          </p:cNvPicPr>
          <p:nvPr/>
        </p:nvPicPr>
        <p:blipFill>
          <a:blip r:embed="rId3"/>
          <a:stretch>
            <a:fillRect/>
          </a:stretch>
        </p:blipFill>
        <p:spPr>
          <a:xfrm>
            <a:off x="335753" y="1215647"/>
            <a:ext cx="3699762" cy="3563670"/>
          </a:xfrm>
          <a:prstGeom prst="rect">
            <a:avLst/>
          </a:prstGeom>
        </p:spPr>
      </p:pic>
      <p:sp>
        <p:nvSpPr>
          <p:cNvPr id="4" name="Rectangle: Rounded Corners 3">
            <a:extLst>
              <a:ext uri="{FF2B5EF4-FFF2-40B4-BE49-F238E27FC236}">
                <a16:creationId xmlns:a16="http://schemas.microsoft.com/office/drawing/2014/main" id="{E65E14CB-E42D-BE49-F751-0B2CA14D7C07}"/>
              </a:ext>
            </a:extLst>
          </p:cNvPr>
          <p:cNvSpPr/>
          <p:nvPr/>
        </p:nvSpPr>
        <p:spPr>
          <a:xfrm>
            <a:off x="2593587" y="1729568"/>
            <a:ext cx="3392169" cy="3560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Placement Officers were asked about making edits if something wasn’t right</a:t>
            </a:r>
          </a:p>
          <a:p>
            <a:pPr algn="ctr"/>
            <a:endParaRPr lang="en-GB" sz="2000" b="1" dirty="0"/>
          </a:p>
          <a:p>
            <a:pPr algn="ctr"/>
            <a:r>
              <a:rPr lang="en-GB" sz="2000" dirty="0"/>
              <a:t>Design Decision:</a:t>
            </a:r>
          </a:p>
          <a:p>
            <a:pPr algn="ctr"/>
            <a:r>
              <a:rPr lang="en-GB" sz="2000" dirty="0"/>
              <a:t>Discuss unhappy path – does the final offer ‘lock’</a:t>
            </a:r>
          </a:p>
        </p:txBody>
      </p:sp>
    </p:spTree>
    <p:extLst>
      <p:ext uri="{BB962C8B-B14F-4D97-AF65-F5344CB8AC3E}">
        <p14:creationId xmlns:p14="http://schemas.microsoft.com/office/powerpoint/2010/main" val="270109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7" y="274638"/>
            <a:ext cx="8549539" cy="764049"/>
          </a:xfrm>
        </p:spPr>
        <p:txBody>
          <a:bodyPr lIns="91440" tIns="45720" rIns="91440" bIns="45720" anchor="t"/>
          <a:lstStyle/>
          <a:p>
            <a:pPr algn="l">
              <a:spcBef>
                <a:spcPts val="0"/>
              </a:spcBef>
            </a:pPr>
            <a:r>
              <a:rPr lang="en-GB" sz="2800" b="1" dirty="0">
                <a:latin typeface="Arial"/>
                <a:ea typeface="+mn-ea"/>
                <a:cs typeface="Arial"/>
              </a:rPr>
              <a:t>Placement Officers: Listings page + Cancel referral listing and returning to the referral </a:t>
            </a:r>
            <a:br>
              <a:rPr lang="en-GB" sz="2800" b="1" dirty="0">
                <a:latin typeface="Arial"/>
                <a:ea typeface="+mn-ea"/>
                <a:cs typeface="Arial"/>
              </a:rPr>
            </a:br>
            <a:br>
              <a:rPr lang="en-GB" sz="2800" b="1" dirty="0">
                <a:latin typeface="Arial"/>
                <a:ea typeface="+mn-ea"/>
                <a:cs typeface="Arial"/>
              </a:rPr>
            </a:br>
            <a:endParaRPr lang="en-GB" sz="2800" b="1" dirty="0">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23527" y="4932179"/>
            <a:ext cx="415920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mj-lt"/>
                <a:ea typeface="Calibri"/>
                <a:cs typeface="Arial"/>
              </a:rPr>
              <a:t>“How do you know have cancelled referral?</a:t>
            </a:r>
          </a:p>
          <a:p>
            <a:r>
              <a:rPr lang="en-GB" sz="1600" b="1" i="1">
                <a:solidFill>
                  <a:schemeClr val="accent6">
                    <a:lumMod val="75000"/>
                  </a:schemeClr>
                </a:solidFill>
                <a:latin typeface="+mj-lt"/>
                <a:ea typeface="Calibri"/>
                <a:cs typeface="Arial"/>
              </a:rPr>
              <a:t>It happened so fast!”</a:t>
            </a:r>
          </a:p>
          <a:p>
            <a:r>
              <a:rPr lang="en-US" sz="1200">
                <a:latin typeface="+mj-lt"/>
                <a:cs typeface="Calibri"/>
              </a:rPr>
              <a:t>- P37 (Placement Officer)</a:t>
            </a:r>
          </a:p>
        </p:txBody>
      </p:sp>
      <p:sp>
        <p:nvSpPr>
          <p:cNvPr id="7" name="TextBox 1">
            <a:extLst>
              <a:ext uri="{FF2B5EF4-FFF2-40B4-BE49-F238E27FC236}">
                <a16:creationId xmlns:a16="http://schemas.microsoft.com/office/drawing/2014/main" id="{0D735954-BE7A-ECA0-D12E-E6ADAF842964}"/>
              </a:ext>
            </a:extLst>
          </p:cNvPr>
          <p:cNvSpPr txBox="1"/>
          <p:nvPr/>
        </p:nvSpPr>
        <p:spPr>
          <a:xfrm>
            <a:off x="5088467" y="1202586"/>
            <a:ext cx="3784599" cy="305724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indent="-285750">
              <a:spcBef>
                <a:spcPts val="1000"/>
              </a:spcBef>
              <a:spcAft>
                <a:spcPts val="0"/>
              </a:spcAft>
              <a:buFont typeface="Arial" panose="020B0604020202020204" pitchFamily="34" charset="0"/>
              <a:buChar char="•"/>
            </a:pPr>
            <a:r>
              <a:rPr lang="en-GB" sz="1600" dirty="0"/>
              <a:t>One user highlighted they would want to message providers before cancelling (if they had made an offer)</a:t>
            </a:r>
          </a:p>
          <a:p>
            <a:pPr marL="285750" indent="-285750">
              <a:spcBef>
                <a:spcPts val="1000"/>
              </a:spcBef>
              <a:spcAft>
                <a:spcPts val="0"/>
              </a:spcAft>
              <a:buFont typeface="Arial" panose="020B0604020202020204" pitchFamily="34" charset="0"/>
              <a:buChar char="•"/>
            </a:pPr>
            <a:r>
              <a:rPr lang="en-GB" sz="1600" dirty="0"/>
              <a:t>Most commented that the list of reasons were comprehensive and liked having increased list of reasons</a:t>
            </a:r>
          </a:p>
          <a:p>
            <a:pPr marL="285750" indent="-285750">
              <a:spcBef>
                <a:spcPts val="1000"/>
              </a:spcBef>
              <a:spcAft>
                <a:spcPts val="0"/>
              </a:spcAft>
              <a:buFont typeface="Arial" panose="020B0604020202020204" pitchFamily="34" charset="0"/>
              <a:buChar char="•"/>
            </a:pPr>
            <a:r>
              <a:rPr lang="en-GB" sz="1600" dirty="0"/>
              <a:t>One user commented that it was unclear that the message has gone out to providers that it has cancelled - would need this for those that have made a provisional offer</a:t>
            </a:r>
          </a:p>
        </p:txBody>
      </p:sp>
      <p:pic>
        <p:nvPicPr>
          <p:cNvPr id="3" name="Picture 2" descr="A screenshot of a computer&#10;&#10;Description automatically generated">
            <a:extLst>
              <a:ext uri="{FF2B5EF4-FFF2-40B4-BE49-F238E27FC236}">
                <a16:creationId xmlns:a16="http://schemas.microsoft.com/office/drawing/2014/main" id="{DE29ADDB-4D36-6FF3-A2FF-D3D81C91F5E3}"/>
              </a:ext>
            </a:extLst>
          </p:cNvPr>
          <p:cNvPicPr>
            <a:picLocks noChangeAspect="1"/>
          </p:cNvPicPr>
          <p:nvPr/>
        </p:nvPicPr>
        <p:blipFill>
          <a:blip r:embed="rId3"/>
          <a:stretch>
            <a:fillRect/>
          </a:stretch>
        </p:blipFill>
        <p:spPr>
          <a:xfrm>
            <a:off x="431928" y="1439584"/>
            <a:ext cx="4322722" cy="3335536"/>
          </a:xfrm>
          <a:prstGeom prst="rect">
            <a:avLst/>
          </a:prstGeom>
        </p:spPr>
      </p:pic>
      <p:sp>
        <p:nvSpPr>
          <p:cNvPr id="4" name="Rectangle: Rounded Corners 3">
            <a:extLst>
              <a:ext uri="{FF2B5EF4-FFF2-40B4-BE49-F238E27FC236}">
                <a16:creationId xmlns:a16="http://schemas.microsoft.com/office/drawing/2014/main" id="{88737794-600A-C333-8E30-741FC354438D}"/>
              </a:ext>
            </a:extLst>
          </p:cNvPr>
          <p:cNvSpPr/>
          <p:nvPr/>
        </p:nvSpPr>
        <p:spPr>
          <a:xfrm>
            <a:off x="2593289" y="1756010"/>
            <a:ext cx="3392169" cy="3560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Some confusion from users around whether the referral had been cancelled and providers notified</a:t>
            </a:r>
          </a:p>
          <a:p>
            <a:pPr algn="ctr"/>
            <a:endParaRPr lang="en-GB" sz="2000" b="1" dirty="0"/>
          </a:p>
          <a:p>
            <a:pPr algn="ctr"/>
            <a:r>
              <a:rPr lang="en-GB" sz="2000" dirty="0"/>
              <a:t>Design Decision:</a:t>
            </a:r>
          </a:p>
          <a:p>
            <a:pPr algn="ctr"/>
            <a:r>
              <a:rPr lang="en-GB" sz="2000" dirty="0"/>
              <a:t>Consider creation of confirmation page (need content design)</a:t>
            </a:r>
          </a:p>
        </p:txBody>
      </p:sp>
    </p:spTree>
    <p:extLst>
      <p:ext uri="{BB962C8B-B14F-4D97-AF65-F5344CB8AC3E}">
        <p14:creationId xmlns:p14="http://schemas.microsoft.com/office/powerpoint/2010/main" val="15933363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DB7444E61F7E4187BF087C95D2F8A4" ma:contentTypeVersion="9" ma:contentTypeDescription="Create a new document." ma:contentTypeScope="" ma:versionID="e4ebdda1d6a48f635df6ad14bf01c5d6">
  <xsd:schema xmlns:xsd="http://www.w3.org/2001/XMLSchema" xmlns:xs="http://www.w3.org/2001/XMLSchema" xmlns:p="http://schemas.microsoft.com/office/2006/metadata/properties" xmlns:ns2="57e4a19d-5c10-49be-a954-679698bbb83e" xmlns:ns3="f99ec418-d0cf-4391-90fa-7b8540b6e6a8" targetNamespace="http://schemas.microsoft.com/office/2006/metadata/properties" ma:root="true" ma:fieldsID="8db6ebfa1d28b25ac5efb3def3c6463a" ns2:_="" ns3:_="">
    <xsd:import namespace="57e4a19d-5c10-49be-a954-679698bbb83e"/>
    <xsd:import namespace="f99ec418-d0cf-4391-90fa-7b8540b6e6a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4a19d-5c10-49be-a954-679698bbb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9ec418-d0cf-4391-90fa-7b8540b6e6a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99ec418-d0cf-4391-90fa-7b8540b6e6a8">
      <UserInfo>
        <DisplayName>Keara Drumm</DisplayName>
        <AccountId>45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F4D8A4-D888-4C6C-AE81-34C532A39F2D}">
  <ds:schemaRefs>
    <ds:schemaRef ds:uri="57e4a19d-5c10-49be-a954-679698bbb83e"/>
    <ds:schemaRef ds:uri="f99ec418-d0cf-4391-90fa-7b8540b6e6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82082538-7859-42E7-B1F4-1137497DA55D}">
  <ds:schemaRefs>
    <ds:schemaRef ds:uri="http://www.w3.org/XML/1998/namespace"/>
    <ds:schemaRef ds:uri="57e4a19d-5c10-49be-a954-679698bbb83e"/>
    <ds:schemaRef ds:uri="http://schemas.microsoft.com/office/2006/documentManagement/types"/>
    <ds:schemaRef ds:uri="http://schemas.microsoft.com/office/2006/metadata/properties"/>
    <ds:schemaRef ds:uri="http://purl.org/dc/elements/1.1/"/>
    <ds:schemaRef ds:uri="http://purl.org/dc/terms/"/>
    <ds:schemaRef ds:uri="f99ec418-d0cf-4391-90fa-7b8540b6e6a8"/>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209C420-71A9-4735-A32B-F94F50D0C0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169</TotalTime>
  <Words>1936</Words>
  <Application>Microsoft Office PowerPoint</Application>
  <PresentationFormat>On-screen Show (4:3)</PresentationFormat>
  <Paragraphs>154</Paragraphs>
  <Slides>11</Slides>
  <Notes>10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Arial Nova</vt:lpstr>
      <vt:lpstr>Calibri</vt:lpstr>
      <vt:lpstr>1_Office Theme</vt:lpstr>
      <vt:lpstr>Custom Design</vt:lpstr>
      <vt:lpstr>1_Custom Design</vt:lpstr>
      <vt:lpstr>PowerPoint Presentation</vt:lpstr>
      <vt:lpstr>Providers - Page: Date of admission </vt:lpstr>
      <vt:lpstr>Providers - Page: Costing</vt:lpstr>
      <vt:lpstr>Providers - Summary</vt:lpstr>
      <vt:lpstr>Provider - Final Page</vt:lpstr>
      <vt:lpstr>Placement Officers: Listings Page</vt:lpstr>
      <vt:lpstr>Page: Provisional Offer</vt:lpstr>
      <vt:lpstr>Placement Officer: Referrals details + Responses final offer </vt:lpstr>
      <vt:lpstr>Placement Officers: Listings page + Cancel referral listing and returning to the referral   </vt:lpstr>
      <vt:lpstr>Placement officers: History page  </vt:lpstr>
      <vt:lpstr>Providers: Withdraw offer page</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Service Birmingham</dc:creator>
  <cp:lastModifiedBy>Ruth Grindley</cp:lastModifiedBy>
  <cp:revision>2</cp:revision>
  <cp:lastPrinted>2018-01-29T15:09:35Z</cp:lastPrinted>
  <dcterms:created xsi:type="dcterms:W3CDTF">2018-01-29T13:00:28Z</dcterms:created>
  <dcterms:modified xsi:type="dcterms:W3CDTF">2023-11-23T15:04:02Z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0x01010066DB7444E61F7E4187BF087C95D2F8A4</vt:lpwstr>
  </property>
  <property fmtid="{D5CDD505-2E9C-101B-9397-08002B2CF9AE}" pid="3" name="MSIP_Label_8f41158c-2b72-419a-8904-6eaa65702ef4_Enabled">
    <vt:lpwstr>true</vt:lpwstr>
  </property>
  <property fmtid="{D5CDD505-2E9C-101B-9397-08002B2CF9AE}" pid="4" name="MSIP_Label_8f41158c-2b72-419a-8904-6eaa65702ef4_SetDate">
    <vt:lpwstr>2023-07-17T16:35:23Z</vt:lpwstr>
  </property>
  <property fmtid="{D5CDD505-2E9C-101B-9397-08002B2CF9AE}" pid="5" name="MSIP_Label_8f41158c-2b72-419a-8904-6eaa65702ef4_Method">
    <vt:lpwstr>Privileged</vt:lpwstr>
  </property>
  <property fmtid="{D5CDD505-2E9C-101B-9397-08002B2CF9AE}" pid="6" name="MSIP_Label_8f41158c-2b72-419a-8904-6eaa65702ef4_Name">
    <vt:lpwstr>UNCLASSIFIED</vt:lpwstr>
  </property>
  <property fmtid="{D5CDD505-2E9C-101B-9397-08002B2CF9AE}" pid="7" name="MSIP_Label_8f41158c-2b72-419a-8904-6eaa65702ef4_SiteId">
    <vt:lpwstr>1d23ed27-6f11-4050-874b-7e04ca535809</vt:lpwstr>
  </property>
  <property fmtid="{D5CDD505-2E9C-101B-9397-08002B2CF9AE}" pid="8" name="MSIP_Label_8f41158c-2b72-419a-8904-6eaa65702ef4_ActionId">
    <vt:lpwstr>b50322e4-6f11-4d6a-a399-302bc93801f3</vt:lpwstr>
  </property>
  <property fmtid="{D5CDD505-2E9C-101B-9397-08002B2CF9AE}" pid="9" name="MSIP_Label_8f41158c-2b72-419a-8904-6eaa65702ef4_ContentBits">
    <vt:lpwstr>0</vt:lpwstr>
  </property>
  <property fmtid="{D5CDD505-2E9C-101B-9397-08002B2CF9AE}" pid="10" name="MediaServiceImageTags">
    <vt:lpwstr/>
  </property>
  <property fmtid="{D5CDD505-2E9C-101B-9397-08002B2CF9AE}" pid="11" name="MSIP_Label_a17471b1-27ab-4640-9264-e69a67407ca3_Enabled">
    <vt:lpwstr>true</vt:lpwstr>
  </property>
  <property fmtid="{D5CDD505-2E9C-101B-9397-08002B2CF9AE}" pid="12" name="MSIP_Label_a17471b1-27ab-4640-9264-e69a67407ca3_SetDate">
    <vt:lpwstr>2023-09-18T11:08:38Z</vt:lpwstr>
  </property>
  <property fmtid="{D5CDD505-2E9C-101B-9397-08002B2CF9AE}" pid="13" name="MSIP_Label_a17471b1-27ab-4640-9264-e69a67407ca3_Method">
    <vt:lpwstr>Standard</vt:lpwstr>
  </property>
  <property fmtid="{D5CDD505-2E9C-101B-9397-08002B2CF9AE}" pid="14" name="MSIP_Label_a17471b1-27ab-4640-9264-e69a67407ca3_Name">
    <vt:lpwstr>BCC - OFFICIAL</vt:lpwstr>
  </property>
  <property fmtid="{D5CDD505-2E9C-101B-9397-08002B2CF9AE}" pid="15" name="MSIP_Label_a17471b1-27ab-4640-9264-e69a67407ca3_SiteId">
    <vt:lpwstr>699ace67-d2e4-4bcd-b303-d2bbe2b9bbf1</vt:lpwstr>
  </property>
  <property fmtid="{D5CDD505-2E9C-101B-9397-08002B2CF9AE}" pid="16" name="MSIP_Label_a17471b1-27ab-4640-9264-e69a67407ca3_ActionId">
    <vt:lpwstr>343db0f2-ce14-4d01-a3b1-c65e0c8dba5a</vt:lpwstr>
  </property>
  <property fmtid="{D5CDD505-2E9C-101B-9397-08002B2CF9AE}" pid="17" name="MSIP_Label_a17471b1-27ab-4640-9264-e69a67407ca3_ContentBits">
    <vt:lpwstr>2</vt:lpwstr>
  </property>
  <property fmtid="{D5CDD505-2E9C-101B-9397-08002B2CF9AE}" pid="18" name="ClassificationContentMarkingFooterLocations">
    <vt:lpwstr>1_Office Theme:3\Custom Design:3\1_Custom Design:11</vt:lpwstr>
  </property>
  <property fmtid="{D5CDD505-2E9C-101B-9397-08002B2CF9AE}" pid="19" name="ClassificationContentMarkingFooterText">
    <vt:lpwstr>OFFICIAL</vt:lpwstr>
  </property>
</Properties>
</file>