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690" r:id="rId5"/>
    <p:sldMasterId id="2147483675" r:id="rId6"/>
  </p:sldMasterIdLst>
  <p:notesMasterIdLst>
    <p:notesMasterId r:id="rId16"/>
  </p:notesMasterIdLst>
  <p:sldIdLst>
    <p:sldId id="256" r:id="rId7"/>
    <p:sldId id="348" r:id="rId8"/>
    <p:sldId id="404" r:id="rId9"/>
    <p:sldId id="370" r:id="rId10"/>
    <p:sldId id="410" r:id="rId11"/>
    <p:sldId id="445" r:id="rId12"/>
    <p:sldId id="446" r:id="rId13"/>
    <p:sldId id="444" r:id="rId14"/>
    <p:sldId id="378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74A814-85A7-4CD8-7741-C052630EF8AC}" name="Isobel Roberts" initials="IR" userId="S::isobel.roberts_wearesnook.com#ext#@birminghamcitycouncil.onmicrosoft.com::c9bbec1f-f9a4-4f52-821e-62bc6329a61f" providerId="AD"/>
  <p188:author id="{CDF27C1B-6B99-D799-3F0B-54D6ABB0DBC3}" name="Anna Horton" initials="AH" userId="S::anna.horton_wearesnook.com#ext#@birminghamcitycouncil.onmicrosoft.com::d9baa173-7c4d-43a2-85ba-0d0ba619110d" providerId="AD"/>
  <p188:author id="{64641F61-F9D6-CE28-B79E-A48C6F14AD16}" name="Rebecca Partridge" initials="RP" userId="S::rebecca.partridge@wearesnook.com::463d8555-9502-4083-ac7c-62941da34c64" providerId="AD"/>
  <p188:author id="{9CADE661-3240-CBFA-FAFF-DB9777D809D0}" name="Anna Horton" initials="AH" userId="S::anna.horton@wearesnook.com::9d03c496-80f2-43be-bf70-b1b84f825a65" providerId="AD"/>
  <p188:author id="{DF3795AB-AAF1-31BF-111B-3911BE82EE9D}" name="Keara Drumm" initials="KD" userId="S::keara.drumm_wearesnook.com#ext#@birminghamcitycouncil.onmicrosoft.com::d7d44069-bd37-44c0-8ebc-6bfbf36dc5c0" providerId="AD"/>
  <p188:author id="{E68773D9-D746-D60C-8E15-DE2A9A20DBD2}" name="Isobel Roberts" initials="IR" userId="S::isobel.roberts@wearesnook.com::130f20c7-4e4f-4b85-bdae-198887248cec" providerId="AD"/>
  <p188:author id="{7D844CDA-90C5-BED7-89BB-3D772C093CD4}" name="Keara Drumm" initials="KD" userId="S::keara.drumm@wearesnook.com::114ddcd1-64c3-4f5b-b10d-1d715802b89f" providerId="AD"/>
  <p188:author id="{0596B0F3-4764-F807-561A-FE78B8542033}" name="Ruth Grindley" initials="RG" userId="S::ruth.grindley_wearesnook.com#ext#@birminghamcitycouncil.onmicrosoft.com::f9cbbc31-4959-4783-8560-1113c279ac6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th Grindley" initials="RG" lastIdx="1" clrIdx="0">
    <p:extLst>
      <p:ext uri="{19B8F6BF-5375-455C-9EA6-DF929625EA0E}">
        <p15:presenceInfo xmlns:p15="http://schemas.microsoft.com/office/powerpoint/2012/main" userId="S::ruth.grindley@wearesnook.com::8ac0e980-9047-4561-9a96-306f97305c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E46CB-6992-FB66-86EE-C60A0E6B3EF2}" v="197" dt="2024-01-16T16:25:07.982"/>
    <p1510:client id="{2DF2ACA7-CCD5-4455-9F13-0EF02BCA0F9C}" v="9" dt="2024-01-17T08:22:00.971"/>
    <p1510:client id="{487E6BA7-236E-34CA-B925-213575A6FFB1}" v="1194" dt="2024-01-16T12:50:47.203"/>
    <p1510:client id="{7EB28363-BB54-65DE-3454-1ED329F3E620}" v="634" dt="2024-01-17T10:03:08.549"/>
    <p1510:client id="{8151A54B-5A4B-4E79-93AA-12B081FA1565}" v="29" dt="2024-01-15T17:36:24.700"/>
    <p1510:client id="{96C10747-A161-40A5-A678-9E7F83F4E039}" v="2" dt="2024-01-15T17:47:16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FD678-B47B-41C3-9ED9-FD7F57A5B05A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45DD-9D5E-4BA5-B894-25CFF5584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94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BD68-D84C-4024-A77B-867EC75A6296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0708E-D1A2-4F10-8FA8-B85BE4797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9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82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94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67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1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>
            <a:lvl1pPr>
              <a:defRPr sz="258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525387"/>
          </a:xfrm>
        </p:spPr>
        <p:txBody>
          <a:bodyPr>
            <a:normAutofit/>
          </a:bodyPr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41311" y="6412627"/>
            <a:ext cx="2133600" cy="365125"/>
          </a:xfrm>
          <a:prstGeom prst="rect">
            <a:avLst/>
          </a:prstGeom>
        </p:spPr>
        <p:txBody>
          <a:bodyPr vert="horz" lIns="84406" tIns="42203" rIns="84406" bIns="42203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chemeClr val="tx1">
                    <a:tint val="75000"/>
                  </a:schemeClr>
                </a:solidFill>
                <a:latin typeface="Arial Nova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23">
                <a:solidFill>
                  <a:schemeClr val="bg1"/>
                </a:solidFill>
              </a:rPr>
              <a:t>PAGE </a:t>
            </a:r>
            <a:fld id="{45A89BE1-5792-4ACB-BF4C-7FAB88C6C5B7}" type="slidenum">
              <a:rPr lang="en-GB" sz="923" smtClean="0">
                <a:solidFill>
                  <a:schemeClr val="bg1"/>
                </a:solidFill>
              </a:rPr>
              <a:pPr/>
              <a:t>‹#›</a:t>
            </a:fld>
            <a:endParaRPr lang="en-GB" sz="923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863" y="6448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3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r>
              <a:rPr lang="en-GB"/>
              <a:t>PAGE </a:t>
            </a:r>
            <a:fld id="{45A89BE1-5792-4ACB-BF4C-7FAB88C6C5B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BA2FA8A-66E7-42EB-BBEF-E2E8F3D6EB24}"/>
              </a:ext>
            </a:extLst>
          </p:cNvPr>
          <p:cNvGrpSpPr/>
          <p:nvPr userDrawn="1"/>
        </p:nvGrpSpPr>
        <p:grpSpPr>
          <a:xfrm>
            <a:off x="251520" y="6165305"/>
            <a:ext cx="5583390" cy="618195"/>
            <a:chOff x="272480" y="6142407"/>
            <a:chExt cx="6048672" cy="61819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DF86BCC-432D-413F-8A6E-E0E33924D99D}"/>
                </a:ext>
              </a:extLst>
            </p:cNvPr>
            <p:cNvSpPr/>
            <p:nvPr userDrawn="1"/>
          </p:nvSpPr>
          <p:spPr>
            <a:xfrm>
              <a:off x="272480" y="6142407"/>
              <a:ext cx="604867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pic>
          <p:nvPicPr>
            <p:cNvPr id="12" name="Picture 2" descr="Twitter Logo, history, meaning, symbol, PNG">
              <a:extLst>
                <a:ext uri="{FF2B5EF4-FFF2-40B4-BE49-F238E27FC236}">
                  <a16:creationId xmlns:a16="http://schemas.microsoft.com/office/drawing/2014/main" id="{16B17707-079B-40E7-9E7B-BA726F04C28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756" y="6389986"/>
              <a:ext cx="632520" cy="370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5B18DEA-9CCE-49A7-BD87-0B57957C3A66}"/>
                </a:ext>
              </a:extLst>
            </p:cNvPr>
            <p:cNvSpPr txBox="1"/>
            <p:nvPr userDrawn="1"/>
          </p:nvSpPr>
          <p:spPr>
            <a:xfrm>
              <a:off x="994910" y="6372036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@digibrum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154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92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92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16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011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6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00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4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73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15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015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38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84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5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08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9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9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545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5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17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29CFE-C088-4A5B-B45D-6D6A6E2B093E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D7F105-CA2C-4A8F-A982-A3654FF09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4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tif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B2AC08-B14C-45B4-BD2E-F44BD2B7C62D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7B407-5E6C-47AA-B03F-1717B769F6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1167" cy="316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869083-C0D0-C0B2-B530-F2EBE7A3C8B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41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5733256"/>
            <a:ext cx="84969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43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255516" y="5031466"/>
            <a:ext cx="1888484" cy="1826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B30A23-AD48-3970-D3F8-4349EB6F674E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41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323528" y="5733256"/>
            <a:ext cx="72909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11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672" r:id="rId10"/>
    <p:sldLayoutId id="2147483673" r:id="rId11"/>
    <p:sldLayoutId id="2147483674" r:id="rId12"/>
    <p:sldLayoutId id="21474836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EA5-0098-4387-91C8-19DCB2D44152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85520-E22D-438E-A2AA-12CB05CF9CE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3312368" cy="65552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23528" y="5733256"/>
            <a:ext cx="83529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26487" y="53654"/>
            <a:ext cx="3271167" cy="316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68CBF6-F1BD-ECE1-86D9-71756E361A1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41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09956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5.svg"/><Relationship Id="rId7" Type="http://schemas.openxmlformats.org/officeDocument/2006/relationships/image" Target="../media/image20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9.svg"/><Relationship Id="rId7" Type="http://schemas.openxmlformats.org/officeDocument/2006/relationships/image" Target="../media/image24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Relationship Id="rId9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771800" y="1988840"/>
            <a:ext cx="5761038" cy="2769989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600" b="1">
                <a:latin typeface="Arial"/>
                <a:cs typeface="Arial"/>
              </a:rPr>
              <a:t>Show &amp; Tell</a:t>
            </a:r>
            <a:endParaRPr lang="en-US"/>
          </a:p>
          <a:p>
            <a:endParaRPr lang="en-GB" altLang="en-US" sz="2400" b="1">
              <a:latin typeface="Arial" charset="0"/>
            </a:endParaRPr>
          </a:p>
          <a:p>
            <a:r>
              <a:rPr lang="en-GB" altLang="en-US" sz="2400" b="1">
                <a:latin typeface="Arial"/>
                <a:cs typeface="Arial"/>
              </a:rPr>
              <a:t>West Midlands Placement Portal        </a:t>
            </a:r>
            <a:endParaRPr lang="en-GB" altLang="en-US" sz="2400" b="1">
              <a:latin typeface="Arial" charset="0"/>
            </a:endParaRPr>
          </a:p>
          <a:p>
            <a:r>
              <a:rPr lang="en-GB" altLang="en-US" sz="2400">
                <a:latin typeface="Arial"/>
                <a:cs typeface="Arial"/>
              </a:rPr>
              <a:t>Sprint 14 – 17th Jan 2024</a:t>
            </a:r>
            <a:endParaRPr lang="en-GB" altLang="en-US" sz="2400">
              <a:latin typeface="Arial" charset="0"/>
            </a:endParaRPr>
          </a:p>
          <a:p>
            <a:endParaRPr lang="en-GB" altLang="en-US" b="1">
              <a:latin typeface="Arial" charset="0"/>
            </a:endParaRPr>
          </a:p>
          <a:p>
            <a:endParaRPr lang="en-GB" altLang="en-US" b="1">
              <a:latin typeface="Arial" charset="0"/>
            </a:endParaRPr>
          </a:p>
          <a:p>
            <a:endParaRPr lang="en-GB" altLang="en-US" b="1">
              <a:latin typeface="Arial" charset="0"/>
            </a:endParaRPr>
          </a:p>
          <a:p>
            <a:endParaRPr lang="en-GB" altLang="en-US" sz="120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305442" cy="523563"/>
          </a:xfrm>
        </p:spPr>
        <p:txBody>
          <a:bodyPr lIns="91440" tIns="45720" rIns="91440" bIns="45720" anchor="t"/>
          <a:lstStyle/>
          <a:p>
            <a:pPr algn="l">
              <a:spcBef>
                <a:spcPts val="0"/>
              </a:spcBef>
            </a:pPr>
            <a:r>
              <a:rPr lang="en-GB" sz="2800" b="1">
                <a:latin typeface="Arial"/>
                <a:ea typeface="+mn-ea"/>
                <a:cs typeface="Arial"/>
              </a:rPr>
              <a:t>Agenda</a:t>
            </a:r>
          </a:p>
          <a:p>
            <a:pPr algn="l"/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ABBDC1-DAE5-A35B-F353-2256525943AA}"/>
              </a:ext>
            </a:extLst>
          </p:cNvPr>
          <p:cNvSpPr txBox="1">
            <a:spLocks/>
          </p:cNvSpPr>
          <p:nvPr/>
        </p:nvSpPr>
        <p:spPr>
          <a:xfrm>
            <a:off x="498082" y="1414094"/>
            <a:ext cx="8060269" cy="397465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>
                <a:latin typeface="Arial"/>
                <a:ea typeface="+mn-lt"/>
                <a:cs typeface="+mn-lt"/>
              </a:rPr>
              <a:t>11:00 	Project Update</a:t>
            </a:r>
          </a:p>
          <a:p>
            <a:pPr marL="0" indent="0">
              <a:buNone/>
            </a:pPr>
            <a:endParaRPr lang="en-GB" sz="90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000">
                <a:latin typeface="Arial"/>
                <a:ea typeface="+mn-lt"/>
                <a:cs typeface="+mn-lt"/>
              </a:rPr>
              <a:t>11.10 	Portal development – Demo</a:t>
            </a:r>
          </a:p>
          <a:p>
            <a:pPr marL="0" indent="0">
              <a:buNone/>
            </a:pPr>
            <a:endParaRPr lang="en-GB" sz="100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000">
                <a:latin typeface="Arial"/>
                <a:ea typeface="+mn-lt"/>
                <a:cs typeface="+mn-lt"/>
              </a:rPr>
              <a:t>11:20 Approach for portal access &amp; profiles</a:t>
            </a:r>
            <a:endParaRPr lang="en-GB" sz="110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endParaRPr lang="en-GB" sz="90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000">
                <a:latin typeface="Arial"/>
                <a:ea typeface="+mn-lt"/>
                <a:cs typeface="+mn-lt"/>
              </a:rPr>
              <a:t>11.25 User</a:t>
            </a:r>
            <a:r>
              <a:rPr lang="en-GB" sz="2000">
                <a:latin typeface="Arial"/>
                <a:ea typeface="+mn-lt"/>
                <a:cs typeface="Calibri"/>
              </a:rPr>
              <a:t> roles and permission   </a:t>
            </a:r>
            <a:endParaRPr lang="en-GB" sz="110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endParaRPr lang="en-GB" sz="1000">
              <a:latin typeface="Arial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000">
                <a:latin typeface="Arial"/>
                <a:ea typeface="+mn-lt"/>
                <a:cs typeface="+mn-lt"/>
              </a:rPr>
              <a:t>11.30 Next steps</a:t>
            </a:r>
          </a:p>
        </p:txBody>
      </p:sp>
      <p:pic>
        <p:nvPicPr>
          <p:cNvPr id="3" name="Graphic 1" descr="Ui Ux with solid fill">
            <a:extLst>
              <a:ext uri="{FF2B5EF4-FFF2-40B4-BE49-F238E27FC236}">
                <a16:creationId xmlns:a16="http://schemas.microsoft.com/office/drawing/2014/main" id="{C8D0EB7F-A425-AC61-43F1-1B80838AA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8475" y="1924479"/>
            <a:ext cx="457200" cy="45720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95EE495-A493-F2DB-3B60-F364CC192BC6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195703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Graphic 7" descr="Ui Ux with solid fill">
            <a:extLst>
              <a:ext uri="{FF2B5EF4-FFF2-40B4-BE49-F238E27FC236}">
                <a16:creationId xmlns:a16="http://schemas.microsoft.com/office/drawing/2014/main" id="{2FCD6CB2-2E49-29AA-ECB2-0A171FFD4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4524" y="146343"/>
            <a:ext cx="457200" cy="457200"/>
          </a:xfrm>
          <a:prstGeom prst="rect">
            <a:avLst/>
          </a:prstGeom>
        </p:spPr>
      </p:pic>
      <p:pic>
        <p:nvPicPr>
          <p:cNvPr id="9" name="Graphic 8" descr="Architecture with solid fill">
            <a:extLst>
              <a:ext uri="{FF2B5EF4-FFF2-40B4-BE49-F238E27FC236}">
                <a16:creationId xmlns:a16="http://schemas.microsoft.com/office/drawing/2014/main" id="{F33D0C99-BE2D-EA4B-D05B-91B81763A2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7772" y="112822"/>
            <a:ext cx="524242" cy="524242"/>
          </a:xfrm>
          <a:prstGeom prst="rect">
            <a:avLst/>
          </a:prstGeom>
        </p:spPr>
      </p:pic>
      <p:pic>
        <p:nvPicPr>
          <p:cNvPr id="10" name="Graphic 9" descr="Magnifying glass with solid fill">
            <a:extLst>
              <a:ext uri="{FF2B5EF4-FFF2-40B4-BE49-F238E27FC236}">
                <a16:creationId xmlns:a16="http://schemas.microsoft.com/office/drawing/2014/main" id="{659A536F-BC84-57BC-071A-ADB6B23068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2476" y="158550"/>
            <a:ext cx="432786" cy="43278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70855C3-5B4A-05DB-2CEC-3B550DA38599}"/>
              </a:ext>
            </a:extLst>
          </p:cNvPr>
          <p:cNvCxnSpPr>
            <a:cxnSpLocks/>
          </p:cNvCxnSpPr>
          <p:nvPr/>
        </p:nvCxnSpPr>
        <p:spPr>
          <a:xfrm>
            <a:off x="6482455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17A2F3-B462-8C4D-33FF-2B356DBAA17F}"/>
              </a:ext>
            </a:extLst>
          </p:cNvPr>
          <p:cNvCxnSpPr>
            <a:cxnSpLocks/>
          </p:cNvCxnSpPr>
          <p:nvPr/>
        </p:nvCxnSpPr>
        <p:spPr>
          <a:xfrm>
            <a:off x="7769207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3" name="Graphic 12" descr="Clipboard Mixed with solid fill">
            <a:extLst>
              <a:ext uri="{FF2B5EF4-FFF2-40B4-BE49-F238E27FC236}">
                <a16:creationId xmlns:a16="http://schemas.microsoft.com/office/drawing/2014/main" id="{DA4B4FA7-4D0B-8E7B-C599-51E8604B96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58351" y="112822"/>
            <a:ext cx="524242" cy="52424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55E0CE-B8CC-BD09-6CDF-BD8F0713414B}"/>
              </a:ext>
            </a:extLst>
          </p:cNvPr>
          <p:cNvSpPr txBox="1"/>
          <p:nvPr/>
        </p:nvSpPr>
        <p:spPr>
          <a:xfrm>
            <a:off x="4836136" y="558087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Discover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2339F3-BD5E-B5E2-2EF3-CC29BD1D0AD2}"/>
              </a:ext>
            </a:extLst>
          </p:cNvPr>
          <p:cNvSpPr txBox="1"/>
          <p:nvPr/>
        </p:nvSpPr>
        <p:spPr>
          <a:xfrm>
            <a:off x="5978702" y="55808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Design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7D102D-F888-7542-CFFC-778DA454DE3E}"/>
              </a:ext>
            </a:extLst>
          </p:cNvPr>
          <p:cNvSpPr txBox="1"/>
          <p:nvPr/>
        </p:nvSpPr>
        <p:spPr>
          <a:xfrm>
            <a:off x="7225204" y="564938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Develop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F78027-02A7-D967-A23A-FEFF0D682215}"/>
              </a:ext>
            </a:extLst>
          </p:cNvPr>
          <p:cNvSpPr txBox="1"/>
          <p:nvPr/>
        </p:nvSpPr>
        <p:spPr>
          <a:xfrm>
            <a:off x="8574234" y="558087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Test</a:t>
            </a:r>
          </a:p>
        </p:txBody>
      </p:sp>
      <p:pic>
        <p:nvPicPr>
          <p:cNvPr id="22" name="Graphic 21" descr="Magnifying glass with solid fill">
            <a:extLst>
              <a:ext uri="{FF2B5EF4-FFF2-40B4-BE49-F238E27FC236}">
                <a16:creationId xmlns:a16="http://schemas.microsoft.com/office/drawing/2014/main" id="{BE0A9CDB-7B1A-E25F-1214-BBACFD336D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43237" y="3055528"/>
            <a:ext cx="432786" cy="432786"/>
          </a:xfrm>
          <a:prstGeom prst="rect">
            <a:avLst/>
          </a:prstGeom>
        </p:spPr>
      </p:pic>
      <p:pic>
        <p:nvPicPr>
          <p:cNvPr id="19" name="Graphic 18" descr="Architecture with solid fill">
            <a:extLst>
              <a:ext uri="{FF2B5EF4-FFF2-40B4-BE49-F238E27FC236}">
                <a16:creationId xmlns:a16="http://schemas.microsoft.com/office/drawing/2014/main" id="{7E6437EB-1DBE-A3B1-7A69-A6DD5770FD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4390" y="2476312"/>
            <a:ext cx="524242" cy="524242"/>
          </a:xfrm>
          <a:prstGeom prst="rect">
            <a:avLst/>
          </a:prstGeom>
        </p:spPr>
      </p:pic>
      <p:pic>
        <p:nvPicPr>
          <p:cNvPr id="20" name="Graphic 19" descr="Magnifying glass with solid fill">
            <a:extLst>
              <a:ext uri="{FF2B5EF4-FFF2-40B4-BE49-F238E27FC236}">
                <a16:creationId xmlns:a16="http://schemas.microsoft.com/office/drawing/2014/main" id="{61159B78-D448-5FC9-EC65-14EB6672BE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77109" y="2561519"/>
            <a:ext cx="432786" cy="43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6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44C45F-30B2-2CEC-CB9D-C9CCF070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42" y="92843"/>
            <a:ext cx="7732693" cy="772855"/>
          </a:xfrm>
        </p:spPr>
        <p:txBody>
          <a:bodyPr lIns="91440" tIns="45720" rIns="91440" bIns="45720" anchor="t"/>
          <a:lstStyle/>
          <a:p>
            <a:r>
              <a:rPr lang="en-GB" sz="1800">
                <a:effectLst/>
                <a:latin typeface="Calibri"/>
                <a:ea typeface="Calibri"/>
                <a:cs typeface="Times New Roman"/>
              </a:rPr>
              <a:t> </a:t>
            </a:r>
            <a:b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>
                <a:effectLst/>
                <a:latin typeface="Arial"/>
                <a:ea typeface="Calibri"/>
                <a:cs typeface="Arial"/>
              </a:rPr>
              <a:t>Project </a:t>
            </a:r>
            <a:r>
              <a:rPr lang="en-GB" sz="2400" b="1">
                <a:latin typeface="Arial"/>
                <a:ea typeface="Calibri"/>
                <a:cs typeface="Arial"/>
              </a:rPr>
              <a:t>U</a:t>
            </a:r>
            <a:r>
              <a:rPr lang="en-GB" sz="2400" b="1">
                <a:effectLst/>
                <a:latin typeface="Arial"/>
                <a:ea typeface="Calibri"/>
                <a:cs typeface="Arial"/>
              </a:rPr>
              <a:t>pdate – Core Placement process</a:t>
            </a:r>
            <a:b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800">
              <a:ea typeface="Calibri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0E41EE-6206-CDA5-D87A-4E196C01F2BD}"/>
              </a:ext>
            </a:extLst>
          </p:cNvPr>
          <p:cNvSpPr txBox="1"/>
          <p:nvPr/>
        </p:nvSpPr>
        <p:spPr>
          <a:xfrm>
            <a:off x="8270247" y="62914"/>
            <a:ext cx="87064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1400">
              <a:solidFill>
                <a:srgbClr val="0000FF"/>
              </a:solidFill>
              <a:latin typeface="Calibri"/>
              <a:cs typeface="Calibri"/>
            </a:endParaRPr>
          </a:p>
        </p:txBody>
      </p:sp>
      <p:pic>
        <p:nvPicPr>
          <p:cNvPr id="3" name="Picture 2" descr="A diagram of a market management process&#10;&#10;Description automatically generated">
            <a:extLst>
              <a:ext uri="{FF2B5EF4-FFF2-40B4-BE49-F238E27FC236}">
                <a16:creationId xmlns:a16="http://schemas.microsoft.com/office/drawing/2014/main" id="{B07219EE-4088-9F91-8B88-82886689D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559" y="836121"/>
            <a:ext cx="5776882" cy="1827969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AE17D2B-E767-1448-E251-CB5C117AD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76072"/>
              </p:ext>
            </p:extLst>
          </p:nvPr>
        </p:nvGraphicFramePr>
        <p:xfrm>
          <a:off x="514905" y="2680226"/>
          <a:ext cx="7826018" cy="2747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492">
                  <a:extLst>
                    <a:ext uri="{9D8B030D-6E8A-4147-A177-3AD203B41FA5}">
                      <a16:colId xmlns:a16="http://schemas.microsoft.com/office/drawing/2014/main" val="142259623"/>
                    </a:ext>
                  </a:extLst>
                </a:gridCol>
                <a:gridCol w="1436934">
                  <a:extLst>
                    <a:ext uri="{9D8B030D-6E8A-4147-A177-3AD203B41FA5}">
                      <a16:colId xmlns:a16="http://schemas.microsoft.com/office/drawing/2014/main" val="2667756131"/>
                    </a:ext>
                  </a:extLst>
                </a:gridCol>
                <a:gridCol w="1440184">
                  <a:extLst>
                    <a:ext uri="{9D8B030D-6E8A-4147-A177-3AD203B41FA5}">
                      <a16:colId xmlns:a16="http://schemas.microsoft.com/office/drawing/2014/main" val="3584316032"/>
                    </a:ext>
                  </a:extLst>
                </a:gridCol>
                <a:gridCol w="1565204">
                  <a:extLst>
                    <a:ext uri="{9D8B030D-6E8A-4147-A177-3AD203B41FA5}">
                      <a16:colId xmlns:a16="http://schemas.microsoft.com/office/drawing/2014/main" val="3162767963"/>
                    </a:ext>
                  </a:extLst>
                </a:gridCol>
                <a:gridCol w="1565204">
                  <a:extLst>
                    <a:ext uri="{9D8B030D-6E8A-4147-A177-3AD203B41FA5}">
                      <a16:colId xmlns:a16="http://schemas.microsoft.com/office/drawing/2014/main" val="2016242678"/>
                    </a:ext>
                  </a:extLst>
                </a:gridCol>
              </a:tblGrid>
              <a:tr h="652914"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Requirements Discovered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Designs Agreed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Development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SW Testing 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416015"/>
                  </a:ext>
                </a:extLst>
              </a:tr>
              <a:tr h="584186"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solidFill>
                            <a:schemeClr val="bg1"/>
                          </a:solidFill>
                        </a:rPr>
                        <a:t>Create New Referral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6730"/>
                  </a:ext>
                </a:extLst>
              </a:tr>
              <a:tr h="478553"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solidFill>
                            <a:schemeClr val="bg1"/>
                          </a:solidFill>
                        </a:rPr>
                        <a:t>View referral</a:t>
                      </a:r>
                    </a:p>
                    <a:p>
                      <a:pPr algn="r"/>
                      <a:endParaRPr lang="en-GB" sz="12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687956"/>
                  </a:ext>
                </a:extLst>
              </a:tr>
              <a:tr h="552854"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solidFill>
                            <a:schemeClr val="bg1"/>
                          </a:solidFill>
                        </a:rPr>
                        <a:t>Manage Workstack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059554"/>
                  </a:ext>
                </a:extLst>
              </a:tr>
              <a:tr h="478553">
                <a:tc>
                  <a:txBody>
                    <a:bodyPr/>
                    <a:lstStyle/>
                    <a:p>
                      <a:pPr algn="r"/>
                      <a:r>
                        <a:rPr lang="en-GB" sz="1200">
                          <a:solidFill>
                            <a:schemeClr val="bg1"/>
                          </a:solidFill>
                        </a:rPr>
                        <a:t>Respond &amp; Action referrals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49507"/>
                  </a:ext>
                </a:extLst>
              </a:tr>
            </a:tbl>
          </a:graphicData>
        </a:graphic>
      </p:graphicFrame>
      <p:pic>
        <p:nvPicPr>
          <p:cNvPr id="11" name="Graphic 10" descr="Badge Tick1 with solid fill">
            <a:extLst>
              <a:ext uri="{FF2B5EF4-FFF2-40B4-BE49-F238E27FC236}">
                <a16:creationId xmlns:a16="http://schemas.microsoft.com/office/drawing/2014/main" id="{AFDE1AC7-49D9-DB0B-0F59-0AE118EF6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1130" y="3453255"/>
            <a:ext cx="341227" cy="341227"/>
          </a:xfrm>
          <a:prstGeom prst="rect">
            <a:avLst/>
          </a:prstGeom>
        </p:spPr>
      </p:pic>
      <p:pic>
        <p:nvPicPr>
          <p:cNvPr id="12" name="Graphic 11" descr="Badge Tick1 with solid fill">
            <a:extLst>
              <a:ext uri="{FF2B5EF4-FFF2-40B4-BE49-F238E27FC236}">
                <a16:creationId xmlns:a16="http://schemas.microsoft.com/office/drawing/2014/main" id="{04E4CEFB-AC2B-A036-99EE-DC250F7183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1130" y="4036936"/>
            <a:ext cx="341227" cy="341227"/>
          </a:xfrm>
          <a:prstGeom prst="rect">
            <a:avLst/>
          </a:prstGeom>
        </p:spPr>
      </p:pic>
      <p:pic>
        <p:nvPicPr>
          <p:cNvPr id="13" name="Graphic 12" descr="Badge Tick1 with solid fill">
            <a:extLst>
              <a:ext uri="{FF2B5EF4-FFF2-40B4-BE49-F238E27FC236}">
                <a16:creationId xmlns:a16="http://schemas.microsoft.com/office/drawing/2014/main" id="{CE4A689C-CE0E-AA9F-C2F7-A1C1C66303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1130" y="4508627"/>
            <a:ext cx="341227" cy="341227"/>
          </a:xfrm>
          <a:prstGeom prst="rect">
            <a:avLst/>
          </a:prstGeom>
        </p:spPr>
      </p:pic>
      <p:pic>
        <p:nvPicPr>
          <p:cNvPr id="14" name="Graphic 13" descr="Badge Tick1 with solid fill">
            <a:extLst>
              <a:ext uri="{FF2B5EF4-FFF2-40B4-BE49-F238E27FC236}">
                <a16:creationId xmlns:a16="http://schemas.microsoft.com/office/drawing/2014/main" id="{D16E9077-E85D-D047-447D-62D8A8AA17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1130" y="5031315"/>
            <a:ext cx="341227" cy="341227"/>
          </a:xfrm>
          <a:prstGeom prst="rect">
            <a:avLst/>
          </a:prstGeom>
        </p:spPr>
      </p:pic>
      <p:pic>
        <p:nvPicPr>
          <p:cNvPr id="15" name="Graphic 14" descr="Badge Tick1 with solid fill">
            <a:extLst>
              <a:ext uri="{FF2B5EF4-FFF2-40B4-BE49-F238E27FC236}">
                <a16:creationId xmlns:a16="http://schemas.microsoft.com/office/drawing/2014/main" id="{DA9E8B45-D893-3545-93BC-2EA4132206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3195" y="3453256"/>
            <a:ext cx="341227" cy="341227"/>
          </a:xfrm>
          <a:prstGeom prst="rect">
            <a:avLst/>
          </a:prstGeom>
        </p:spPr>
      </p:pic>
      <p:pic>
        <p:nvPicPr>
          <p:cNvPr id="16" name="Graphic 15" descr="Badge Tick1 with solid fill">
            <a:extLst>
              <a:ext uri="{FF2B5EF4-FFF2-40B4-BE49-F238E27FC236}">
                <a16:creationId xmlns:a16="http://schemas.microsoft.com/office/drawing/2014/main" id="{76183A23-288E-4448-6E97-1CAADC91D1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0300" y="3477109"/>
            <a:ext cx="341227" cy="341227"/>
          </a:xfrm>
          <a:prstGeom prst="rect">
            <a:avLst/>
          </a:prstGeom>
        </p:spPr>
      </p:pic>
      <p:pic>
        <p:nvPicPr>
          <p:cNvPr id="18" name="Graphic 17" descr="Badge Tick1 with solid fill">
            <a:extLst>
              <a:ext uri="{FF2B5EF4-FFF2-40B4-BE49-F238E27FC236}">
                <a16:creationId xmlns:a16="http://schemas.microsoft.com/office/drawing/2014/main" id="{6E27229D-9EB3-9F84-D0C2-BFCECC6C2A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0300" y="4036936"/>
            <a:ext cx="341227" cy="341227"/>
          </a:xfrm>
          <a:prstGeom prst="rect">
            <a:avLst/>
          </a:prstGeom>
        </p:spPr>
      </p:pic>
      <p:pic>
        <p:nvPicPr>
          <p:cNvPr id="19" name="Graphic 18" descr="Badge Tick1 with solid fill">
            <a:extLst>
              <a:ext uri="{FF2B5EF4-FFF2-40B4-BE49-F238E27FC236}">
                <a16:creationId xmlns:a16="http://schemas.microsoft.com/office/drawing/2014/main" id="{33B10023-FBC1-7DD0-453D-BCF05C572B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3195" y="4036936"/>
            <a:ext cx="341227" cy="34122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1E4E449-F201-91AC-3860-2707FE7A9AFA}"/>
              </a:ext>
            </a:extLst>
          </p:cNvPr>
          <p:cNvSpPr txBox="1"/>
          <p:nvPr/>
        </p:nvSpPr>
        <p:spPr>
          <a:xfrm>
            <a:off x="4748168" y="473267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tx2"/>
                </a:solidFill>
              </a:rPr>
              <a:t>LA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E3E267-61A1-C4A1-5E3C-EC3495E7BE6F}"/>
              </a:ext>
            </a:extLst>
          </p:cNvPr>
          <p:cNvSpPr txBox="1"/>
          <p:nvPr/>
        </p:nvSpPr>
        <p:spPr>
          <a:xfrm>
            <a:off x="5224099" y="4742891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tx2"/>
                </a:solidFill>
              </a:rPr>
              <a:t>Provider</a:t>
            </a:r>
          </a:p>
        </p:txBody>
      </p:sp>
      <p:pic>
        <p:nvPicPr>
          <p:cNvPr id="26" name="Graphic 25" descr="Badge Tick1 with solid fill">
            <a:extLst>
              <a:ext uri="{FF2B5EF4-FFF2-40B4-BE49-F238E27FC236}">
                <a16:creationId xmlns:a16="http://schemas.microsoft.com/office/drawing/2014/main" id="{4D176854-5A61-93A0-D6BC-1299D5DF71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7153" y="4456326"/>
            <a:ext cx="363809" cy="36380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3AE1A5D-913A-D694-3821-3A891F932490}"/>
              </a:ext>
            </a:extLst>
          </p:cNvPr>
          <p:cNvSpPr txBox="1"/>
          <p:nvPr/>
        </p:nvSpPr>
        <p:spPr>
          <a:xfrm>
            <a:off x="3804699" y="4726942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tx2"/>
                </a:solidFill>
              </a:rPr>
              <a:t>Provider</a:t>
            </a:r>
          </a:p>
        </p:txBody>
      </p:sp>
      <p:pic>
        <p:nvPicPr>
          <p:cNvPr id="4" name="Graphic 3" descr="Badge Tick1 with solid fill">
            <a:extLst>
              <a:ext uri="{FF2B5EF4-FFF2-40B4-BE49-F238E27FC236}">
                <a16:creationId xmlns:a16="http://schemas.microsoft.com/office/drawing/2014/main" id="{E01E85CE-218A-DF38-263A-CF08D97B99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8633" y="3453255"/>
            <a:ext cx="341227" cy="341227"/>
          </a:xfrm>
          <a:prstGeom prst="rect">
            <a:avLst/>
          </a:prstGeom>
        </p:spPr>
      </p:pic>
      <p:pic>
        <p:nvPicPr>
          <p:cNvPr id="6" name="Graphic 5" descr="Badge Tick1 with solid fill">
            <a:extLst>
              <a:ext uri="{FF2B5EF4-FFF2-40B4-BE49-F238E27FC236}">
                <a16:creationId xmlns:a16="http://schemas.microsoft.com/office/drawing/2014/main" id="{81C531C9-1EF9-628F-BF3E-FFC155C9C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22029" y="4456325"/>
            <a:ext cx="363809" cy="363809"/>
          </a:xfrm>
          <a:prstGeom prst="rect">
            <a:avLst/>
          </a:prstGeom>
        </p:spPr>
      </p:pic>
      <p:pic>
        <p:nvPicPr>
          <p:cNvPr id="8" name="Graphic 7" descr="Arrow circle with solid fill">
            <a:extLst>
              <a:ext uri="{FF2B5EF4-FFF2-40B4-BE49-F238E27FC236}">
                <a16:creationId xmlns:a16="http://schemas.microsoft.com/office/drawing/2014/main" id="{1EDFE7B2-0BA4-6D96-C678-D15E15F109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19740" y="4964061"/>
            <a:ext cx="406157" cy="406157"/>
          </a:xfrm>
          <a:prstGeom prst="rect">
            <a:avLst/>
          </a:prstGeom>
        </p:spPr>
      </p:pic>
      <p:pic>
        <p:nvPicPr>
          <p:cNvPr id="17" name="Graphic 16" descr="Badge Tick1 with solid fill">
            <a:extLst>
              <a:ext uri="{FF2B5EF4-FFF2-40B4-BE49-F238E27FC236}">
                <a16:creationId xmlns:a16="http://schemas.microsoft.com/office/drawing/2014/main" id="{59AE60C6-0567-070B-9997-A842FCA641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8633" y="4036935"/>
            <a:ext cx="341227" cy="341227"/>
          </a:xfrm>
          <a:prstGeom prst="rect">
            <a:avLst/>
          </a:prstGeom>
        </p:spPr>
      </p:pic>
      <p:pic>
        <p:nvPicPr>
          <p:cNvPr id="21" name="Graphic 20" descr="Badge Tick1 with solid fill">
            <a:extLst>
              <a:ext uri="{FF2B5EF4-FFF2-40B4-BE49-F238E27FC236}">
                <a16:creationId xmlns:a16="http://schemas.microsoft.com/office/drawing/2014/main" id="{93E0391F-3DBA-05DE-B1AF-C1BD568FFE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5484" y="4491498"/>
            <a:ext cx="341227" cy="34122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5D33219-779B-22DD-E786-ACDBC66F9CA8}"/>
              </a:ext>
            </a:extLst>
          </p:cNvPr>
          <p:cNvSpPr txBox="1"/>
          <p:nvPr/>
        </p:nvSpPr>
        <p:spPr>
          <a:xfrm>
            <a:off x="6314060" y="475431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tx2"/>
                </a:solidFill>
              </a:rPr>
              <a:t>LA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C44D1E-2C48-793A-95CF-10EEC960A67E}"/>
              </a:ext>
            </a:extLst>
          </p:cNvPr>
          <p:cNvSpPr txBox="1"/>
          <p:nvPr/>
        </p:nvSpPr>
        <p:spPr>
          <a:xfrm>
            <a:off x="6749990" y="4769457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tx2"/>
                </a:solidFill>
              </a:rPr>
              <a:t>Provider</a:t>
            </a:r>
          </a:p>
        </p:txBody>
      </p:sp>
      <p:pic>
        <p:nvPicPr>
          <p:cNvPr id="9" name="Graphic 8" descr="Arrow circle with solid fill">
            <a:extLst>
              <a:ext uri="{FF2B5EF4-FFF2-40B4-BE49-F238E27FC236}">
                <a16:creationId xmlns:a16="http://schemas.microsoft.com/office/drawing/2014/main" id="{A0B9E2D9-D695-715A-6115-A38311ADF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72927" y="4475234"/>
            <a:ext cx="406157" cy="406157"/>
          </a:xfrm>
          <a:prstGeom prst="rect">
            <a:avLst/>
          </a:prstGeom>
        </p:spPr>
      </p:pic>
      <p:pic>
        <p:nvPicPr>
          <p:cNvPr id="29" name="Graphic 28" descr="Badge Tick1 with solid fill">
            <a:extLst>
              <a:ext uri="{FF2B5EF4-FFF2-40B4-BE49-F238E27FC236}">
                <a16:creationId xmlns:a16="http://schemas.microsoft.com/office/drawing/2014/main" id="{5CA495C4-005A-3B50-8600-C2D95429BA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0095" y="5063478"/>
            <a:ext cx="363809" cy="36380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B5757DD-A8AD-3D2B-509A-37BBB2D618A3}"/>
              </a:ext>
            </a:extLst>
          </p:cNvPr>
          <p:cNvSpPr txBox="1"/>
          <p:nvPr/>
        </p:nvSpPr>
        <p:spPr>
          <a:xfrm>
            <a:off x="5216511" y="5261606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tx2"/>
                </a:solidFill>
              </a:rPr>
              <a:t>Provider</a:t>
            </a:r>
          </a:p>
        </p:txBody>
      </p:sp>
      <p:pic>
        <p:nvPicPr>
          <p:cNvPr id="10" name="Graphic 9" descr="Arrow circle with solid fill">
            <a:extLst>
              <a:ext uri="{FF2B5EF4-FFF2-40B4-BE49-F238E27FC236}">
                <a16:creationId xmlns:a16="http://schemas.microsoft.com/office/drawing/2014/main" id="{79A4DEC4-5BB7-B5DB-CFEE-3FCE5A0C09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82447" y="4491497"/>
            <a:ext cx="406157" cy="40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9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147" y="1964191"/>
            <a:ext cx="6001080" cy="523563"/>
          </a:xfr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GB" sz="2800" b="1">
                <a:latin typeface="Arial"/>
                <a:ea typeface="+mn-ea"/>
                <a:cs typeface="Arial"/>
              </a:rPr>
              <a:t>Manage Referral</a:t>
            </a:r>
            <a:br>
              <a:rPr lang="en-GB" sz="2800" b="1">
                <a:latin typeface="Arial"/>
                <a:ea typeface="+mn-ea"/>
                <a:cs typeface="Arial"/>
              </a:rPr>
            </a:br>
            <a:r>
              <a:rPr lang="en-GB" sz="2800" b="1">
                <a:latin typeface="Arial"/>
                <a:ea typeface="+mn-ea"/>
                <a:cs typeface="Arial"/>
              </a:rPr>
              <a:t>- LA Listings / manage workstack</a:t>
            </a:r>
            <a:endParaRPr lang="en-US">
              <a:ea typeface="+mn-ea"/>
            </a:endParaRPr>
          </a:p>
          <a:p>
            <a:pPr algn="l"/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15A45B-D7FD-77DF-3547-DD06C34449C3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739215" y="359492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Graphic 4" descr="Ui Ux with solid fill">
            <a:extLst>
              <a:ext uri="{FF2B5EF4-FFF2-40B4-BE49-F238E27FC236}">
                <a16:creationId xmlns:a16="http://schemas.microsoft.com/office/drawing/2014/main" id="{3C62AC0E-591A-BB8A-74F3-EFD301BFE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5700" y="3101275"/>
            <a:ext cx="987306" cy="987306"/>
          </a:xfrm>
          <a:prstGeom prst="rect">
            <a:avLst/>
          </a:prstGeom>
        </p:spPr>
      </p:pic>
      <p:pic>
        <p:nvPicPr>
          <p:cNvPr id="7" name="Graphic 6" descr="Architecture with solid fill">
            <a:extLst>
              <a:ext uri="{FF2B5EF4-FFF2-40B4-BE49-F238E27FC236}">
                <a16:creationId xmlns:a16="http://schemas.microsoft.com/office/drawing/2014/main" id="{6BF00E24-030F-8806-736E-BF3107C0A2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11284" y="3336662"/>
            <a:ext cx="524242" cy="524242"/>
          </a:xfrm>
          <a:prstGeom prst="rect">
            <a:avLst/>
          </a:prstGeom>
        </p:spPr>
      </p:pic>
      <p:pic>
        <p:nvPicPr>
          <p:cNvPr id="9" name="Graphic 8" descr="Magnifying glass with solid fill">
            <a:extLst>
              <a:ext uri="{FF2B5EF4-FFF2-40B4-BE49-F238E27FC236}">
                <a16:creationId xmlns:a16="http://schemas.microsoft.com/office/drawing/2014/main" id="{8CE18E1A-6893-EA2E-0267-5BD69B2BE0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15988" y="3382390"/>
            <a:ext cx="432786" cy="43278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306E6F-2A47-2726-BB05-CD04C45EEF2A}"/>
              </a:ext>
            </a:extLst>
          </p:cNvPr>
          <p:cNvCxnSpPr>
            <a:cxnSpLocks/>
          </p:cNvCxnSpPr>
          <p:nvPr/>
        </p:nvCxnSpPr>
        <p:spPr>
          <a:xfrm>
            <a:off x="3025967" y="359492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6" name="Graphic 15" descr="Clipboard Mixed with solid fill">
            <a:extLst>
              <a:ext uri="{FF2B5EF4-FFF2-40B4-BE49-F238E27FC236}">
                <a16:creationId xmlns:a16="http://schemas.microsoft.com/office/drawing/2014/main" id="{96B1FD2C-945F-6B45-0978-8C8E30FA31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57437" y="3327427"/>
            <a:ext cx="524242" cy="52424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7EE5EF-3A74-592C-5867-6E5E90EA1A40}"/>
              </a:ext>
            </a:extLst>
          </p:cNvPr>
          <p:cNvSpPr txBox="1"/>
          <p:nvPr/>
        </p:nvSpPr>
        <p:spPr>
          <a:xfrm>
            <a:off x="1379648" y="3781927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Discover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E53B3D-26CF-92AC-3C68-89E8719155EE}"/>
              </a:ext>
            </a:extLst>
          </p:cNvPr>
          <p:cNvSpPr txBox="1"/>
          <p:nvPr/>
        </p:nvSpPr>
        <p:spPr>
          <a:xfrm>
            <a:off x="2522214" y="378192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D99986-6CBF-0BC8-D347-F3D9EA5F63E7}"/>
              </a:ext>
            </a:extLst>
          </p:cNvPr>
          <p:cNvSpPr txBox="1"/>
          <p:nvPr/>
        </p:nvSpPr>
        <p:spPr>
          <a:xfrm>
            <a:off x="3990860" y="3950081"/>
            <a:ext cx="711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/>
              <a:t>Develop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85676E-57DC-105A-0AAC-3EB76BB4F8BB}"/>
              </a:ext>
            </a:extLst>
          </p:cNvPr>
          <p:cNvSpPr txBox="1"/>
          <p:nvPr/>
        </p:nvSpPr>
        <p:spPr>
          <a:xfrm>
            <a:off x="5624479" y="3815176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Test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D7B05D-47D2-DD99-3827-3925F4C85973}"/>
              </a:ext>
            </a:extLst>
          </p:cNvPr>
          <p:cNvCxnSpPr>
            <a:cxnSpLocks/>
          </p:cNvCxnSpPr>
          <p:nvPr/>
        </p:nvCxnSpPr>
        <p:spPr>
          <a:xfrm>
            <a:off x="4765671" y="3598783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66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641" y="2007000"/>
            <a:ext cx="5361538" cy="771711"/>
          </a:xfrm>
        </p:spPr>
        <p:txBody>
          <a:bodyPr lIns="91440" tIns="45720" rIns="91440" bIns="45720" anchor="t"/>
          <a:lstStyle/>
          <a:p>
            <a:pPr>
              <a:spcBef>
                <a:spcPts val="0"/>
              </a:spcBef>
            </a:pPr>
            <a:r>
              <a:rPr lang="en-GB" sz="2800" b="1">
                <a:latin typeface="Arial"/>
                <a:ea typeface="+mn-ea"/>
                <a:cs typeface="Arial"/>
              </a:rPr>
              <a:t>Portal access</a:t>
            </a:r>
            <a:br>
              <a:rPr lang="en-GB" sz="2800" b="1">
                <a:latin typeface="Arial"/>
                <a:ea typeface="+mn-ea"/>
                <a:cs typeface="Arial"/>
              </a:rPr>
            </a:br>
            <a:r>
              <a:rPr lang="en-GB" sz="2800" b="1">
                <a:latin typeface="Arial"/>
                <a:ea typeface="+mn-ea"/>
                <a:cs typeface="Arial"/>
              </a:rPr>
              <a:t>(LA &amp; Provider)</a:t>
            </a:r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Graphic 8" descr="Magnifying glass with solid fill">
            <a:extLst>
              <a:ext uri="{FF2B5EF4-FFF2-40B4-BE49-F238E27FC236}">
                <a16:creationId xmlns:a16="http://schemas.microsoft.com/office/drawing/2014/main" id="{8CE18E1A-6893-EA2E-0267-5BD69B2BE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8382" y="3342480"/>
            <a:ext cx="625631" cy="62563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306E6F-2A47-2726-BB05-CD04C45EEF2A}"/>
              </a:ext>
            </a:extLst>
          </p:cNvPr>
          <p:cNvCxnSpPr>
            <a:cxnSpLocks/>
          </p:cNvCxnSpPr>
          <p:nvPr/>
        </p:nvCxnSpPr>
        <p:spPr>
          <a:xfrm>
            <a:off x="5113538" y="3657841"/>
            <a:ext cx="8454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6" name="Graphic 15" descr="Clipboard Mixed with solid fill">
            <a:extLst>
              <a:ext uri="{FF2B5EF4-FFF2-40B4-BE49-F238E27FC236}">
                <a16:creationId xmlns:a16="http://schemas.microsoft.com/office/drawing/2014/main" id="{96B1FD2C-945F-6B45-0978-8C8E30FA31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59603" y="3386486"/>
            <a:ext cx="524242" cy="52424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7EE5EF-3A74-592C-5867-6E5E90EA1A40}"/>
              </a:ext>
            </a:extLst>
          </p:cNvPr>
          <p:cNvSpPr txBox="1"/>
          <p:nvPr/>
        </p:nvSpPr>
        <p:spPr>
          <a:xfrm>
            <a:off x="3181814" y="3840986"/>
            <a:ext cx="82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/>
              <a:t>Discover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E53B3D-26CF-92AC-3C68-89E8719155EE}"/>
              </a:ext>
            </a:extLst>
          </p:cNvPr>
          <p:cNvSpPr txBox="1"/>
          <p:nvPr/>
        </p:nvSpPr>
        <p:spPr>
          <a:xfrm>
            <a:off x="4518948" y="3874234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D99986-6CBF-0BC8-D347-F3D9EA5F63E7}"/>
              </a:ext>
            </a:extLst>
          </p:cNvPr>
          <p:cNvSpPr txBox="1"/>
          <p:nvPr/>
        </p:nvSpPr>
        <p:spPr>
          <a:xfrm>
            <a:off x="5923702" y="3848657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Develop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85676E-57DC-105A-0AAC-3EB76BB4F8BB}"/>
              </a:ext>
            </a:extLst>
          </p:cNvPr>
          <p:cNvSpPr txBox="1"/>
          <p:nvPr/>
        </p:nvSpPr>
        <p:spPr>
          <a:xfrm>
            <a:off x="7426645" y="387423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65000"/>
                  </a:schemeClr>
                </a:solidFill>
              </a:rPr>
              <a:t>Test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D7B05D-47D2-DD99-3827-3925F4C85973}"/>
              </a:ext>
            </a:extLst>
          </p:cNvPr>
          <p:cNvCxnSpPr>
            <a:cxnSpLocks/>
          </p:cNvCxnSpPr>
          <p:nvPr/>
        </p:nvCxnSpPr>
        <p:spPr>
          <a:xfrm>
            <a:off x="6567837" y="3657842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" name="Graphic 2" descr="Ui Ux with solid fill">
            <a:extLst>
              <a:ext uri="{FF2B5EF4-FFF2-40B4-BE49-F238E27FC236}">
                <a16:creationId xmlns:a16="http://schemas.microsoft.com/office/drawing/2014/main" id="{E0A5D8E5-139A-658D-0E95-E978E3E82F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43595" y="3462763"/>
            <a:ext cx="457200" cy="4572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4FB9D2-6A7B-5EEC-870C-39C05D6BCFF4}"/>
              </a:ext>
            </a:extLst>
          </p:cNvPr>
          <p:cNvCxnSpPr>
            <a:cxnSpLocks/>
          </p:cNvCxnSpPr>
          <p:nvPr/>
        </p:nvCxnSpPr>
        <p:spPr>
          <a:xfrm>
            <a:off x="3874696" y="3650834"/>
            <a:ext cx="644252" cy="89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" name="Graphic 3" descr="Architecture with solid fill">
            <a:extLst>
              <a:ext uri="{FF2B5EF4-FFF2-40B4-BE49-F238E27FC236}">
                <a16:creationId xmlns:a16="http://schemas.microsoft.com/office/drawing/2014/main" id="{83634514-D59C-45AB-CE93-60A795C7BE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82700" y="3395721"/>
            <a:ext cx="524242" cy="52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8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alendar&#10;&#10;Description automatically generated">
            <a:extLst>
              <a:ext uri="{FF2B5EF4-FFF2-40B4-BE49-F238E27FC236}">
                <a16:creationId xmlns:a16="http://schemas.microsoft.com/office/drawing/2014/main" id="{2EA51D33-8CF4-5E6F-D7FA-F83FF906F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26" y="608835"/>
            <a:ext cx="8479349" cy="519710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CB61E4E-CABA-41C0-24DE-CE403F2CE2C0}"/>
              </a:ext>
            </a:extLst>
          </p:cNvPr>
          <p:cNvSpPr txBox="1">
            <a:spLocks/>
          </p:cNvSpPr>
          <p:nvPr/>
        </p:nvSpPr>
        <p:spPr>
          <a:xfrm>
            <a:off x="119199" y="85022"/>
            <a:ext cx="8305442" cy="52356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>
                <a:latin typeface="Arial"/>
                <a:ea typeface="+mn-ea"/>
                <a:cs typeface="Arial"/>
              </a:rPr>
              <a:t>Portal registration &amp; profiles - approach</a:t>
            </a:r>
          </a:p>
          <a:p>
            <a:pPr algn="l" fontAlgn="auto">
              <a:spcAft>
                <a:spcPts val="0"/>
              </a:spcAft>
            </a:pPr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8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CC3248-C262-E452-5CC6-58A62DAA81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4C2A314-4B23-03B2-0ECF-08BB6B73BEB6}"/>
              </a:ext>
            </a:extLst>
          </p:cNvPr>
          <p:cNvSpPr txBox="1">
            <a:spLocks/>
          </p:cNvSpPr>
          <p:nvPr/>
        </p:nvSpPr>
        <p:spPr>
          <a:xfrm>
            <a:off x="313752" y="454673"/>
            <a:ext cx="8305442" cy="52356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>
                <a:latin typeface="Arial"/>
                <a:ea typeface="+mn-ea"/>
                <a:cs typeface="Arial"/>
              </a:rPr>
              <a:t>Portal registration &amp; profiles – design features</a:t>
            </a:r>
          </a:p>
          <a:p>
            <a:pPr algn="l" fontAlgn="auto">
              <a:spcAft>
                <a:spcPts val="0"/>
              </a:spcAft>
            </a:pPr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CE5997-35B9-4A9A-E39D-BB349713C535}"/>
              </a:ext>
            </a:extLst>
          </p:cNvPr>
          <p:cNvSpPr txBox="1"/>
          <p:nvPr/>
        </p:nvSpPr>
        <p:spPr>
          <a:xfrm>
            <a:off x="749030" y="1634246"/>
            <a:ext cx="6731540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>
                <a:latin typeface="Calibri"/>
                <a:ea typeface="Calibri"/>
                <a:cs typeface="Arial"/>
              </a:rPr>
              <a:t>A submission form providers fill out to register with the portal </a:t>
            </a:r>
            <a:endParaRPr lang="en-GB">
              <a:ea typeface="Calibri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</a:rPr>
              <a:t>A directory that lists all the provider profiles. Local authorities will have the ability to narrow their search by applying certain filters</a:t>
            </a:r>
            <a:endParaRPr lang="en-GB">
              <a:latin typeface="Calibri"/>
              <a:ea typeface="Calibri"/>
            </a:endParaRPr>
          </a:p>
          <a:p>
            <a:endParaRPr lang="en-US"/>
          </a:p>
          <a:p>
            <a:pPr marL="285750" indent="-285750">
              <a:buFont typeface="Arial"/>
              <a:buChar char="•"/>
            </a:pPr>
            <a:r>
              <a:rPr lang="en-GB">
                <a:latin typeface="Calibri"/>
                <a:ea typeface="Calibri"/>
                <a:cs typeface="Calibri"/>
              </a:rPr>
              <a:t>Profile pages for each provider, with the ability for the provider to edit or add certain information about their service</a:t>
            </a:r>
            <a:br>
              <a:rPr lang="en-GB">
                <a:latin typeface="Calibri"/>
                <a:ea typeface="Calibri"/>
                <a:cs typeface="Calibri"/>
              </a:rPr>
            </a:br>
            <a:endParaRPr lang="en-GB"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latin typeface="Calibri"/>
                <a:ea typeface="Calibri"/>
                <a:cs typeface="Arial"/>
              </a:rPr>
              <a:t>Understanding of the Quality Assurance role needs on the platform</a:t>
            </a:r>
            <a:endParaRPr lang="en-GB">
              <a:ea typeface="Calibri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GB">
              <a:ea typeface="Calibri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GB">
              <a:ea typeface="Calibri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GB">
              <a:ea typeface="Calibri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GB"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7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849C-0AE3-8103-F1EA-ED77C4E2F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493623"/>
          </a:xfrm>
        </p:spPr>
        <p:txBody>
          <a:bodyPr lIns="91440" tIns="45720" rIns="91440" bIns="45720" anchor="t"/>
          <a:lstStyle/>
          <a:p>
            <a:r>
              <a:rPr lang="en-GB" sz="2800" b="1">
                <a:latin typeface="Arial"/>
                <a:cs typeface="Arial"/>
              </a:rPr>
              <a:t>User Roles &amp; RBAC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4B9D8-093D-531C-EED6-D1EE8172301F}"/>
              </a:ext>
            </a:extLst>
          </p:cNvPr>
          <p:cNvSpPr txBox="1"/>
          <p:nvPr/>
        </p:nvSpPr>
        <p:spPr>
          <a:xfrm>
            <a:off x="564558" y="1092097"/>
            <a:ext cx="7607659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>
                <a:latin typeface="Calibri"/>
                <a:ea typeface="Calibri"/>
                <a:cs typeface="Arial"/>
              </a:rPr>
              <a:t>Discovery Completed on user roles for Local Authorities and Providers</a:t>
            </a:r>
          </a:p>
          <a:p>
            <a:pPr marL="285750" indent="-285750">
              <a:buFont typeface="Arial"/>
              <a:buChar char="•"/>
            </a:pPr>
            <a:r>
              <a:rPr lang="en-GB">
                <a:latin typeface="Calibri"/>
                <a:ea typeface="Calibri"/>
                <a:cs typeface="Arial"/>
              </a:rPr>
              <a:t>RBAC – role-based access controls </a:t>
            </a:r>
          </a:p>
          <a:p>
            <a:pPr marL="742950" lvl="1" indent="-285750">
              <a:buFont typeface="Courier New"/>
              <a:buChar char="o"/>
            </a:pPr>
            <a:r>
              <a:rPr lang="en-GB">
                <a:latin typeface="Calibri"/>
                <a:ea typeface="Calibri"/>
                <a:cs typeface="Arial"/>
              </a:rPr>
              <a:t>Essentially who can do what and where</a:t>
            </a:r>
          </a:p>
          <a:p>
            <a:pPr marL="742950" lvl="1" indent="-285750">
              <a:buFont typeface="Courier New"/>
              <a:buChar char="o"/>
            </a:pPr>
            <a:r>
              <a:rPr lang="en-GB">
                <a:latin typeface="Calibri"/>
                <a:ea typeface="Calibri"/>
                <a:cs typeface="Arial"/>
              </a:rPr>
              <a:t>Validation with providers will be conducted to confirm what is being suggested will work for them</a:t>
            </a:r>
          </a:p>
          <a:p>
            <a:pPr marL="285750" indent="-285750">
              <a:buFont typeface="Arial"/>
              <a:buChar char="•"/>
            </a:pPr>
            <a:r>
              <a:rPr lang="en-GB">
                <a:latin typeface="Calibri"/>
                <a:ea typeface="Calibri"/>
                <a:cs typeface="Arial"/>
              </a:rPr>
              <a:t>NOTE – Shared email inboxes</a:t>
            </a:r>
          </a:p>
          <a:p>
            <a:pPr marL="742950" lvl="1" indent="-285750">
              <a:buFont typeface="Courier New"/>
              <a:buChar char="o"/>
            </a:pPr>
            <a:r>
              <a:rPr lang="en-GB">
                <a:latin typeface="Calibri"/>
                <a:ea typeface="Calibri"/>
                <a:cs typeface="Arial"/>
              </a:rPr>
              <a:t>The portal will cater to these where used. A user will need a unique email for their profile but can define the shared email address for which correspondence about referrals will be sent</a:t>
            </a:r>
          </a:p>
          <a:p>
            <a:pPr marL="742950" lvl="1" indent="-285750">
              <a:buFont typeface="Courier New"/>
              <a:buChar char="o"/>
            </a:pPr>
            <a:r>
              <a:rPr lang="en-GB">
                <a:latin typeface="Calibri"/>
                <a:ea typeface="Calibri"/>
                <a:cs typeface="Arial"/>
              </a:rPr>
              <a:t>If there is no shared email defined notification emails will default to the unique email</a:t>
            </a:r>
            <a:endParaRPr lang="en-GB">
              <a:ea typeface="Calibri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CA6DAA-DE72-1190-01BC-27A0B9C3EDF8}"/>
              </a:ext>
            </a:extLst>
          </p:cNvPr>
          <p:cNvSpPr txBox="1"/>
          <p:nvPr/>
        </p:nvSpPr>
        <p:spPr>
          <a:xfrm>
            <a:off x="518282" y="4294348"/>
            <a:ext cx="760765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>
                <a:latin typeface="Calibri"/>
                <a:ea typeface="Calibri"/>
                <a:cs typeface="Arial"/>
              </a:rPr>
              <a:t>The LA entity discovery was also completed along with some initial findings about what is needed in the IPA</a:t>
            </a:r>
          </a:p>
          <a:p>
            <a:pPr marL="742950" lvl="1" indent="-285750">
              <a:buFont typeface="Courier New"/>
              <a:buChar char="o"/>
            </a:pPr>
            <a:r>
              <a:rPr lang="en-GB">
                <a:latin typeface="Calibri"/>
                <a:ea typeface="Calibri"/>
                <a:cs typeface="Arial"/>
              </a:rPr>
              <a:t>IPA discovery has yet to be done – but useful context to have prior</a:t>
            </a:r>
            <a:endParaRPr lang="en-GB">
              <a:ea typeface="Calibri"/>
            </a:endParaRPr>
          </a:p>
        </p:txBody>
      </p:sp>
      <p:pic>
        <p:nvPicPr>
          <p:cNvPr id="6" name="Graphic 5" descr="Magnifying glass with solid fill">
            <a:extLst>
              <a:ext uri="{FF2B5EF4-FFF2-40B4-BE49-F238E27FC236}">
                <a16:creationId xmlns:a16="http://schemas.microsoft.com/office/drawing/2014/main" id="{F0366188-05BA-55BC-1100-49B971928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4390" y="107209"/>
            <a:ext cx="625631" cy="6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2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B7B2-55A8-A985-FEDC-A017C211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95" y="1228022"/>
            <a:ext cx="8305442" cy="523563"/>
          </a:xfrm>
        </p:spPr>
        <p:txBody>
          <a:bodyPr lIns="91440" tIns="45720" rIns="91440" bIns="45720" anchor="t"/>
          <a:lstStyle/>
          <a:p>
            <a:pPr algn="l">
              <a:spcBef>
                <a:spcPts val="0"/>
              </a:spcBef>
            </a:pPr>
            <a:r>
              <a:rPr lang="en-GB" sz="2800" b="1">
                <a:latin typeface="Arial"/>
                <a:ea typeface="+mn-ea"/>
                <a:cs typeface="Arial"/>
              </a:rPr>
              <a:t>Next steps</a:t>
            </a:r>
          </a:p>
          <a:p>
            <a:pPr algn="l"/>
            <a:endParaRPr lang="en-GB" sz="2800" b="1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4D8103-1D55-8A9A-5484-EA46A2C22159}"/>
              </a:ext>
            </a:extLst>
          </p:cNvPr>
          <p:cNvSpPr txBox="1">
            <a:spLocks/>
          </p:cNvSpPr>
          <p:nvPr/>
        </p:nvSpPr>
        <p:spPr>
          <a:xfrm>
            <a:off x="415225" y="1936245"/>
            <a:ext cx="7585813" cy="315187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Continue developing LA side of portal – Manage / organise workstack 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Functionality to attach documents to messages and be able to view (</a:t>
            </a:r>
            <a:r>
              <a:rPr lang="en-GB" sz="1800" err="1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poc</a:t>
            </a: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)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Continue testing the delivered software</a:t>
            </a:r>
            <a:endParaRPr lang="en-GB" sz="800">
              <a:solidFill>
                <a:srgbClr val="172B4D"/>
              </a:solidFill>
              <a:latin typeface="Calibri"/>
              <a:ea typeface="+mn-lt"/>
              <a:cs typeface="+mn-lt"/>
            </a:endParaRP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Start designing Provider registration side of Portal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Arial"/>
              <a:buChar char="•"/>
            </a:pPr>
            <a:r>
              <a:rPr lang="en-GB" sz="1800">
                <a:solidFill>
                  <a:srgbClr val="172B4D"/>
                </a:solidFill>
                <a:latin typeface="Calibri"/>
                <a:ea typeface="+mn-lt"/>
                <a:cs typeface="+mn-lt"/>
              </a:rPr>
              <a:t>Discover the QA role and requirements relating to authorising new Providers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4A7B6A-CD09-BD84-6288-5EC9DDA673F7}"/>
              </a:ext>
            </a:extLst>
          </p:cNvPr>
          <p:cNvCxnSpPr>
            <a:cxnSpLocks/>
          </p:cNvCxnSpPr>
          <p:nvPr/>
        </p:nvCxnSpPr>
        <p:spPr>
          <a:xfrm>
            <a:off x="5195703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Graphic 8" descr="Ui Ux with solid fill">
            <a:extLst>
              <a:ext uri="{FF2B5EF4-FFF2-40B4-BE49-F238E27FC236}">
                <a16:creationId xmlns:a16="http://schemas.microsoft.com/office/drawing/2014/main" id="{9177647D-6C73-EE8C-3F53-BD9651B45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4524" y="146343"/>
            <a:ext cx="457200" cy="457200"/>
          </a:xfrm>
          <a:prstGeom prst="rect">
            <a:avLst/>
          </a:prstGeom>
        </p:spPr>
      </p:pic>
      <p:pic>
        <p:nvPicPr>
          <p:cNvPr id="11" name="Graphic 10" descr="Architecture with solid fill">
            <a:extLst>
              <a:ext uri="{FF2B5EF4-FFF2-40B4-BE49-F238E27FC236}">
                <a16:creationId xmlns:a16="http://schemas.microsoft.com/office/drawing/2014/main" id="{9ACDBF3A-F117-F4CB-BF5C-056990BC47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7772" y="112822"/>
            <a:ext cx="524242" cy="524242"/>
          </a:xfrm>
          <a:prstGeom prst="rect">
            <a:avLst/>
          </a:prstGeom>
        </p:spPr>
      </p:pic>
      <p:pic>
        <p:nvPicPr>
          <p:cNvPr id="13" name="Graphic 12" descr="Magnifying glass with solid fill">
            <a:extLst>
              <a:ext uri="{FF2B5EF4-FFF2-40B4-BE49-F238E27FC236}">
                <a16:creationId xmlns:a16="http://schemas.microsoft.com/office/drawing/2014/main" id="{60514F37-A779-81BF-EEC9-0F8192CAC3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2476" y="158550"/>
            <a:ext cx="432786" cy="43278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1A92A5A-66C1-E812-AD22-833167FE6A73}"/>
              </a:ext>
            </a:extLst>
          </p:cNvPr>
          <p:cNvCxnSpPr>
            <a:cxnSpLocks/>
          </p:cNvCxnSpPr>
          <p:nvPr/>
        </p:nvCxnSpPr>
        <p:spPr>
          <a:xfrm>
            <a:off x="6482455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9F8B770-908B-5A2C-C670-A783FFAE9239}"/>
              </a:ext>
            </a:extLst>
          </p:cNvPr>
          <p:cNvCxnSpPr>
            <a:cxnSpLocks/>
          </p:cNvCxnSpPr>
          <p:nvPr/>
        </p:nvCxnSpPr>
        <p:spPr>
          <a:xfrm>
            <a:off x="7769207" y="371088"/>
            <a:ext cx="872069" cy="3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Graphic 18" descr="Clipboard Mixed with solid fill">
            <a:extLst>
              <a:ext uri="{FF2B5EF4-FFF2-40B4-BE49-F238E27FC236}">
                <a16:creationId xmlns:a16="http://schemas.microsoft.com/office/drawing/2014/main" id="{32496298-994D-2E6B-0CAD-7F48266140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58351" y="112822"/>
            <a:ext cx="524242" cy="524242"/>
          </a:xfrm>
          <a:prstGeom prst="rect">
            <a:avLst/>
          </a:prstGeom>
        </p:spPr>
      </p:pic>
      <p:pic>
        <p:nvPicPr>
          <p:cNvPr id="30" name="Graphic 29" descr="Ui Ux with solid fill">
            <a:extLst>
              <a:ext uri="{FF2B5EF4-FFF2-40B4-BE49-F238E27FC236}">
                <a16:creationId xmlns:a16="http://schemas.microsoft.com/office/drawing/2014/main" id="{D21BBF34-1158-DF46-11B7-918A38365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528" y="1886648"/>
            <a:ext cx="457200" cy="457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64BBC9-7BAA-5121-A86A-FC6A86CA0CF5}"/>
              </a:ext>
            </a:extLst>
          </p:cNvPr>
          <p:cNvSpPr txBox="1"/>
          <p:nvPr/>
        </p:nvSpPr>
        <p:spPr>
          <a:xfrm>
            <a:off x="4836136" y="558087"/>
            <a:ext cx="71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Discover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0C0E1E-0B7B-722B-C4C7-E63981C703A6}"/>
              </a:ext>
            </a:extLst>
          </p:cNvPr>
          <p:cNvSpPr txBox="1"/>
          <p:nvPr/>
        </p:nvSpPr>
        <p:spPr>
          <a:xfrm>
            <a:off x="5978702" y="55808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Design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3F2E7C-FD9E-FD6F-20AB-9769036EF733}"/>
              </a:ext>
            </a:extLst>
          </p:cNvPr>
          <p:cNvSpPr txBox="1"/>
          <p:nvPr/>
        </p:nvSpPr>
        <p:spPr>
          <a:xfrm>
            <a:off x="7225204" y="564938"/>
            <a:ext cx="696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Develop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9F5CDE-029D-4781-AB9F-94F16D9C33BF}"/>
              </a:ext>
            </a:extLst>
          </p:cNvPr>
          <p:cNvSpPr txBox="1"/>
          <p:nvPr/>
        </p:nvSpPr>
        <p:spPr>
          <a:xfrm>
            <a:off x="8574234" y="558087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Test</a:t>
            </a:r>
          </a:p>
        </p:txBody>
      </p:sp>
      <p:pic>
        <p:nvPicPr>
          <p:cNvPr id="8" name="Graphic 7" descr="Architecture with solid fill">
            <a:extLst>
              <a:ext uri="{FF2B5EF4-FFF2-40B4-BE49-F238E27FC236}">
                <a16:creationId xmlns:a16="http://schemas.microsoft.com/office/drawing/2014/main" id="{CEEB72D7-5054-C3DD-24A3-CF2E061BF1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40901" y="3365928"/>
            <a:ext cx="524242" cy="524242"/>
          </a:xfrm>
          <a:prstGeom prst="rect">
            <a:avLst/>
          </a:prstGeom>
        </p:spPr>
      </p:pic>
      <p:pic>
        <p:nvPicPr>
          <p:cNvPr id="3" name="Graphic 2" descr="Ui Ux with solid fill">
            <a:extLst>
              <a:ext uri="{FF2B5EF4-FFF2-40B4-BE49-F238E27FC236}">
                <a16:creationId xmlns:a16="http://schemas.microsoft.com/office/drawing/2014/main" id="{A38E2C28-AAFD-AD8C-ED31-7C8ACA5B1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0683" y="2423881"/>
            <a:ext cx="457200" cy="457200"/>
          </a:xfrm>
          <a:prstGeom prst="rect">
            <a:avLst/>
          </a:prstGeom>
        </p:spPr>
      </p:pic>
      <p:pic>
        <p:nvPicPr>
          <p:cNvPr id="6" name="Graphic 5" descr="Clipboard Mixed with solid fill">
            <a:extLst>
              <a:ext uri="{FF2B5EF4-FFF2-40B4-BE49-F238E27FC236}">
                <a16:creationId xmlns:a16="http://schemas.microsoft.com/office/drawing/2014/main" id="{E472C92B-2893-0C71-D03F-B924806E4D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97162" y="2904758"/>
            <a:ext cx="524242" cy="524242"/>
          </a:xfrm>
          <a:prstGeom prst="rect">
            <a:avLst/>
          </a:prstGeom>
        </p:spPr>
      </p:pic>
      <p:pic>
        <p:nvPicPr>
          <p:cNvPr id="5" name="Graphic 4" descr="Magnifying glass with solid fill">
            <a:extLst>
              <a:ext uri="{FF2B5EF4-FFF2-40B4-BE49-F238E27FC236}">
                <a16:creationId xmlns:a16="http://schemas.microsoft.com/office/drawing/2014/main" id="{B03A48F3-7F88-11CC-0708-ADB0141BF6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85238" y="4071871"/>
            <a:ext cx="432786" cy="43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778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99ec418-d0cf-4391-90fa-7b8540b6e6a8">
      <UserInfo>
        <DisplayName>Keara Drumm</DisplayName>
        <AccountId>45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DB7444E61F7E4187BF087C95D2F8A4" ma:contentTypeVersion="9" ma:contentTypeDescription="Create a new document." ma:contentTypeScope="" ma:versionID="e4ebdda1d6a48f635df6ad14bf01c5d6">
  <xsd:schema xmlns:xsd="http://www.w3.org/2001/XMLSchema" xmlns:xs="http://www.w3.org/2001/XMLSchema" xmlns:p="http://schemas.microsoft.com/office/2006/metadata/properties" xmlns:ns2="57e4a19d-5c10-49be-a954-679698bbb83e" xmlns:ns3="f99ec418-d0cf-4391-90fa-7b8540b6e6a8" targetNamespace="http://schemas.microsoft.com/office/2006/metadata/properties" ma:root="true" ma:fieldsID="8db6ebfa1d28b25ac5efb3def3c6463a" ns2:_="" ns3:_="">
    <xsd:import namespace="57e4a19d-5c10-49be-a954-679698bbb83e"/>
    <xsd:import namespace="f99ec418-d0cf-4391-90fa-7b8540b6e6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4a19d-5c10-49be-a954-679698bbb8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ec418-d0cf-4391-90fa-7b8540b6e6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082538-7859-42E7-B1F4-1137497DA55D}">
  <ds:schemaRefs>
    <ds:schemaRef ds:uri="57e4a19d-5c10-49be-a954-679698bbb83e"/>
    <ds:schemaRef ds:uri="f99ec418-d0cf-4391-90fa-7b8540b6e6a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09C420-71A9-4735-A32B-F94F50D0C0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F4D8A4-D888-4C6C-AE81-34C532A39F2D}">
  <ds:schemaRefs>
    <ds:schemaRef ds:uri="57e4a19d-5c10-49be-a954-679698bbb83e"/>
    <ds:schemaRef ds:uri="f99ec418-d0cf-4391-90fa-7b8540b6e6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1_Office Theme</vt:lpstr>
      <vt:lpstr>Custom Design</vt:lpstr>
      <vt:lpstr>1_Custom Design</vt:lpstr>
      <vt:lpstr>PowerPoint Presentation</vt:lpstr>
      <vt:lpstr>Agenda </vt:lpstr>
      <vt:lpstr>  Project Update – Core Placement process </vt:lpstr>
      <vt:lpstr>Manage Referral - LA Listings / manage workstack </vt:lpstr>
      <vt:lpstr>Portal access (LA &amp; Provider)</vt:lpstr>
      <vt:lpstr>PowerPoint Presentation</vt:lpstr>
      <vt:lpstr>PowerPoint Presentation</vt:lpstr>
      <vt:lpstr>User Roles &amp; RBAC</vt:lpstr>
      <vt:lpstr>Next steps </vt:lpstr>
    </vt:vector>
  </TitlesOfParts>
  <Company>Service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Service Birmingham</dc:creator>
  <cp:revision>2</cp:revision>
  <cp:lastPrinted>2018-01-29T15:09:35Z</cp:lastPrinted>
  <dcterms:created xsi:type="dcterms:W3CDTF">2018-01-29T13:00:28Z</dcterms:created>
  <dcterms:modified xsi:type="dcterms:W3CDTF">2024-01-23T09:54:05Z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0x01010066DB7444E61F7E4187BF087C95D2F8A4</vt:lpwstr>
  </property>
  <property fmtid="{D5CDD505-2E9C-101B-9397-08002B2CF9AE}" pid="3" name="MSIP_Label_8f41158c-2b72-419a-8904-6eaa65702ef4_Enabled">
    <vt:lpwstr>true</vt:lpwstr>
  </property>
  <property fmtid="{D5CDD505-2E9C-101B-9397-08002B2CF9AE}" pid="4" name="MSIP_Label_8f41158c-2b72-419a-8904-6eaa65702ef4_SetDate">
    <vt:lpwstr>2023-07-17T16:35:23Z</vt:lpwstr>
  </property>
  <property fmtid="{D5CDD505-2E9C-101B-9397-08002B2CF9AE}" pid="5" name="MSIP_Label_8f41158c-2b72-419a-8904-6eaa65702ef4_Method">
    <vt:lpwstr>Privileged</vt:lpwstr>
  </property>
  <property fmtid="{D5CDD505-2E9C-101B-9397-08002B2CF9AE}" pid="6" name="MSIP_Label_8f41158c-2b72-419a-8904-6eaa65702ef4_Name">
    <vt:lpwstr>UNCLASSIFIED</vt:lpwstr>
  </property>
  <property fmtid="{D5CDD505-2E9C-101B-9397-08002B2CF9AE}" pid="7" name="MSIP_Label_8f41158c-2b72-419a-8904-6eaa65702ef4_SiteId">
    <vt:lpwstr>1d23ed27-6f11-4050-874b-7e04ca535809</vt:lpwstr>
  </property>
  <property fmtid="{D5CDD505-2E9C-101B-9397-08002B2CF9AE}" pid="8" name="MSIP_Label_8f41158c-2b72-419a-8904-6eaa65702ef4_ActionId">
    <vt:lpwstr>b50322e4-6f11-4d6a-a399-302bc93801f3</vt:lpwstr>
  </property>
  <property fmtid="{D5CDD505-2E9C-101B-9397-08002B2CF9AE}" pid="9" name="MSIP_Label_8f41158c-2b72-419a-8904-6eaa65702ef4_ContentBits">
    <vt:lpwstr>0</vt:lpwstr>
  </property>
  <property fmtid="{D5CDD505-2E9C-101B-9397-08002B2CF9AE}" pid="10" name="MediaServiceImageTags">
    <vt:lpwstr/>
  </property>
  <property fmtid="{D5CDD505-2E9C-101B-9397-08002B2CF9AE}" pid="11" name="MSIP_Label_a17471b1-27ab-4640-9264-e69a67407ca3_Enabled">
    <vt:lpwstr>true</vt:lpwstr>
  </property>
  <property fmtid="{D5CDD505-2E9C-101B-9397-08002B2CF9AE}" pid="12" name="MSIP_Label_a17471b1-27ab-4640-9264-e69a67407ca3_SetDate">
    <vt:lpwstr>2023-09-18T11:08:38Z</vt:lpwstr>
  </property>
  <property fmtid="{D5CDD505-2E9C-101B-9397-08002B2CF9AE}" pid="13" name="MSIP_Label_a17471b1-27ab-4640-9264-e69a67407ca3_Method">
    <vt:lpwstr>Standard</vt:lpwstr>
  </property>
  <property fmtid="{D5CDD505-2E9C-101B-9397-08002B2CF9AE}" pid="14" name="MSIP_Label_a17471b1-27ab-4640-9264-e69a67407ca3_Name">
    <vt:lpwstr>BCC - OFFICIAL</vt:lpwstr>
  </property>
  <property fmtid="{D5CDD505-2E9C-101B-9397-08002B2CF9AE}" pid="15" name="MSIP_Label_a17471b1-27ab-4640-9264-e69a67407ca3_SiteId">
    <vt:lpwstr>699ace67-d2e4-4bcd-b303-d2bbe2b9bbf1</vt:lpwstr>
  </property>
  <property fmtid="{D5CDD505-2E9C-101B-9397-08002B2CF9AE}" pid="16" name="MSIP_Label_a17471b1-27ab-4640-9264-e69a67407ca3_ActionId">
    <vt:lpwstr>343db0f2-ce14-4d01-a3b1-c65e0c8dba5a</vt:lpwstr>
  </property>
  <property fmtid="{D5CDD505-2E9C-101B-9397-08002B2CF9AE}" pid="17" name="MSIP_Label_a17471b1-27ab-4640-9264-e69a67407ca3_ContentBits">
    <vt:lpwstr>2</vt:lpwstr>
  </property>
  <property fmtid="{D5CDD505-2E9C-101B-9397-08002B2CF9AE}" pid="18" name="ClassificationContentMarkingFooterLocations">
    <vt:lpwstr>1_Office Theme:3\Custom Design:3\1_Custom Design:11</vt:lpwstr>
  </property>
  <property fmtid="{D5CDD505-2E9C-101B-9397-08002B2CF9AE}" pid="19" name="ClassificationContentMarkingFooterText">
    <vt:lpwstr>OFFICIAL</vt:lpwstr>
  </property>
</Properties>
</file>