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4"/>
    <p:sldMasterId id="2147483690" r:id="rId5"/>
    <p:sldMasterId id="2147483675" r:id="rId6"/>
  </p:sldMasterIdLst>
  <p:notesMasterIdLst>
    <p:notesMasterId r:id="rId34"/>
  </p:notesMasterIdLst>
  <p:sldIdLst>
    <p:sldId id="256" r:id="rId7"/>
    <p:sldId id="348" r:id="rId8"/>
    <p:sldId id="370" r:id="rId9"/>
    <p:sldId id="410" r:id="rId10"/>
    <p:sldId id="408" r:id="rId11"/>
    <p:sldId id="411" r:id="rId12"/>
    <p:sldId id="433" r:id="rId13"/>
    <p:sldId id="412" r:id="rId14"/>
    <p:sldId id="414" r:id="rId15"/>
    <p:sldId id="432" r:id="rId16"/>
    <p:sldId id="431" r:id="rId17"/>
    <p:sldId id="417" r:id="rId18"/>
    <p:sldId id="420" r:id="rId19"/>
    <p:sldId id="422" r:id="rId20"/>
    <p:sldId id="421" r:id="rId21"/>
    <p:sldId id="428" r:id="rId22"/>
    <p:sldId id="427" r:id="rId23"/>
    <p:sldId id="426" r:id="rId24"/>
    <p:sldId id="423" r:id="rId25"/>
    <p:sldId id="425" r:id="rId26"/>
    <p:sldId id="424" r:id="rId27"/>
    <p:sldId id="429" r:id="rId28"/>
    <p:sldId id="430" r:id="rId29"/>
    <p:sldId id="413" r:id="rId30"/>
    <p:sldId id="415" r:id="rId31"/>
    <p:sldId id="416" r:id="rId32"/>
    <p:sldId id="378" r:id="rId33"/>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74A814-85A7-4CD8-7741-C052630EF8AC}" name="Isobel Roberts" initials="IR" userId="S::isobel.roberts_wearesnook.com#ext#@birminghamcitycouncil.onmicrosoft.com::c9bbec1f-f9a4-4f52-821e-62bc6329a61f" providerId="AD"/>
  <p188:author id="{CDF27C1B-6B99-D799-3F0B-54D6ABB0DBC3}" name="Anna Horton" initials="AH" userId="S::anna.horton_wearesnook.com#ext#@birminghamcitycouncil.onmicrosoft.com::d9baa173-7c4d-43a2-85ba-0d0ba619110d" providerId="AD"/>
  <p188:author id="{7A864F22-5341-3042-1C28-ABD8BBA95B69}" name="Karen McPherson" initials="KM" userId="S::karen.mcpherson_necsws.com#ext#@birminghamcitycouncil.onmicrosoft.com::2a9f0f23-b44d-4b86-844b-bf8170181fc9" providerId="AD"/>
  <p188:author id="{64641F61-F9D6-CE28-B79E-A48C6F14AD16}" name="Rebecca Partridge" initials="RP" userId="S::rebecca.partridge@wearesnook.com::463d8555-9502-4083-ac7c-62941da34c64" providerId="AD"/>
  <p188:author id="{9CADE661-3240-CBFA-FAFF-DB9777D809D0}" name="Anna Horton" initials="AH" userId="S::anna.horton@wearesnook.com::9d03c496-80f2-43be-bf70-b1b84f825a65" providerId="AD"/>
  <p188:author id="{DF3795AB-AAF1-31BF-111B-3911BE82EE9D}" name="Keara Drumm" initials="KD" userId="S::keara.drumm_wearesnook.com#ext#@birminghamcitycouncil.onmicrosoft.com::d7d44069-bd37-44c0-8ebc-6bfbf36dc5c0" providerId="AD"/>
  <p188:author id="{E68773D9-D746-D60C-8E15-DE2A9A20DBD2}" name="Isobel Roberts" initials="IR" userId="S::isobel.roberts@wearesnook.com::130f20c7-4e4f-4b85-bdae-198887248cec" providerId="AD"/>
  <p188:author id="{7D844CDA-90C5-BED7-89BB-3D772C093CD4}" name="Keara Drumm" initials="KD" userId="S::keara.drumm@wearesnook.com::114ddcd1-64c3-4f5b-b10d-1d715802b89f" providerId="AD"/>
  <p188:author id="{0596B0F3-4764-F807-561A-FE78B8542033}" name="Ruth Grindley" initials="RG" userId="S::ruth.grindley_wearesnook.com#ext#@birminghamcitycouncil.onmicrosoft.com::f9cbbc31-4959-4783-8560-1113c279ac6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uth Grindley" initials="RG" lastIdx="1" clrIdx="0">
    <p:extLst>
      <p:ext uri="{19B8F6BF-5375-455C-9EA6-DF929625EA0E}">
        <p15:presenceInfo xmlns:p15="http://schemas.microsoft.com/office/powerpoint/2012/main" userId="S::ruth.grindley@wearesnook.com::8ac0e980-9047-4561-9a96-306f97305c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8A23CE-311D-F96B-C560-594FE9779EFA}" v="177" dt="2024-02-13T18:01:45.719"/>
    <p1510:client id="{0A8D47AD-8C8A-7407-2D3C-1426EF0FDB09}" v="246" dt="2024-02-14T09:39:10.581"/>
    <p1510:client id="{3361FF78-3822-4C13-A46F-9C9541FE42CC}" v="377" dt="2024-02-14T11:48:44.127"/>
    <p1510:client id="{3821C7D6-49B3-4C8E-99D5-459AE641F514}" v="11" vWet="13" dt="2024-02-14T11:03:00.661"/>
    <p1510:client id="{3F2E0855-8E4B-4587-840E-855AC494DA97}" v="14" dt="2024-02-14T09:32:12.089"/>
    <p1510:client id="{4A9BF912-AA29-AA49-70B7-1015DC01FA3A}" v="13" dt="2024-02-14T11:03:06.858"/>
    <p1510:client id="{B2F33A5A-2581-A720-B787-F91253599310}" v="1046" dt="2024-02-13T16:28:30.391"/>
    <p1510:client id="{E5850841-4022-A6BB-C899-36642532D9E6}" v="2" dt="2024-02-15T15:58:53.8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4EFD678-B47B-41C3-9ED9-FD7F57A5B05A}" type="datetimeFigureOut">
              <a:rPr lang="en-GB" smtClean="0"/>
              <a:t>15/02/2024</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3C945DD-9D5E-4BA5-B894-25CFF5584883}" type="slidenum">
              <a:rPr lang="en-GB" smtClean="0"/>
              <a:t>‹#›</a:t>
            </a:fld>
            <a:endParaRPr lang="en-GB"/>
          </a:p>
        </p:txBody>
      </p:sp>
    </p:spTree>
    <p:extLst>
      <p:ext uri="{BB962C8B-B14F-4D97-AF65-F5344CB8AC3E}">
        <p14:creationId xmlns:p14="http://schemas.microsoft.com/office/powerpoint/2010/main" val="2204945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also about relationships between providers and placement officers – some will call </a:t>
            </a:r>
            <a:r>
              <a:rPr lang="en-US" err="1"/>
              <a:t>provders</a:t>
            </a:r>
            <a:r>
              <a:rPr lang="en-US"/>
              <a:t> they know</a:t>
            </a:r>
            <a:endParaRPr lang="en-US">
              <a:cs typeface="Calibri"/>
            </a:endParaRPr>
          </a:p>
        </p:txBody>
      </p:sp>
      <p:sp>
        <p:nvSpPr>
          <p:cNvPr id="4" name="Slide Number Placeholder 3"/>
          <p:cNvSpPr>
            <a:spLocks noGrp="1"/>
          </p:cNvSpPr>
          <p:nvPr>
            <p:ph type="sldNum" sz="quarter" idx="5"/>
          </p:nvPr>
        </p:nvSpPr>
        <p:spPr/>
        <p:txBody>
          <a:bodyPr/>
          <a:lstStyle/>
          <a:p>
            <a:fld id="{93C945DD-9D5E-4BA5-B894-25CFF5584883}" type="slidenum">
              <a:rPr lang="en-GB" smtClean="0"/>
              <a:t>6</a:t>
            </a:fld>
            <a:endParaRPr lang="en-GB"/>
          </a:p>
        </p:txBody>
      </p:sp>
    </p:spTree>
    <p:extLst>
      <p:ext uri="{BB962C8B-B14F-4D97-AF65-F5344CB8AC3E}">
        <p14:creationId xmlns:p14="http://schemas.microsoft.com/office/powerpoint/2010/main" val="3600377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C6FDE-67D9-5845-F0D1-0CE7133DE9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8E17AB-76DB-14E1-7197-2DBDFEABE4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70E776-84D2-5C31-61FA-541262B4C0A5}"/>
              </a:ext>
            </a:extLst>
          </p:cNvPr>
          <p:cNvSpPr>
            <a:spLocks noGrp="1"/>
          </p:cNvSpPr>
          <p:nvPr>
            <p:ph type="body" idx="1"/>
          </p:nvPr>
        </p:nvSpPr>
        <p:spPr/>
        <p:txBody>
          <a:bodyPr/>
          <a:lstStyle/>
          <a:p>
            <a:r>
              <a:rPr lang="en-US"/>
              <a:t>It's also about relationships between providers and placement officers – some will call </a:t>
            </a:r>
            <a:r>
              <a:rPr lang="en-US" err="1"/>
              <a:t>provders</a:t>
            </a:r>
            <a:r>
              <a:rPr lang="en-US"/>
              <a:t> they know</a:t>
            </a:r>
            <a:endParaRPr lang="en-US">
              <a:cs typeface="Calibri"/>
            </a:endParaRPr>
          </a:p>
        </p:txBody>
      </p:sp>
      <p:sp>
        <p:nvSpPr>
          <p:cNvPr id="4" name="Slide Number Placeholder 3">
            <a:extLst>
              <a:ext uri="{FF2B5EF4-FFF2-40B4-BE49-F238E27FC236}">
                <a16:creationId xmlns:a16="http://schemas.microsoft.com/office/drawing/2014/main" id="{3711B032-9706-040B-305F-B5D24082C8CC}"/>
              </a:ext>
            </a:extLst>
          </p:cNvPr>
          <p:cNvSpPr>
            <a:spLocks noGrp="1"/>
          </p:cNvSpPr>
          <p:nvPr>
            <p:ph type="sldNum" sz="quarter" idx="5"/>
          </p:nvPr>
        </p:nvSpPr>
        <p:spPr/>
        <p:txBody>
          <a:bodyPr/>
          <a:lstStyle/>
          <a:p>
            <a:fld id="{93C945DD-9D5E-4BA5-B894-25CFF5584883}" type="slidenum">
              <a:rPr lang="en-GB" smtClean="0"/>
              <a:t>15</a:t>
            </a:fld>
            <a:endParaRPr lang="en-GB"/>
          </a:p>
        </p:txBody>
      </p:sp>
    </p:spTree>
    <p:extLst>
      <p:ext uri="{BB962C8B-B14F-4D97-AF65-F5344CB8AC3E}">
        <p14:creationId xmlns:p14="http://schemas.microsoft.com/office/powerpoint/2010/main" val="1724329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2DA9F-D657-E392-0BB0-345E68BABB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69D167-5630-E685-E643-B18644BDE9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4BCE6E-7198-667F-68EA-4503C1B066CB}"/>
              </a:ext>
            </a:extLst>
          </p:cNvPr>
          <p:cNvSpPr>
            <a:spLocks noGrp="1"/>
          </p:cNvSpPr>
          <p:nvPr>
            <p:ph type="body" idx="1"/>
          </p:nvPr>
        </p:nvSpPr>
        <p:spPr/>
        <p:txBody>
          <a:bodyPr/>
          <a:lstStyle/>
          <a:p>
            <a:r>
              <a:rPr lang="en-US"/>
              <a:t>It's also about relationships between providers and placement officers – some will call </a:t>
            </a:r>
            <a:r>
              <a:rPr lang="en-US" err="1"/>
              <a:t>provders</a:t>
            </a:r>
            <a:r>
              <a:rPr lang="en-US"/>
              <a:t> they know</a:t>
            </a:r>
            <a:endParaRPr lang="en-US">
              <a:cs typeface="Calibri"/>
            </a:endParaRPr>
          </a:p>
        </p:txBody>
      </p:sp>
      <p:sp>
        <p:nvSpPr>
          <p:cNvPr id="4" name="Slide Number Placeholder 3">
            <a:extLst>
              <a:ext uri="{FF2B5EF4-FFF2-40B4-BE49-F238E27FC236}">
                <a16:creationId xmlns:a16="http://schemas.microsoft.com/office/drawing/2014/main" id="{9D419167-E39E-C108-598B-0EFF12643A52}"/>
              </a:ext>
            </a:extLst>
          </p:cNvPr>
          <p:cNvSpPr>
            <a:spLocks noGrp="1"/>
          </p:cNvSpPr>
          <p:nvPr>
            <p:ph type="sldNum" sz="quarter" idx="5"/>
          </p:nvPr>
        </p:nvSpPr>
        <p:spPr/>
        <p:txBody>
          <a:bodyPr/>
          <a:lstStyle/>
          <a:p>
            <a:fld id="{93C945DD-9D5E-4BA5-B894-25CFF5584883}" type="slidenum">
              <a:rPr lang="en-GB" smtClean="0"/>
              <a:t>16</a:t>
            </a:fld>
            <a:endParaRPr lang="en-GB"/>
          </a:p>
        </p:txBody>
      </p:sp>
    </p:spTree>
    <p:extLst>
      <p:ext uri="{BB962C8B-B14F-4D97-AF65-F5344CB8AC3E}">
        <p14:creationId xmlns:p14="http://schemas.microsoft.com/office/powerpoint/2010/main" val="660365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2989C-C378-7BFD-88CD-84168C8E8F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897577-5E4B-364E-E18F-86035A72FB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39B285-4EC4-94D2-9E3B-B5DF4B0B9A26}"/>
              </a:ext>
            </a:extLst>
          </p:cNvPr>
          <p:cNvSpPr>
            <a:spLocks noGrp="1"/>
          </p:cNvSpPr>
          <p:nvPr>
            <p:ph type="body" idx="1"/>
          </p:nvPr>
        </p:nvSpPr>
        <p:spPr/>
        <p:txBody>
          <a:bodyPr/>
          <a:lstStyle/>
          <a:p>
            <a:r>
              <a:rPr lang="en-US"/>
              <a:t>It's also about relationships between providers and placement officers – some will call </a:t>
            </a:r>
            <a:r>
              <a:rPr lang="en-US" err="1"/>
              <a:t>provders</a:t>
            </a:r>
            <a:r>
              <a:rPr lang="en-US"/>
              <a:t> they know</a:t>
            </a:r>
            <a:endParaRPr lang="en-US">
              <a:cs typeface="Calibri"/>
            </a:endParaRPr>
          </a:p>
        </p:txBody>
      </p:sp>
      <p:sp>
        <p:nvSpPr>
          <p:cNvPr id="4" name="Slide Number Placeholder 3">
            <a:extLst>
              <a:ext uri="{FF2B5EF4-FFF2-40B4-BE49-F238E27FC236}">
                <a16:creationId xmlns:a16="http://schemas.microsoft.com/office/drawing/2014/main" id="{C55F5C27-7950-DDD2-3EDD-A2A64060EAB7}"/>
              </a:ext>
            </a:extLst>
          </p:cNvPr>
          <p:cNvSpPr>
            <a:spLocks noGrp="1"/>
          </p:cNvSpPr>
          <p:nvPr>
            <p:ph type="sldNum" sz="quarter" idx="5"/>
          </p:nvPr>
        </p:nvSpPr>
        <p:spPr/>
        <p:txBody>
          <a:bodyPr/>
          <a:lstStyle/>
          <a:p>
            <a:fld id="{93C945DD-9D5E-4BA5-B894-25CFF5584883}" type="slidenum">
              <a:rPr lang="en-GB" smtClean="0"/>
              <a:t>17</a:t>
            </a:fld>
            <a:endParaRPr lang="en-GB"/>
          </a:p>
        </p:txBody>
      </p:sp>
    </p:spTree>
    <p:extLst>
      <p:ext uri="{BB962C8B-B14F-4D97-AF65-F5344CB8AC3E}">
        <p14:creationId xmlns:p14="http://schemas.microsoft.com/office/powerpoint/2010/main" val="4171966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B2DC4-4E43-56CD-9FFA-ACD633DD96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3C2785-8390-24C1-7E63-DC313606F2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869E94-696A-3FEA-1BF7-F4B5E8A5D1A8}"/>
              </a:ext>
            </a:extLst>
          </p:cNvPr>
          <p:cNvSpPr>
            <a:spLocks noGrp="1"/>
          </p:cNvSpPr>
          <p:nvPr>
            <p:ph type="body" idx="1"/>
          </p:nvPr>
        </p:nvSpPr>
        <p:spPr/>
        <p:txBody>
          <a:bodyPr/>
          <a:lstStyle/>
          <a:p>
            <a:r>
              <a:rPr lang="en-US">
                <a:cs typeface="Calibri"/>
              </a:rPr>
              <a:t>Design Decisions</a:t>
            </a:r>
          </a:p>
        </p:txBody>
      </p:sp>
      <p:sp>
        <p:nvSpPr>
          <p:cNvPr id="4" name="Slide Number Placeholder 3">
            <a:extLst>
              <a:ext uri="{FF2B5EF4-FFF2-40B4-BE49-F238E27FC236}">
                <a16:creationId xmlns:a16="http://schemas.microsoft.com/office/drawing/2014/main" id="{7429581B-CC36-4BB9-2110-CF7391B4BA6B}"/>
              </a:ext>
            </a:extLst>
          </p:cNvPr>
          <p:cNvSpPr>
            <a:spLocks noGrp="1"/>
          </p:cNvSpPr>
          <p:nvPr>
            <p:ph type="sldNum" sz="quarter" idx="5"/>
          </p:nvPr>
        </p:nvSpPr>
        <p:spPr/>
        <p:txBody>
          <a:bodyPr/>
          <a:lstStyle/>
          <a:p>
            <a:fld id="{93C945DD-9D5E-4BA5-B894-25CFF5584883}" type="slidenum">
              <a:rPr lang="en-GB" smtClean="0"/>
              <a:t>18</a:t>
            </a:fld>
            <a:endParaRPr lang="en-GB"/>
          </a:p>
        </p:txBody>
      </p:sp>
    </p:spTree>
    <p:extLst>
      <p:ext uri="{BB962C8B-B14F-4D97-AF65-F5344CB8AC3E}">
        <p14:creationId xmlns:p14="http://schemas.microsoft.com/office/powerpoint/2010/main" val="1752564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90425-C738-584A-4C08-C5FA28B4F7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A37C8B-9F69-BA5B-20F4-808CD2DBCC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85C2C8-6DCB-5B9F-105F-F225F7295690}"/>
              </a:ext>
            </a:extLst>
          </p:cNvPr>
          <p:cNvSpPr>
            <a:spLocks noGrp="1"/>
          </p:cNvSpPr>
          <p:nvPr>
            <p:ph type="body" idx="1"/>
          </p:nvPr>
        </p:nvSpPr>
        <p:spPr/>
        <p:txBody>
          <a:bodyPr/>
          <a:lstStyle/>
          <a:p>
            <a:r>
              <a:rPr lang="en-US"/>
              <a:t>It's also about relationships between providers and placement officers – some will call </a:t>
            </a:r>
            <a:r>
              <a:rPr lang="en-US" err="1"/>
              <a:t>provders</a:t>
            </a:r>
            <a:r>
              <a:rPr lang="en-US"/>
              <a:t> they know</a:t>
            </a:r>
            <a:endParaRPr lang="en-US">
              <a:cs typeface="Calibri"/>
            </a:endParaRPr>
          </a:p>
        </p:txBody>
      </p:sp>
      <p:sp>
        <p:nvSpPr>
          <p:cNvPr id="4" name="Slide Number Placeholder 3">
            <a:extLst>
              <a:ext uri="{FF2B5EF4-FFF2-40B4-BE49-F238E27FC236}">
                <a16:creationId xmlns:a16="http://schemas.microsoft.com/office/drawing/2014/main" id="{94F06889-04A4-FC09-5D44-DB193C9F9E6D}"/>
              </a:ext>
            </a:extLst>
          </p:cNvPr>
          <p:cNvSpPr>
            <a:spLocks noGrp="1"/>
          </p:cNvSpPr>
          <p:nvPr>
            <p:ph type="sldNum" sz="quarter" idx="5"/>
          </p:nvPr>
        </p:nvSpPr>
        <p:spPr/>
        <p:txBody>
          <a:bodyPr/>
          <a:lstStyle/>
          <a:p>
            <a:fld id="{93C945DD-9D5E-4BA5-B894-25CFF5584883}" type="slidenum">
              <a:rPr lang="en-GB" smtClean="0"/>
              <a:t>19</a:t>
            </a:fld>
            <a:endParaRPr lang="en-GB"/>
          </a:p>
        </p:txBody>
      </p:sp>
    </p:spTree>
    <p:extLst>
      <p:ext uri="{BB962C8B-B14F-4D97-AF65-F5344CB8AC3E}">
        <p14:creationId xmlns:p14="http://schemas.microsoft.com/office/powerpoint/2010/main" val="2668634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4C92C-9A5B-4910-C553-B7DD378316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DAB70B-A069-2008-DE44-7AA3418363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F13AAD-1ABF-0536-A5F5-8006C6103E39}"/>
              </a:ext>
            </a:extLst>
          </p:cNvPr>
          <p:cNvSpPr>
            <a:spLocks noGrp="1"/>
          </p:cNvSpPr>
          <p:nvPr>
            <p:ph type="body" idx="1"/>
          </p:nvPr>
        </p:nvSpPr>
        <p:spPr/>
        <p:txBody>
          <a:bodyPr/>
          <a:lstStyle/>
          <a:p>
            <a:r>
              <a:rPr lang="en-US"/>
              <a:t>It's also about relationships between providers and placement officers – some will call </a:t>
            </a:r>
            <a:r>
              <a:rPr lang="en-US" err="1"/>
              <a:t>provders</a:t>
            </a:r>
            <a:r>
              <a:rPr lang="en-US"/>
              <a:t> they know</a:t>
            </a:r>
            <a:endParaRPr lang="en-US">
              <a:cs typeface="Calibri"/>
            </a:endParaRPr>
          </a:p>
        </p:txBody>
      </p:sp>
      <p:sp>
        <p:nvSpPr>
          <p:cNvPr id="4" name="Slide Number Placeholder 3">
            <a:extLst>
              <a:ext uri="{FF2B5EF4-FFF2-40B4-BE49-F238E27FC236}">
                <a16:creationId xmlns:a16="http://schemas.microsoft.com/office/drawing/2014/main" id="{C580FB2D-754D-D0E8-AD93-9F7CE7A7D129}"/>
              </a:ext>
            </a:extLst>
          </p:cNvPr>
          <p:cNvSpPr>
            <a:spLocks noGrp="1"/>
          </p:cNvSpPr>
          <p:nvPr>
            <p:ph type="sldNum" sz="quarter" idx="5"/>
          </p:nvPr>
        </p:nvSpPr>
        <p:spPr/>
        <p:txBody>
          <a:bodyPr/>
          <a:lstStyle/>
          <a:p>
            <a:fld id="{93C945DD-9D5E-4BA5-B894-25CFF5584883}" type="slidenum">
              <a:rPr lang="en-GB" smtClean="0"/>
              <a:t>20</a:t>
            </a:fld>
            <a:endParaRPr lang="en-GB"/>
          </a:p>
        </p:txBody>
      </p:sp>
    </p:spTree>
    <p:extLst>
      <p:ext uri="{BB962C8B-B14F-4D97-AF65-F5344CB8AC3E}">
        <p14:creationId xmlns:p14="http://schemas.microsoft.com/office/powerpoint/2010/main" val="1245262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8C1F5-862A-68B0-BA42-DC8D015807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1A95E3-4980-812E-E1C7-7875AAA1B4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6E1791-1AE2-758A-005A-9F556C0549F7}"/>
              </a:ext>
            </a:extLst>
          </p:cNvPr>
          <p:cNvSpPr>
            <a:spLocks noGrp="1"/>
          </p:cNvSpPr>
          <p:nvPr>
            <p:ph type="body" idx="1"/>
          </p:nvPr>
        </p:nvSpPr>
        <p:spPr/>
        <p:txBody>
          <a:bodyPr/>
          <a:lstStyle/>
          <a:p>
            <a:r>
              <a:rPr lang="en-US"/>
              <a:t>It's also about relationships between providers and placement officers – some will call </a:t>
            </a:r>
            <a:r>
              <a:rPr lang="en-US" err="1"/>
              <a:t>provders</a:t>
            </a:r>
            <a:r>
              <a:rPr lang="en-US"/>
              <a:t> they know</a:t>
            </a:r>
            <a:endParaRPr lang="en-US">
              <a:cs typeface="Calibri"/>
            </a:endParaRPr>
          </a:p>
        </p:txBody>
      </p:sp>
      <p:sp>
        <p:nvSpPr>
          <p:cNvPr id="4" name="Slide Number Placeholder 3">
            <a:extLst>
              <a:ext uri="{FF2B5EF4-FFF2-40B4-BE49-F238E27FC236}">
                <a16:creationId xmlns:a16="http://schemas.microsoft.com/office/drawing/2014/main" id="{3A205FED-9123-A017-CDEF-37BA6D6DD081}"/>
              </a:ext>
            </a:extLst>
          </p:cNvPr>
          <p:cNvSpPr>
            <a:spLocks noGrp="1"/>
          </p:cNvSpPr>
          <p:nvPr>
            <p:ph type="sldNum" sz="quarter" idx="5"/>
          </p:nvPr>
        </p:nvSpPr>
        <p:spPr/>
        <p:txBody>
          <a:bodyPr/>
          <a:lstStyle/>
          <a:p>
            <a:fld id="{93C945DD-9D5E-4BA5-B894-25CFF5584883}" type="slidenum">
              <a:rPr lang="en-GB" smtClean="0"/>
              <a:t>21</a:t>
            </a:fld>
            <a:endParaRPr lang="en-GB"/>
          </a:p>
        </p:txBody>
      </p:sp>
    </p:spTree>
    <p:extLst>
      <p:ext uri="{BB962C8B-B14F-4D97-AF65-F5344CB8AC3E}">
        <p14:creationId xmlns:p14="http://schemas.microsoft.com/office/powerpoint/2010/main" val="2200480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2602C-E3FD-4E50-11AB-912A7C3D70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1F01B4-2287-77A2-848D-8FF52701BC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DB351F-828D-8EC9-015A-FE311967F081}"/>
              </a:ext>
            </a:extLst>
          </p:cNvPr>
          <p:cNvSpPr>
            <a:spLocks noGrp="1"/>
          </p:cNvSpPr>
          <p:nvPr>
            <p:ph type="body" idx="1"/>
          </p:nvPr>
        </p:nvSpPr>
        <p:spPr/>
        <p:txBody>
          <a:bodyPr/>
          <a:lstStyle/>
          <a:p>
            <a:r>
              <a:rPr lang="en-US"/>
              <a:t>It's also about relationships between providers and placement officers – some will call </a:t>
            </a:r>
            <a:r>
              <a:rPr lang="en-US" err="1"/>
              <a:t>provders</a:t>
            </a:r>
            <a:r>
              <a:rPr lang="en-US"/>
              <a:t> they know</a:t>
            </a:r>
            <a:endParaRPr lang="en-US">
              <a:cs typeface="Calibri"/>
            </a:endParaRPr>
          </a:p>
        </p:txBody>
      </p:sp>
      <p:sp>
        <p:nvSpPr>
          <p:cNvPr id="4" name="Slide Number Placeholder 3">
            <a:extLst>
              <a:ext uri="{FF2B5EF4-FFF2-40B4-BE49-F238E27FC236}">
                <a16:creationId xmlns:a16="http://schemas.microsoft.com/office/drawing/2014/main" id="{B9E5BED5-0E62-253F-DC91-E47E2FCF6A53}"/>
              </a:ext>
            </a:extLst>
          </p:cNvPr>
          <p:cNvSpPr>
            <a:spLocks noGrp="1"/>
          </p:cNvSpPr>
          <p:nvPr>
            <p:ph type="sldNum" sz="quarter" idx="5"/>
          </p:nvPr>
        </p:nvSpPr>
        <p:spPr/>
        <p:txBody>
          <a:bodyPr/>
          <a:lstStyle/>
          <a:p>
            <a:fld id="{93C945DD-9D5E-4BA5-B894-25CFF5584883}" type="slidenum">
              <a:rPr lang="en-GB" smtClean="0"/>
              <a:t>22</a:t>
            </a:fld>
            <a:endParaRPr lang="en-GB"/>
          </a:p>
        </p:txBody>
      </p:sp>
    </p:spTree>
    <p:extLst>
      <p:ext uri="{BB962C8B-B14F-4D97-AF65-F5344CB8AC3E}">
        <p14:creationId xmlns:p14="http://schemas.microsoft.com/office/powerpoint/2010/main" val="4121771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4EE8B-9F9B-BD55-B45C-9F698941C7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E56CC2-A91C-C5AC-1BA3-F5E801D7D4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0A4EB4-4FED-4C48-E7D6-092FD9EB90C0}"/>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992A9781-B4E8-CC09-B768-8E35AF88E06E}"/>
              </a:ext>
            </a:extLst>
          </p:cNvPr>
          <p:cNvSpPr>
            <a:spLocks noGrp="1"/>
          </p:cNvSpPr>
          <p:nvPr>
            <p:ph type="sldNum" sz="quarter" idx="5"/>
          </p:nvPr>
        </p:nvSpPr>
        <p:spPr/>
        <p:txBody>
          <a:bodyPr/>
          <a:lstStyle/>
          <a:p>
            <a:fld id="{93C945DD-9D5E-4BA5-B894-25CFF5584883}" type="slidenum">
              <a:rPr lang="en-GB" smtClean="0"/>
              <a:t>23</a:t>
            </a:fld>
            <a:endParaRPr lang="en-GB"/>
          </a:p>
        </p:txBody>
      </p:sp>
    </p:spTree>
    <p:extLst>
      <p:ext uri="{BB962C8B-B14F-4D97-AF65-F5344CB8AC3E}">
        <p14:creationId xmlns:p14="http://schemas.microsoft.com/office/powerpoint/2010/main" val="725521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also about relationships between providers and placement officers – some will call </a:t>
            </a:r>
            <a:r>
              <a:rPr lang="en-US" err="1"/>
              <a:t>provders</a:t>
            </a:r>
            <a:r>
              <a:rPr lang="en-US"/>
              <a:t> they know</a:t>
            </a:r>
            <a:endParaRPr lang="en-US">
              <a:cs typeface="Calibri"/>
            </a:endParaRPr>
          </a:p>
        </p:txBody>
      </p:sp>
      <p:sp>
        <p:nvSpPr>
          <p:cNvPr id="4" name="Slide Number Placeholder 3"/>
          <p:cNvSpPr>
            <a:spLocks noGrp="1"/>
          </p:cNvSpPr>
          <p:nvPr>
            <p:ph type="sldNum" sz="quarter" idx="5"/>
          </p:nvPr>
        </p:nvSpPr>
        <p:spPr/>
        <p:txBody>
          <a:bodyPr/>
          <a:lstStyle/>
          <a:p>
            <a:fld id="{93C945DD-9D5E-4BA5-B894-25CFF5584883}" type="slidenum">
              <a:rPr lang="en-GB" smtClean="0"/>
              <a:t>7</a:t>
            </a:fld>
            <a:endParaRPr lang="en-GB"/>
          </a:p>
        </p:txBody>
      </p:sp>
    </p:spTree>
    <p:extLst>
      <p:ext uri="{BB962C8B-B14F-4D97-AF65-F5344CB8AC3E}">
        <p14:creationId xmlns:p14="http://schemas.microsoft.com/office/powerpoint/2010/main" val="3264427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3C945DD-9D5E-4BA5-B894-25CFF5584883}" type="slidenum">
              <a:rPr lang="en-GB" smtClean="0"/>
              <a:t>8</a:t>
            </a:fld>
            <a:endParaRPr lang="en-GB"/>
          </a:p>
        </p:txBody>
      </p:sp>
    </p:spTree>
    <p:extLst>
      <p:ext uri="{BB962C8B-B14F-4D97-AF65-F5344CB8AC3E}">
        <p14:creationId xmlns:p14="http://schemas.microsoft.com/office/powerpoint/2010/main" val="2563028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0486D-E1A0-F611-5947-9F79865501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9BF8DD-36B5-C15D-76B4-AD92E3A77D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9F26D0-7869-5259-FF5B-7938E5B459BD}"/>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7D2B1690-CE0D-2B0E-19CA-ED95E3D24E4F}"/>
              </a:ext>
            </a:extLst>
          </p:cNvPr>
          <p:cNvSpPr>
            <a:spLocks noGrp="1"/>
          </p:cNvSpPr>
          <p:nvPr>
            <p:ph type="sldNum" sz="quarter" idx="5"/>
          </p:nvPr>
        </p:nvSpPr>
        <p:spPr/>
        <p:txBody>
          <a:bodyPr/>
          <a:lstStyle/>
          <a:p>
            <a:fld id="{93C945DD-9D5E-4BA5-B894-25CFF5584883}" type="slidenum">
              <a:rPr lang="en-GB" smtClean="0"/>
              <a:t>9</a:t>
            </a:fld>
            <a:endParaRPr lang="en-GB"/>
          </a:p>
        </p:txBody>
      </p:sp>
    </p:spTree>
    <p:extLst>
      <p:ext uri="{BB962C8B-B14F-4D97-AF65-F5344CB8AC3E}">
        <p14:creationId xmlns:p14="http://schemas.microsoft.com/office/powerpoint/2010/main" val="521469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61C5E-1235-3BC8-B80C-10A47670DF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4CECE4-FD62-4714-A897-C501F51C93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16FA65-48D0-4A5A-D6AE-6BB71D61C593}"/>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B7A894D6-B427-1C8B-7B3F-8FCC3F39152F}"/>
              </a:ext>
            </a:extLst>
          </p:cNvPr>
          <p:cNvSpPr>
            <a:spLocks noGrp="1"/>
          </p:cNvSpPr>
          <p:nvPr>
            <p:ph type="sldNum" sz="quarter" idx="5"/>
          </p:nvPr>
        </p:nvSpPr>
        <p:spPr/>
        <p:txBody>
          <a:bodyPr/>
          <a:lstStyle/>
          <a:p>
            <a:fld id="{93C945DD-9D5E-4BA5-B894-25CFF5584883}" type="slidenum">
              <a:rPr lang="en-GB" smtClean="0"/>
              <a:t>10</a:t>
            </a:fld>
            <a:endParaRPr lang="en-GB"/>
          </a:p>
        </p:txBody>
      </p:sp>
    </p:spTree>
    <p:extLst>
      <p:ext uri="{BB962C8B-B14F-4D97-AF65-F5344CB8AC3E}">
        <p14:creationId xmlns:p14="http://schemas.microsoft.com/office/powerpoint/2010/main" val="2748983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39368-9261-BACB-B07A-374C60CA3E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DD7A8B-4F7E-D18D-6BE5-C3A11AF557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447F4-820D-85AA-937F-DB03056191BC}"/>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52FE5BAA-A54B-853C-3669-7AB17FB12D9E}"/>
              </a:ext>
            </a:extLst>
          </p:cNvPr>
          <p:cNvSpPr>
            <a:spLocks noGrp="1"/>
          </p:cNvSpPr>
          <p:nvPr>
            <p:ph type="sldNum" sz="quarter" idx="5"/>
          </p:nvPr>
        </p:nvSpPr>
        <p:spPr/>
        <p:txBody>
          <a:bodyPr/>
          <a:lstStyle/>
          <a:p>
            <a:fld id="{93C945DD-9D5E-4BA5-B894-25CFF5584883}" type="slidenum">
              <a:rPr lang="en-GB" smtClean="0"/>
              <a:t>11</a:t>
            </a:fld>
            <a:endParaRPr lang="en-GB"/>
          </a:p>
        </p:txBody>
      </p:sp>
    </p:spTree>
    <p:extLst>
      <p:ext uri="{BB962C8B-B14F-4D97-AF65-F5344CB8AC3E}">
        <p14:creationId xmlns:p14="http://schemas.microsoft.com/office/powerpoint/2010/main" val="3155961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119AC-4ECB-40E9-D181-B9841F56C4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43C54D-9659-D5C1-6063-318A74D8C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913083-7CB5-1174-FF73-EACB6792A927}"/>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2925D29C-AC0A-46E7-FC64-50FB4E7EBCAB}"/>
              </a:ext>
            </a:extLst>
          </p:cNvPr>
          <p:cNvSpPr>
            <a:spLocks noGrp="1"/>
          </p:cNvSpPr>
          <p:nvPr>
            <p:ph type="sldNum" sz="quarter" idx="5"/>
          </p:nvPr>
        </p:nvSpPr>
        <p:spPr/>
        <p:txBody>
          <a:bodyPr/>
          <a:lstStyle/>
          <a:p>
            <a:fld id="{93C945DD-9D5E-4BA5-B894-25CFF5584883}" type="slidenum">
              <a:rPr lang="en-GB" smtClean="0"/>
              <a:t>12</a:t>
            </a:fld>
            <a:endParaRPr lang="en-GB"/>
          </a:p>
        </p:txBody>
      </p:sp>
    </p:spTree>
    <p:extLst>
      <p:ext uri="{BB962C8B-B14F-4D97-AF65-F5344CB8AC3E}">
        <p14:creationId xmlns:p14="http://schemas.microsoft.com/office/powerpoint/2010/main" val="3214291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F6EA5-6F7A-6AC4-B613-DE0DB9A4DD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B95A13-2ED7-6C50-E53C-546CAFA205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D4A82B-4295-1478-9069-C6581494D608}"/>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B1DF99C1-22F0-7441-1F5B-7A9E08431D99}"/>
              </a:ext>
            </a:extLst>
          </p:cNvPr>
          <p:cNvSpPr>
            <a:spLocks noGrp="1"/>
          </p:cNvSpPr>
          <p:nvPr>
            <p:ph type="sldNum" sz="quarter" idx="5"/>
          </p:nvPr>
        </p:nvSpPr>
        <p:spPr/>
        <p:txBody>
          <a:bodyPr/>
          <a:lstStyle/>
          <a:p>
            <a:fld id="{93C945DD-9D5E-4BA5-B894-25CFF5584883}" type="slidenum">
              <a:rPr lang="en-GB" smtClean="0"/>
              <a:t>13</a:t>
            </a:fld>
            <a:endParaRPr lang="en-GB"/>
          </a:p>
        </p:txBody>
      </p:sp>
    </p:spTree>
    <p:extLst>
      <p:ext uri="{BB962C8B-B14F-4D97-AF65-F5344CB8AC3E}">
        <p14:creationId xmlns:p14="http://schemas.microsoft.com/office/powerpoint/2010/main" val="2513320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308BA-6377-C80B-2657-64BFEFA01F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BC8D18-F41A-4D8D-5C25-C44F8CCD5D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4011B4-2297-4F8B-EEF7-D9A4C3BFC6E0}"/>
              </a:ext>
            </a:extLst>
          </p:cNvPr>
          <p:cNvSpPr>
            <a:spLocks noGrp="1"/>
          </p:cNvSpPr>
          <p:nvPr>
            <p:ph type="body" idx="1"/>
          </p:nvPr>
        </p:nvSpPr>
        <p:spPr/>
        <p:txBody>
          <a:bodyPr/>
          <a:lstStyle/>
          <a:p>
            <a:r>
              <a:rPr lang="en-US"/>
              <a:t>It's also about relationships between providers and placement officers – some will call </a:t>
            </a:r>
            <a:r>
              <a:rPr lang="en-US" err="1"/>
              <a:t>provders</a:t>
            </a:r>
            <a:r>
              <a:rPr lang="en-US"/>
              <a:t> they know</a:t>
            </a:r>
            <a:endParaRPr lang="en-US">
              <a:cs typeface="Calibri"/>
            </a:endParaRPr>
          </a:p>
        </p:txBody>
      </p:sp>
      <p:sp>
        <p:nvSpPr>
          <p:cNvPr id="4" name="Slide Number Placeholder 3">
            <a:extLst>
              <a:ext uri="{FF2B5EF4-FFF2-40B4-BE49-F238E27FC236}">
                <a16:creationId xmlns:a16="http://schemas.microsoft.com/office/drawing/2014/main" id="{E040B1B7-D8FE-C1FA-C24E-767E8297219D}"/>
              </a:ext>
            </a:extLst>
          </p:cNvPr>
          <p:cNvSpPr>
            <a:spLocks noGrp="1"/>
          </p:cNvSpPr>
          <p:nvPr>
            <p:ph type="sldNum" sz="quarter" idx="5"/>
          </p:nvPr>
        </p:nvSpPr>
        <p:spPr/>
        <p:txBody>
          <a:bodyPr/>
          <a:lstStyle/>
          <a:p>
            <a:fld id="{93C945DD-9D5E-4BA5-B894-25CFF5584883}" type="slidenum">
              <a:rPr lang="en-GB" smtClean="0"/>
              <a:t>14</a:t>
            </a:fld>
            <a:endParaRPr lang="en-GB"/>
          </a:p>
        </p:txBody>
      </p:sp>
    </p:spTree>
    <p:extLst>
      <p:ext uri="{BB962C8B-B14F-4D97-AF65-F5344CB8AC3E}">
        <p14:creationId xmlns:p14="http://schemas.microsoft.com/office/powerpoint/2010/main" val="1735255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268760"/>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28A7BD68-D84C-4024-A77B-867EC75A6296}" type="datetimeFigureOut">
              <a:rPr lang="en-GB"/>
              <a:pPr>
                <a:defRPr/>
              </a:pPr>
              <a:t>15/02/2024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480708E-D1A2-4F10-8FA8-B85BE4797098}" type="slidenum">
              <a:rPr lang="en-GB"/>
              <a:pPr>
                <a:defRPr/>
              </a:pPr>
              <a:t>‹#›</a:t>
            </a:fld>
            <a:endParaRPr lang="en-GB"/>
          </a:p>
        </p:txBody>
      </p:sp>
    </p:spTree>
    <p:extLst>
      <p:ext uri="{BB962C8B-B14F-4D97-AF65-F5344CB8AC3E}">
        <p14:creationId xmlns:p14="http://schemas.microsoft.com/office/powerpoint/2010/main" val="4134597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15/02/2024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1032824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7992888" cy="4954562"/>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15/02/2024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3339994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15/02/2024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1438676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15/02/2024</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1741714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Title 1"/>
          <p:cNvSpPr>
            <a:spLocks noGrp="1"/>
          </p:cNvSpPr>
          <p:nvPr>
            <p:ph type="title"/>
          </p:nvPr>
        </p:nvSpPr>
        <p:spPr>
          <a:xfrm>
            <a:off x="457200" y="274638"/>
            <a:ext cx="8229600" cy="994122"/>
          </a:xfrm>
        </p:spPr>
        <p:txBody>
          <a:bodyPr>
            <a:normAutofit/>
          </a:bodyPr>
          <a:lstStyle>
            <a:lvl1pPr>
              <a:defRPr sz="2585"/>
            </a:lvl1pPr>
          </a:lstStyle>
          <a:p>
            <a:r>
              <a:rPr lang="en-US"/>
              <a:t>Click to edit Master title style</a:t>
            </a:r>
            <a:endParaRPr lang="en-GB"/>
          </a:p>
        </p:txBody>
      </p:sp>
      <p:sp>
        <p:nvSpPr>
          <p:cNvPr id="10" name="Content Placeholder 2"/>
          <p:cNvSpPr>
            <a:spLocks noGrp="1"/>
          </p:cNvSpPr>
          <p:nvPr>
            <p:ph idx="1"/>
          </p:nvPr>
        </p:nvSpPr>
        <p:spPr>
          <a:xfrm>
            <a:off x="457200" y="1412777"/>
            <a:ext cx="8229600" cy="4525387"/>
          </a:xfrm>
        </p:spPr>
        <p:txBody>
          <a:bodyPr>
            <a:normAutofit/>
          </a:bodyPr>
          <a:lstStyle>
            <a:lvl1pPr>
              <a:defRPr sz="2215"/>
            </a:lvl1pPr>
            <a:lvl2pPr>
              <a:defRPr sz="1846"/>
            </a:lvl2pPr>
            <a:lvl3pPr>
              <a:defRPr sz="1662"/>
            </a:lvl3pPr>
            <a:lvl4pPr>
              <a:defRPr sz="1477"/>
            </a:lvl4pPr>
            <a:lvl5pPr>
              <a:defRPr sz="147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txBox="1">
            <a:spLocks/>
          </p:cNvSpPr>
          <p:nvPr userDrawn="1"/>
        </p:nvSpPr>
        <p:spPr>
          <a:xfrm>
            <a:off x="341311" y="6412627"/>
            <a:ext cx="2133600" cy="365125"/>
          </a:xfrm>
          <a:prstGeom prst="rect">
            <a:avLst/>
          </a:prstGeom>
        </p:spPr>
        <p:txBody>
          <a:bodyPr vert="horz" lIns="84406" tIns="42203" rIns="84406" bIns="42203" rtlCol="0" anchor="ctr"/>
          <a:lstStyle>
            <a:defPPr>
              <a:defRPr lang="en-US"/>
            </a:defPPr>
            <a:lvl1pPr marL="0" algn="l" defTabSz="914400" rtl="0" eaLnBrk="1" latinLnBrk="0" hangingPunct="1">
              <a:defRPr sz="1000" b="1" kern="1200">
                <a:solidFill>
                  <a:schemeClr val="tx1">
                    <a:tint val="75000"/>
                  </a:schemeClr>
                </a:solidFill>
                <a:latin typeface="Arial Nov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23">
                <a:solidFill>
                  <a:schemeClr val="bg1"/>
                </a:solidFill>
              </a:rPr>
              <a:t>PAGE </a:t>
            </a:r>
            <a:fld id="{45A89BE1-5792-4ACB-BF4C-7FAB88C6C5B7}" type="slidenum">
              <a:rPr lang="en-GB" sz="923" smtClean="0">
                <a:solidFill>
                  <a:schemeClr val="bg1"/>
                </a:solidFill>
              </a:rPr>
              <a:pPr/>
              <a:t>‹#›</a:t>
            </a:fld>
            <a:endParaRPr lang="en-GB" sz="923">
              <a:solidFill>
                <a:schemeClr val="bg1"/>
              </a:solidFill>
            </a:endParaRPr>
          </a:p>
        </p:txBody>
      </p:sp>
      <p:sp>
        <p:nvSpPr>
          <p:cNvPr id="7" name="Slide Number Placeholder 5"/>
          <p:cNvSpPr>
            <a:spLocks noGrp="1"/>
          </p:cNvSpPr>
          <p:nvPr>
            <p:ph type="sldNum" sz="quarter" idx="4"/>
          </p:nvPr>
        </p:nvSpPr>
        <p:spPr>
          <a:xfrm>
            <a:off x="377863" y="6448252"/>
            <a:ext cx="2133600" cy="365125"/>
          </a:xfrm>
          <a:prstGeom prst="rect">
            <a:avLst/>
          </a:prstGeom>
        </p:spPr>
        <p:txBody>
          <a:bodyPr vert="horz" lIns="91440" tIns="45720" rIns="91440" bIns="45720" rtlCol="0" anchor="ctr"/>
          <a:lstStyle>
            <a:lvl1pPr algn="l">
              <a:defRPr sz="923"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grpSp>
        <p:nvGrpSpPr>
          <p:cNvPr id="8" name="Group 7">
            <a:extLst>
              <a:ext uri="{FF2B5EF4-FFF2-40B4-BE49-F238E27FC236}">
                <a16:creationId xmlns:a16="http://schemas.microsoft.com/office/drawing/2014/main" id="{ABA2FA8A-66E7-42EB-BBEF-E2E8F3D6EB24}"/>
              </a:ext>
            </a:extLst>
          </p:cNvPr>
          <p:cNvGrpSpPr/>
          <p:nvPr userDrawn="1"/>
        </p:nvGrpSpPr>
        <p:grpSpPr>
          <a:xfrm>
            <a:off x="251520" y="6165305"/>
            <a:ext cx="5583390" cy="618195"/>
            <a:chOff x="272480" y="6142407"/>
            <a:chExt cx="6048672" cy="618195"/>
          </a:xfrm>
        </p:grpSpPr>
        <p:sp>
          <p:nvSpPr>
            <p:cNvPr id="11" name="Rectangle 10">
              <a:extLst>
                <a:ext uri="{FF2B5EF4-FFF2-40B4-BE49-F238E27FC236}">
                  <a16:creationId xmlns:a16="http://schemas.microsoft.com/office/drawing/2014/main" id="{5DF86BCC-432D-413F-8A6E-E0E33924D99D}"/>
                </a:ext>
              </a:extLst>
            </p:cNvPr>
            <p:cNvSpPr/>
            <p:nvPr userDrawn="1"/>
          </p:nvSpPr>
          <p:spPr>
            <a:xfrm>
              <a:off x="272480" y="6142407"/>
              <a:ext cx="604867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12" name="Picture 2" descr="Twitter Logo, history, meaning, symbol, PNG">
              <a:extLst>
                <a:ext uri="{FF2B5EF4-FFF2-40B4-BE49-F238E27FC236}">
                  <a16:creationId xmlns:a16="http://schemas.microsoft.com/office/drawing/2014/main" id="{16B17707-079B-40E7-9E7B-BA726F04C28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756" y="6389986"/>
              <a:ext cx="632520" cy="37061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5B18DEA-9CCE-49A7-BD87-0B57957C3A66}"/>
                </a:ext>
              </a:extLst>
            </p:cNvPr>
            <p:cNvSpPr txBox="1"/>
            <p:nvPr userDrawn="1"/>
          </p:nvSpPr>
          <p:spPr>
            <a:xfrm>
              <a:off x="994910" y="6372036"/>
              <a:ext cx="2736304" cy="369332"/>
            </a:xfrm>
            <a:prstGeom prst="rect">
              <a:avLst/>
            </a:prstGeom>
            <a:noFill/>
          </p:spPr>
          <p:txBody>
            <a:bodyPr wrap="square" rtlCol="0">
              <a:spAutoFit/>
            </a:bodyPr>
            <a:lstStyle/>
            <a:p>
              <a:r>
                <a:rPr lang="en-GB"/>
                <a:t>@digibrum</a:t>
              </a:r>
            </a:p>
          </p:txBody>
        </p:sp>
      </p:grpSp>
    </p:spTree>
    <p:extLst>
      <p:ext uri="{BB962C8B-B14F-4D97-AF65-F5344CB8AC3E}">
        <p14:creationId xmlns:p14="http://schemas.microsoft.com/office/powerpoint/2010/main" val="391154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7EE3EA5-0098-4387-91C8-19DCB2D44152}" type="datetimeFigureOut">
              <a:rPr lang="en-GB" smtClean="0"/>
              <a:t>15/02/2024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2323892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EE3EA5-0098-4387-91C8-19DCB2D44152}" type="datetimeFigureOut">
              <a:rPr lang="en-GB" smtClean="0"/>
              <a:t>15/02/2024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2555392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EE3EA5-0098-4387-91C8-19DCB2D44152}" type="datetimeFigureOut">
              <a:rPr lang="en-GB" smtClean="0"/>
              <a:t>15/02/2024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307271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7EE3EA5-0098-4387-91C8-19DCB2D44152}" type="datetimeFigureOut">
              <a:rPr lang="en-GB" smtClean="0"/>
              <a:t>15/02/2024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3929011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7EE3EA5-0098-4387-91C8-19DCB2D44152}" type="datetimeFigureOut">
              <a:rPr lang="en-GB" smtClean="0"/>
              <a:t>15/02/2024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389106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15/02/2024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189600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7EE3EA5-0098-4387-91C8-19DCB2D44152}" type="datetimeFigureOut">
              <a:rPr lang="en-GB" smtClean="0"/>
              <a:t>15/02/2024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204704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E3EA5-0098-4387-91C8-19DCB2D44152}" type="datetimeFigureOut">
              <a:rPr lang="en-GB" smtClean="0"/>
              <a:t>15/02/2024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5882738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EE3EA5-0098-4387-91C8-19DCB2D44152}" type="datetimeFigureOut">
              <a:rPr lang="en-GB" smtClean="0"/>
              <a:t>15/02/2024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1584615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EE3EA5-0098-4387-91C8-19DCB2D44152}" type="datetimeFigureOut">
              <a:rPr lang="en-GB" smtClean="0"/>
              <a:t>15/02/2024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23840158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EE3EA5-0098-4387-91C8-19DCB2D44152}" type="datetimeFigureOut">
              <a:rPr lang="en-GB" smtClean="0"/>
              <a:t>15/02/2024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2040938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EE3EA5-0098-4387-91C8-19DCB2D44152}" type="datetimeFigureOut">
              <a:rPr lang="en-GB" smtClean="0"/>
              <a:t>15/02/2024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1511843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7992888" cy="4954562"/>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15/02/2024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881153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15/02/2024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2796081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7992888" cy="4954562"/>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15/02/2024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3566693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7992888" cy="4954562"/>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15/02/2024</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279489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7992888" cy="4954562"/>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15/02/2024</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2170559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15/02/2024</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11770179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15/02/2024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29653488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tif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6"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2.tiff"/><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tiff"/><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6B2AC08-B14C-45B4-BD2E-F44BD2B7C62D}" type="datetimeFigureOut">
              <a:rPr lang="en-GB"/>
              <a:pPr>
                <a:defRPr/>
              </a:pPr>
              <a:t>15/02/2024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0A67B407-5E6C-47AA-B03F-1717B769F6C9}" type="slidenum">
              <a:rPr lang="en-GB"/>
              <a:pPr>
                <a:defRPr/>
              </a:pPr>
              <a:t>‹#›</a:t>
            </a:fld>
            <a:endParaRPr lang="en-GB"/>
          </a:p>
        </p:txBody>
      </p:sp>
      <p:pic>
        <p:nvPicPr>
          <p:cNvPr id="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3271167" cy="3163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3528" y="5949280"/>
            <a:ext cx="3312368" cy="655527"/>
          </a:xfrm>
          <a:prstGeom prst="rect">
            <a:avLst/>
          </a:prstGeom>
        </p:spPr>
      </p:pic>
      <p:sp>
        <p:nvSpPr>
          <p:cNvPr id="3" name="TextBox 2">
            <a:extLst>
              <a:ext uri="{FF2B5EF4-FFF2-40B4-BE49-F238E27FC236}">
                <a16:creationId xmlns:a16="http://schemas.microsoft.com/office/drawing/2014/main" id="{A5869083-C0D0-C0B2-B530-F2EBE7A3C8BD}"/>
              </a:ext>
            </a:extLst>
          </p:cNvPr>
          <p:cNvSpPr txBox="1"/>
          <p:nvPr>
            <p:extLst>
              <p:ext uri="{1162E1C5-73C7-4A58-AE30-91384D911F3F}">
                <p184:classification xmlns:p184="http://schemas.microsoft.com/office/powerpoint/2018/4/main" val="ftr"/>
              </p:ext>
            </p:extLst>
          </p:nvPr>
        </p:nvSpPr>
        <p:spPr>
          <a:xfrm>
            <a:off x="4341813" y="66421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cxnSp>
        <p:nvCxnSpPr>
          <p:cNvPr id="9" name="Straight Connector 8"/>
          <p:cNvCxnSpPr/>
          <p:nvPr userDrawn="1"/>
        </p:nvCxnSpPr>
        <p:spPr>
          <a:xfrm>
            <a:off x="323528" y="5733256"/>
            <a:ext cx="84969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4435356"/>
      </p:ext>
    </p:extLst>
  </p:cSld>
  <p:clrMap bg1="lt1" tx1="dk1" bg2="lt2" tx2="dk2" accent1="accent1" accent2="accent2" accent3="accent3" accent4="accent4" accent5="accent5" accent6="accent6" hlink="hlink" folHlink="folHlink"/>
  <p:sldLayoutIdLst>
    <p:sldLayoutId id="2147483689"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23528" y="5949280"/>
            <a:ext cx="3312368" cy="655527"/>
          </a:xfrm>
          <a:prstGeom prst="rect">
            <a:avLst/>
          </a:prstGeom>
        </p:spPr>
      </p:pic>
      <p:pic>
        <p:nvPicPr>
          <p:cNvPr id="9"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rot="10800000">
            <a:off x="7255516" y="5031466"/>
            <a:ext cx="1888484" cy="1826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D1B30A23-AD48-3970-D3F8-4349EB6F674E}"/>
              </a:ext>
            </a:extLst>
          </p:cNvPr>
          <p:cNvSpPr txBox="1"/>
          <p:nvPr>
            <p:extLst>
              <p:ext uri="{1162E1C5-73C7-4A58-AE30-91384D911F3F}">
                <p184:classification xmlns:p184="http://schemas.microsoft.com/office/powerpoint/2018/4/main" val="ftr"/>
              </p:ext>
            </p:extLst>
          </p:nvPr>
        </p:nvSpPr>
        <p:spPr>
          <a:xfrm>
            <a:off x="4341813" y="66421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cxnSp>
        <p:nvCxnSpPr>
          <p:cNvPr id="8" name="Straight Connector 7"/>
          <p:cNvCxnSpPr>
            <a:cxnSpLocks/>
          </p:cNvCxnSpPr>
          <p:nvPr userDrawn="1"/>
        </p:nvCxnSpPr>
        <p:spPr>
          <a:xfrm>
            <a:off x="323528" y="5733256"/>
            <a:ext cx="72909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811209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672" r:id="rId10"/>
    <p:sldLayoutId id="2147483673" r:id="rId11"/>
    <p:sldLayoutId id="2147483674" r:id="rId12"/>
    <p:sldLayoutId id="214748368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EE3EA5-0098-4387-91C8-19DCB2D44152}" type="datetimeFigureOut">
              <a:rPr lang="en-GB" smtClean="0"/>
              <a:t>15/02/2024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C85520-E22D-438E-A2AA-12CB05CF9CE6}" type="slidenum">
              <a:rPr lang="en-GB" smtClean="0"/>
              <a:t>‹#›</a:t>
            </a:fld>
            <a:endParaRPr lang="en-GB"/>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23528" y="5949280"/>
            <a:ext cx="3312368" cy="655527"/>
          </a:xfrm>
          <a:prstGeom prst="rect">
            <a:avLst/>
          </a:prstGeom>
        </p:spPr>
      </p:pic>
      <p:cxnSp>
        <p:nvCxnSpPr>
          <p:cNvPr id="8" name="Straight Connector 7"/>
          <p:cNvCxnSpPr/>
          <p:nvPr userDrawn="1"/>
        </p:nvCxnSpPr>
        <p:spPr>
          <a:xfrm>
            <a:off x="323528" y="5733256"/>
            <a:ext cx="835292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rot="5400000">
            <a:off x="5926487" y="53654"/>
            <a:ext cx="3271167" cy="3163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a:extLst>
              <a:ext uri="{FF2B5EF4-FFF2-40B4-BE49-F238E27FC236}">
                <a16:creationId xmlns:a16="http://schemas.microsoft.com/office/drawing/2014/main" id="{AE68CBF6-F1BD-ECE1-86D9-71756E361A1D}"/>
              </a:ext>
            </a:extLst>
          </p:cNvPr>
          <p:cNvSpPr txBox="1"/>
          <p:nvPr>
            <p:extLst>
              <p:ext uri="{1162E1C5-73C7-4A58-AE30-91384D911F3F}">
                <p184:classification xmlns:p184="http://schemas.microsoft.com/office/powerpoint/2018/4/main" val="ftr"/>
              </p:ext>
            </p:extLst>
          </p:nvPr>
        </p:nvSpPr>
        <p:spPr>
          <a:xfrm>
            <a:off x="4341813" y="66421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09956581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svg"/><Relationship Id="rId7" Type="http://schemas.openxmlformats.org/officeDocument/2006/relationships/image" Target="../media/image1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13.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svg"/><Relationship Id="rId7" Type="http://schemas.openxmlformats.org/officeDocument/2006/relationships/image" Target="../media/image1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9.svg"/><Relationship Id="rId7" Type="http://schemas.openxmlformats.org/officeDocument/2006/relationships/image" Target="../media/image1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3"/>
          <p:cNvSpPr txBox="1">
            <a:spLocks noChangeArrowheads="1"/>
          </p:cNvSpPr>
          <p:nvPr/>
        </p:nvSpPr>
        <p:spPr bwMode="auto">
          <a:xfrm>
            <a:off x="2771800" y="1988840"/>
            <a:ext cx="5761038" cy="2769989"/>
          </a:xfrm>
          <a:prstGeom prst="rect">
            <a:avLst/>
          </a:prstGeom>
          <a:noFill/>
          <a:ln w="9525">
            <a:noFill/>
            <a:prstDash val="dashDot"/>
            <a:miter lim="800000"/>
            <a:headEnd/>
            <a:tailEnd/>
          </a:ln>
          <a:extLst>
            <a:ext uri="{909E8E84-426E-40DD-AFC4-6F175D3DCCD1}">
              <a14:hiddenFill xmlns:a14="http://schemas.microsoft.com/office/drawing/2010/main">
                <a:solidFill>
                  <a:srgbClr val="FFFFFF"/>
                </a:solidFill>
              </a14:hiddenFill>
            </a:ext>
          </a:extLst>
        </p:spPr>
        <p:txBody>
          <a:bodyPr lIns="91440" tIns="45720" rIns="91440" bIns="45720" anchor="t">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3600" b="1">
                <a:latin typeface="Arial"/>
                <a:cs typeface="Arial"/>
              </a:rPr>
              <a:t>Show &amp; Tell</a:t>
            </a:r>
            <a:endParaRPr lang="en-US"/>
          </a:p>
          <a:p>
            <a:endParaRPr lang="en-GB" altLang="en-US" sz="2400" b="1">
              <a:latin typeface="Arial" charset="0"/>
            </a:endParaRPr>
          </a:p>
          <a:p>
            <a:r>
              <a:rPr lang="en-GB" altLang="en-US" sz="2400" b="1">
                <a:latin typeface="Arial"/>
                <a:cs typeface="Arial"/>
              </a:rPr>
              <a:t>West Midlands Placement Portal        </a:t>
            </a:r>
            <a:endParaRPr lang="en-GB" altLang="en-US" sz="2400" b="1">
              <a:latin typeface="Arial" charset="0"/>
            </a:endParaRPr>
          </a:p>
          <a:p>
            <a:r>
              <a:rPr lang="en-GB" altLang="en-US" sz="2400">
                <a:latin typeface="Arial"/>
                <a:cs typeface="Arial"/>
              </a:rPr>
              <a:t>Sprint 16 – 14</a:t>
            </a:r>
            <a:r>
              <a:rPr lang="en-GB" altLang="en-US" sz="2400" baseline="30000">
                <a:latin typeface="Arial"/>
                <a:cs typeface="Arial"/>
              </a:rPr>
              <a:t>th</a:t>
            </a:r>
            <a:r>
              <a:rPr lang="en-GB" altLang="en-US" sz="2400">
                <a:latin typeface="Arial"/>
                <a:cs typeface="Arial"/>
              </a:rPr>
              <a:t> February 2024</a:t>
            </a:r>
            <a:endParaRPr lang="en-GB" altLang="en-US" sz="2400">
              <a:latin typeface="Arial" charset="0"/>
            </a:endParaRPr>
          </a:p>
          <a:p>
            <a:endParaRPr lang="en-GB" altLang="en-US" b="1">
              <a:latin typeface="Arial" charset="0"/>
            </a:endParaRPr>
          </a:p>
          <a:p>
            <a:endParaRPr lang="en-GB" altLang="en-US" b="1">
              <a:latin typeface="Arial" charset="0"/>
            </a:endParaRPr>
          </a:p>
          <a:p>
            <a:endParaRPr lang="en-GB" altLang="en-US" b="1">
              <a:latin typeface="Arial" charset="0"/>
            </a:endParaRPr>
          </a:p>
          <a:p>
            <a:endParaRPr lang="en-GB" altLang="en-US" sz="1200">
              <a:latin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61734-0809-4221-06E1-FF24BBA1D9D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A560691-9DE5-F85F-13AE-3194E63D5A20}"/>
              </a:ext>
            </a:extLst>
          </p:cNvPr>
          <p:cNvSpPr/>
          <p:nvPr/>
        </p:nvSpPr>
        <p:spPr>
          <a:xfrm>
            <a:off x="4085362" y="4919957"/>
            <a:ext cx="5058638" cy="21120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91FFCD-014B-7188-AA00-913AF56CD266}"/>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Page: Applicant Details + RI</a:t>
            </a:r>
            <a:endParaRPr lang="en-GB" sz="2800" b="1">
              <a:latin typeface="Arial" panose="020B0604020202020204" pitchFamily="34" charset="0"/>
              <a:ea typeface="+mn-ea"/>
              <a:cs typeface="Arial" panose="020B0604020202020204" pitchFamily="34" charset="0"/>
            </a:endParaRPr>
          </a:p>
        </p:txBody>
      </p:sp>
      <p:sp>
        <p:nvSpPr>
          <p:cNvPr id="7" name="TextBox 1">
            <a:extLst>
              <a:ext uri="{FF2B5EF4-FFF2-40B4-BE49-F238E27FC236}">
                <a16:creationId xmlns:a16="http://schemas.microsoft.com/office/drawing/2014/main" id="{E1F683A4-8599-E12F-2212-79FB8D140ABA}"/>
              </a:ext>
            </a:extLst>
          </p:cNvPr>
          <p:cNvSpPr txBox="1"/>
          <p:nvPr/>
        </p:nvSpPr>
        <p:spPr>
          <a:xfrm>
            <a:off x="4225159" y="984298"/>
            <a:ext cx="4770251" cy="566821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en-GB" sz="1600" b="1">
                <a:latin typeface="Calibri"/>
                <a:ea typeface="Calibri"/>
                <a:cs typeface="Calibri"/>
              </a:rPr>
              <a:t>Unclear on the email they should put in your details</a:t>
            </a:r>
          </a:p>
          <a:p>
            <a:endParaRPr lang="en-GB" sz="1600">
              <a:latin typeface="Calibri"/>
              <a:ea typeface="Calibri"/>
              <a:cs typeface="Calibri"/>
            </a:endParaRPr>
          </a:p>
          <a:p>
            <a:r>
              <a:rPr lang="en-GB" sz="1600" b="0" i="0">
                <a:solidFill>
                  <a:srgbClr val="000000"/>
                </a:solidFill>
                <a:effectLst/>
                <a:latin typeface="Calibri"/>
                <a:cs typeface="Arial"/>
              </a:rPr>
              <a:t>Most users were not clear on which email to put in the ‘your details’ section as providers were unsure what the email address was being used for. Users weren't sure whether to put their individual emails or that of the general referral team and missed the page description.</a:t>
            </a:r>
            <a:r>
              <a:rPr lang="en-GB" sz="1600">
                <a:solidFill>
                  <a:srgbClr val="000000"/>
                </a:solidFill>
                <a:latin typeface="Calibri"/>
                <a:cs typeface="Arial"/>
              </a:rPr>
              <a:t> </a:t>
            </a:r>
          </a:p>
          <a:p>
            <a:br>
              <a:rPr lang="en-GB" sz="1600"/>
            </a:br>
            <a:r>
              <a:rPr lang="en-GB" sz="1600" b="1" i="0">
                <a:solidFill>
                  <a:srgbClr val="000000"/>
                </a:solidFill>
                <a:effectLst/>
                <a:latin typeface="Calibri"/>
                <a:cs typeface="Arial"/>
              </a:rPr>
              <a:t>Responsible individual</a:t>
            </a:r>
          </a:p>
          <a:p>
            <a:endParaRPr lang="en-GB" sz="1600" b="1" i="0">
              <a:solidFill>
                <a:srgbClr val="000000"/>
              </a:solidFill>
              <a:effectLst/>
              <a:latin typeface="Calibri" panose="020F0502020204030204" pitchFamily="34" charset="0"/>
            </a:endParaRPr>
          </a:p>
          <a:p>
            <a:r>
              <a:rPr lang="en-GB" sz="1600" b="0" i="0">
                <a:solidFill>
                  <a:srgbClr val="000000"/>
                </a:solidFill>
                <a:effectLst/>
                <a:latin typeface="Calibri"/>
                <a:cs typeface="Arial"/>
              </a:rPr>
              <a:t>The ‘Responsible Individual’ was not always known by users as this is a terminology they had not come across. However, most users knew who to contact in their organisation to find out.</a:t>
            </a:r>
            <a:r>
              <a:rPr lang="en-GB" sz="1600">
                <a:solidFill>
                  <a:srgbClr val="000000"/>
                </a:solidFill>
                <a:latin typeface="Calibri"/>
                <a:cs typeface="Arial"/>
              </a:rPr>
              <a:t> </a:t>
            </a:r>
            <a:endParaRPr lang="en-GB" sz="1600" b="0" i="0">
              <a:solidFill>
                <a:srgbClr val="000000"/>
              </a:solidFill>
              <a:effectLst/>
              <a:latin typeface="Calibri" panose="020F0502020204030204" pitchFamily="34" charset="0"/>
            </a:endParaRPr>
          </a:p>
          <a:p>
            <a:endParaRPr lang="en-GB">
              <a:ea typeface="Calibri" pitchFamily="34" charset="0"/>
            </a:endParaRPr>
          </a:p>
          <a:p>
            <a:r>
              <a:rPr lang="en-GB" sz="1600" b="1">
                <a:solidFill>
                  <a:schemeClr val="tx2">
                    <a:lumMod val="60000"/>
                    <a:lumOff val="40000"/>
                  </a:schemeClr>
                </a:solidFill>
                <a:latin typeface="Calibri"/>
                <a:cs typeface="Calibri"/>
              </a:rPr>
              <a:t>Design decision: </a:t>
            </a:r>
            <a:r>
              <a:rPr lang="en-GB" sz="1600">
                <a:latin typeface="Calibri"/>
                <a:ea typeface="Calibri" pitchFamily="34" charset="0"/>
                <a:cs typeface="Calibri"/>
              </a:rPr>
              <a:t>Move ‘your details’ page to the first page in the journey to help give more context to the name and contact wanted. Also add additional information in the page description to explain what these details will be used for.</a:t>
            </a:r>
            <a:endParaRPr lang="en-GB" sz="1600">
              <a:ea typeface="Calibri" pitchFamily="34" charset="0"/>
              <a:cs typeface="Calibri"/>
            </a:endParaRPr>
          </a:p>
          <a:p>
            <a:pPr>
              <a:spcBef>
                <a:spcPts val="1000"/>
              </a:spcBef>
              <a:spcAft>
                <a:spcPts val="0"/>
              </a:spcAft>
            </a:pPr>
            <a:endParaRPr lang="en-GB" sz="1600" b="1">
              <a:ea typeface="Calibri"/>
              <a:cs typeface="Calibri"/>
            </a:endParaRPr>
          </a:p>
        </p:txBody>
      </p:sp>
      <p:sp>
        <p:nvSpPr>
          <p:cNvPr id="6" name="TextBox 5">
            <a:extLst>
              <a:ext uri="{FF2B5EF4-FFF2-40B4-BE49-F238E27FC236}">
                <a16:creationId xmlns:a16="http://schemas.microsoft.com/office/drawing/2014/main" id="{055D326D-DAEF-EC05-F4A7-28750B7A288A}"/>
              </a:ext>
            </a:extLst>
          </p:cNvPr>
          <p:cNvSpPr txBox="1"/>
          <p:nvPr/>
        </p:nvSpPr>
        <p:spPr>
          <a:xfrm>
            <a:off x="323528" y="4833433"/>
            <a:ext cx="368091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200" b="0" i="0">
                <a:solidFill>
                  <a:schemeClr val="accent6"/>
                </a:solidFill>
                <a:effectLst/>
                <a:latin typeface="Calibri"/>
                <a:cs typeface="Calibri"/>
              </a:rPr>
              <a:t>“</a:t>
            </a:r>
            <a:r>
              <a:rPr lang="en-GB" sz="1200" b="0" i="0">
                <a:solidFill>
                  <a:schemeClr val="accent6"/>
                </a:solidFill>
                <a:effectLst/>
                <a:latin typeface="Arial" panose="020B0604020202020204" pitchFamily="34" charset="0"/>
              </a:rPr>
              <a:t>I would just put ‘commercial’ in the ‘Name’ box as there are a few of us who would need access.”</a:t>
            </a:r>
            <a:endParaRPr lang="en-US" sz="1200" b="1" i="1">
              <a:solidFill>
                <a:schemeClr val="accent6"/>
              </a:solidFill>
              <a:latin typeface="Arial" panose="020B0604020202020204" pitchFamily="34" charset="0"/>
              <a:ea typeface="Calibri"/>
              <a:cs typeface="Arial" panose="020B0604020202020204" pitchFamily="34" charset="0"/>
            </a:endParaRPr>
          </a:p>
          <a:p>
            <a:r>
              <a:rPr lang="en-GB" sz="1200">
                <a:latin typeface="Calibri"/>
                <a:ea typeface="Calibri"/>
                <a:cs typeface="Calibri"/>
              </a:rPr>
              <a:t>P219 Residential and Fostering Provider</a:t>
            </a:r>
            <a:endParaRPr lang="en-US" sz="1200" b="1" i="1">
              <a:latin typeface="Arial" panose="020B0604020202020204" pitchFamily="34" charset="0"/>
              <a:ea typeface="Calibri"/>
              <a:cs typeface="Arial" panose="020B0604020202020204" pitchFamily="34" charset="0"/>
            </a:endParaRPr>
          </a:p>
        </p:txBody>
      </p:sp>
      <p:pic>
        <p:nvPicPr>
          <p:cNvPr id="4" name="Picture 3" descr="A screenshot of a computer screen&#10;&#10;Description automatically generated">
            <a:extLst>
              <a:ext uri="{FF2B5EF4-FFF2-40B4-BE49-F238E27FC236}">
                <a16:creationId xmlns:a16="http://schemas.microsoft.com/office/drawing/2014/main" id="{FE7884BF-526A-D4DF-A88B-C93A4DFA47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729" y="952986"/>
            <a:ext cx="3556712" cy="36175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13326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1CE03-E20A-9143-7F9E-B3A9815D54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794F6B-A01B-329B-713F-77E6AFD1633D}"/>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Page: Your services</a:t>
            </a:r>
            <a:endParaRPr lang="en-GB" sz="2800" b="1">
              <a:latin typeface="Arial" panose="020B0604020202020204" pitchFamily="34" charset="0"/>
              <a:ea typeface="+mn-ea"/>
              <a:cs typeface="Arial" panose="020B0604020202020204" pitchFamily="34" charset="0"/>
            </a:endParaRPr>
          </a:p>
        </p:txBody>
      </p:sp>
      <p:sp>
        <p:nvSpPr>
          <p:cNvPr id="7" name="TextBox 1">
            <a:extLst>
              <a:ext uri="{FF2B5EF4-FFF2-40B4-BE49-F238E27FC236}">
                <a16:creationId xmlns:a16="http://schemas.microsoft.com/office/drawing/2014/main" id="{A3B8B43E-53F7-01F9-CC0C-E5D60FA5E2D8}"/>
              </a:ext>
            </a:extLst>
          </p:cNvPr>
          <p:cNvSpPr txBox="1"/>
          <p:nvPr/>
        </p:nvSpPr>
        <p:spPr>
          <a:xfrm>
            <a:off x="4319972" y="353120"/>
            <a:ext cx="4770251" cy="616066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en-GB" sz="1600" b="1">
                <a:solidFill>
                  <a:srgbClr val="000000"/>
                </a:solidFill>
                <a:latin typeface="Calibri"/>
                <a:cs typeface="Arial"/>
              </a:rPr>
              <a:t>U</a:t>
            </a:r>
            <a:r>
              <a:rPr lang="en-GB" sz="1600" b="1" i="0">
                <a:solidFill>
                  <a:srgbClr val="000000"/>
                </a:solidFill>
                <a:effectLst/>
                <a:latin typeface="Calibri"/>
                <a:cs typeface="Arial"/>
              </a:rPr>
              <a:t>sers understood what to do on this screen.</a:t>
            </a:r>
            <a:r>
              <a:rPr lang="en-GB" sz="1600" b="1">
                <a:solidFill>
                  <a:srgbClr val="000000"/>
                </a:solidFill>
                <a:latin typeface="Calibri"/>
                <a:cs typeface="Arial"/>
              </a:rPr>
              <a:t> </a:t>
            </a:r>
            <a:endParaRPr lang="en-GB" sz="1600" b="1" i="0">
              <a:solidFill>
                <a:srgbClr val="000000"/>
              </a:solidFill>
              <a:effectLst/>
              <a:latin typeface="Calibri" panose="020F0502020204030204" pitchFamily="34" charset="0"/>
            </a:endParaRPr>
          </a:p>
          <a:p>
            <a:endParaRPr lang="en-GB" sz="1600">
              <a:solidFill>
                <a:srgbClr val="000000"/>
              </a:solidFill>
            </a:endParaRPr>
          </a:p>
          <a:p>
            <a:r>
              <a:rPr lang="en-GB" sz="1600" b="1">
                <a:latin typeface="Calibri"/>
                <a:ea typeface="Calibri"/>
                <a:cs typeface="Calibri"/>
              </a:rPr>
              <a:t>Multiple users need to access and fill this in registration</a:t>
            </a:r>
          </a:p>
          <a:p>
            <a:endParaRPr lang="en-GB" sz="1600">
              <a:solidFill>
                <a:srgbClr val="000000"/>
              </a:solidFill>
            </a:endParaRPr>
          </a:p>
          <a:p>
            <a:r>
              <a:rPr lang="en-GB" sz="1600" b="0" i="0">
                <a:solidFill>
                  <a:srgbClr val="000000"/>
                </a:solidFill>
                <a:effectLst/>
                <a:latin typeface="Calibri"/>
                <a:cs typeface="Arial"/>
              </a:rPr>
              <a:t>However, it was raised for instance in a larger provider that someone is responsible for residential and someone</a:t>
            </a:r>
            <a:r>
              <a:rPr lang="en-GB" sz="1600">
                <a:solidFill>
                  <a:srgbClr val="000000"/>
                </a:solidFill>
                <a:latin typeface="Calibri"/>
                <a:cs typeface="Arial"/>
              </a:rPr>
              <a:t> else</a:t>
            </a:r>
            <a:r>
              <a:rPr lang="en-GB" sz="1600" b="0" i="0">
                <a:solidFill>
                  <a:srgbClr val="000000"/>
                </a:solidFill>
                <a:effectLst/>
                <a:latin typeface="Calibri"/>
                <a:cs typeface="Arial"/>
              </a:rPr>
              <a:t> is responsible for support accommodation so there would need to </a:t>
            </a:r>
            <a:r>
              <a:rPr lang="en-GB" sz="1600">
                <a:solidFill>
                  <a:srgbClr val="000000"/>
                </a:solidFill>
                <a:latin typeface="Calibri"/>
                <a:cs typeface="Arial"/>
              </a:rPr>
              <a:t>be a</a:t>
            </a:r>
            <a:r>
              <a:rPr lang="en-GB" sz="1600" b="0" i="0">
                <a:solidFill>
                  <a:srgbClr val="000000"/>
                </a:solidFill>
                <a:effectLst/>
                <a:latin typeface="Calibri"/>
                <a:cs typeface="Arial"/>
              </a:rPr>
              <a:t> mechanism to save and return and for multiple users to fill out the registration form.</a:t>
            </a:r>
            <a:r>
              <a:rPr lang="en-GB" sz="1600">
                <a:solidFill>
                  <a:srgbClr val="000000"/>
                </a:solidFill>
                <a:latin typeface="Calibri"/>
                <a:cs typeface="Arial"/>
              </a:rPr>
              <a:t> </a:t>
            </a:r>
            <a:endParaRPr lang="en-GB" sz="1600" b="0" i="0">
              <a:solidFill>
                <a:srgbClr val="000000"/>
              </a:solidFill>
              <a:effectLst/>
              <a:latin typeface="Calibri" panose="020F0502020204030204" pitchFamily="34" charset="0"/>
            </a:endParaRPr>
          </a:p>
          <a:p>
            <a:endParaRPr lang="en-GB" sz="1600" b="0" i="0">
              <a:solidFill>
                <a:srgbClr val="000000"/>
              </a:solidFill>
              <a:effectLst/>
              <a:latin typeface="Calibri" panose="020F0502020204030204" pitchFamily="34" charset="0"/>
            </a:endParaRPr>
          </a:p>
          <a:p>
            <a:r>
              <a:rPr lang="en-GB" sz="1600" b="1" i="0">
                <a:solidFill>
                  <a:srgbClr val="000000"/>
                </a:solidFill>
                <a:effectLst/>
                <a:latin typeface="Calibri"/>
                <a:cs typeface="Arial"/>
              </a:rPr>
              <a:t>Large providers would take longer than</a:t>
            </a:r>
            <a:r>
              <a:rPr lang="en-GB" sz="1600" b="1">
                <a:solidFill>
                  <a:srgbClr val="000000"/>
                </a:solidFill>
                <a:latin typeface="Calibri"/>
                <a:cs typeface="Arial"/>
              </a:rPr>
              <a:t> </a:t>
            </a:r>
            <a:endParaRPr lang="en-GB" sz="1600" b="1" i="0">
              <a:solidFill>
                <a:srgbClr val="000000"/>
              </a:solidFill>
              <a:effectLst/>
              <a:latin typeface="Calibri" panose="020F0502020204030204" pitchFamily="34" charset="0"/>
            </a:endParaRPr>
          </a:p>
          <a:p>
            <a:endParaRPr lang="en-GB" sz="1600" b="0" i="0">
              <a:solidFill>
                <a:srgbClr val="000000"/>
              </a:solidFill>
              <a:effectLst/>
              <a:latin typeface="Calibri" panose="020F0502020204030204" pitchFamily="34" charset="0"/>
            </a:endParaRPr>
          </a:p>
          <a:p>
            <a:r>
              <a:rPr lang="en-GB" sz="1600" b="0" i="0">
                <a:solidFill>
                  <a:srgbClr val="000000"/>
                </a:solidFill>
                <a:effectLst/>
                <a:latin typeface="Calibri"/>
                <a:cs typeface="Arial"/>
              </a:rPr>
              <a:t>Some providers have 100s homes to add to the portal so consideration on how much time this will take needs to be factored into the start screen content.</a:t>
            </a:r>
            <a:r>
              <a:rPr lang="en-GB" sz="1600">
                <a:solidFill>
                  <a:srgbClr val="000000"/>
                </a:solidFill>
                <a:latin typeface="Calibri"/>
                <a:cs typeface="Arial"/>
              </a:rPr>
              <a:t> </a:t>
            </a:r>
            <a:endParaRPr lang="en-GB" sz="1600" b="0" i="0">
              <a:solidFill>
                <a:srgbClr val="000000"/>
              </a:solidFill>
              <a:effectLst/>
              <a:latin typeface="Calibri" panose="020F0502020204030204" pitchFamily="34" charset="0"/>
            </a:endParaRPr>
          </a:p>
          <a:p>
            <a:endParaRPr lang="en-GB" sz="1600">
              <a:solidFill>
                <a:srgbClr val="000000"/>
              </a:solidFill>
            </a:endParaRPr>
          </a:p>
          <a:p>
            <a:r>
              <a:rPr lang="en-GB" sz="1600" b="1">
                <a:solidFill>
                  <a:schemeClr val="tx2">
                    <a:lumMod val="60000"/>
                    <a:lumOff val="40000"/>
                  </a:schemeClr>
                </a:solidFill>
                <a:latin typeface="Calibri"/>
                <a:cs typeface="Calibri"/>
              </a:rPr>
              <a:t>Design decision: </a:t>
            </a:r>
            <a:r>
              <a:rPr lang="en-GB" sz="1600">
                <a:solidFill>
                  <a:srgbClr val="000000"/>
                </a:solidFill>
                <a:latin typeface="Calibri"/>
                <a:cs typeface="Calibri"/>
              </a:rPr>
              <a:t>Add</a:t>
            </a:r>
            <a:r>
              <a:rPr lang="en-GB" sz="1600">
                <a:latin typeface="Calibri"/>
                <a:cs typeface="Calibri"/>
              </a:rPr>
              <a:t> extra</a:t>
            </a:r>
            <a:r>
              <a:rPr lang="en-GB" sz="1600">
                <a:latin typeface="Calibri"/>
                <a:ea typeface="Calibri"/>
                <a:cs typeface="Calibri"/>
              </a:rPr>
              <a:t> information to the page description to remind users that you can save and </a:t>
            </a:r>
          </a:p>
          <a:p>
            <a:r>
              <a:rPr lang="en-GB" sz="1600">
                <a:solidFill>
                  <a:srgbClr val="000000"/>
                </a:solidFill>
                <a:latin typeface="Calibri"/>
                <a:cs typeface="Calibri"/>
              </a:rPr>
              <a:t>c</a:t>
            </a:r>
            <a:r>
              <a:rPr lang="en-GB" sz="1600" b="0" i="0">
                <a:solidFill>
                  <a:srgbClr val="000000"/>
                </a:solidFill>
                <a:effectLst/>
                <a:latin typeface="Calibri"/>
                <a:cs typeface="Calibri"/>
              </a:rPr>
              <a:t>ontinue if needed.</a:t>
            </a:r>
            <a:endParaRPr lang="en-GB" sz="1600" b="0" i="0">
              <a:solidFill>
                <a:srgbClr val="000000"/>
              </a:solidFill>
              <a:effectLst/>
              <a:latin typeface="Calibri" panose="020F0502020204030204" pitchFamily="34" charset="0"/>
            </a:endParaRPr>
          </a:p>
          <a:p>
            <a:endParaRPr lang="en-GB">
              <a:ea typeface="Calibri" pitchFamily="34" charset="0"/>
            </a:endParaRPr>
          </a:p>
          <a:p>
            <a:endParaRPr lang="en-GB" sz="1600">
              <a:ea typeface="Calibri" pitchFamily="34" charset="0"/>
              <a:cs typeface="Calibri"/>
            </a:endParaRPr>
          </a:p>
          <a:p>
            <a:pPr>
              <a:spcBef>
                <a:spcPts val="1000"/>
              </a:spcBef>
              <a:spcAft>
                <a:spcPts val="0"/>
              </a:spcAft>
            </a:pPr>
            <a:endParaRPr lang="en-GB" sz="1600" b="1">
              <a:ea typeface="Calibri"/>
              <a:cs typeface="Calibri"/>
            </a:endParaRPr>
          </a:p>
        </p:txBody>
      </p:sp>
      <p:pic>
        <p:nvPicPr>
          <p:cNvPr id="5" name="Picture 4" descr="A screenshot of a service&#10;&#10;Description automatically generated">
            <a:extLst>
              <a:ext uri="{FF2B5EF4-FFF2-40B4-BE49-F238E27FC236}">
                <a16:creationId xmlns:a16="http://schemas.microsoft.com/office/drawing/2014/main" id="{F51EFD0A-1294-2555-54CD-32391A9063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984298"/>
            <a:ext cx="3802116" cy="44412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40804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58482-0019-13DB-0506-4D705BC1D9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A2A610-5874-FBF2-BB29-796B0495167C}"/>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Page: Framework and spot</a:t>
            </a:r>
            <a:endParaRPr lang="en-GB" sz="2800" b="1">
              <a:latin typeface="Arial" panose="020B0604020202020204" pitchFamily="34" charset="0"/>
              <a:ea typeface="+mn-ea"/>
              <a:cs typeface="Arial" panose="020B0604020202020204" pitchFamily="34" charset="0"/>
            </a:endParaRPr>
          </a:p>
        </p:txBody>
      </p:sp>
      <p:sp>
        <p:nvSpPr>
          <p:cNvPr id="7" name="TextBox 1">
            <a:extLst>
              <a:ext uri="{FF2B5EF4-FFF2-40B4-BE49-F238E27FC236}">
                <a16:creationId xmlns:a16="http://schemas.microsoft.com/office/drawing/2014/main" id="{7A756DB5-1785-98E9-AACE-3431BC85604B}"/>
              </a:ext>
            </a:extLst>
          </p:cNvPr>
          <p:cNvSpPr txBox="1"/>
          <p:nvPr/>
        </p:nvSpPr>
        <p:spPr>
          <a:xfrm>
            <a:off x="5319071" y="773193"/>
            <a:ext cx="3708707" cy="514499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en-GB" sz="1600" b="1">
                <a:latin typeface="Calibri"/>
                <a:ea typeface="Calibri"/>
                <a:cs typeface="Calibri"/>
              </a:rPr>
              <a:t>Users understood framework and spot</a:t>
            </a:r>
          </a:p>
          <a:p>
            <a:endParaRPr lang="en-GB" sz="1600">
              <a:latin typeface="Calibri"/>
              <a:ea typeface="Calibri"/>
              <a:cs typeface="Calibri"/>
            </a:endParaRPr>
          </a:p>
          <a:p>
            <a:r>
              <a:rPr lang="en-GB" sz="1600" b="0" i="0">
                <a:solidFill>
                  <a:srgbClr val="000000"/>
                </a:solidFill>
                <a:effectLst/>
                <a:latin typeface="Calibri"/>
                <a:cs typeface="Arial"/>
              </a:rPr>
              <a:t>All users understood framework and spot however one provider highlighted that </a:t>
            </a:r>
            <a:r>
              <a:rPr lang="en-GB" sz="1600">
                <a:solidFill>
                  <a:srgbClr val="000000"/>
                </a:solidFill>
                <a:latin typeface="Calibri"/>
                <a:cs typeface="Arial"/>
              </a:rPr>
              <a:t>as they</a:t>
            </a:r>
            <a:r>
              <a:rPr lang="en-GB" sz="1600" b="0" i="0">
                <a:solidFill>
                  <a:srgbClr val="000000"/>
                </a:solidFill>
                <a:effectLst/>
                <a:latin typeface="Calibri"/>
                <a:cs typeface="Arial"/>
              </a:rPr>
              <a:t> had homes of both spot and framework</a:t>
            </a:r>
            <a:r>
              <a:rPr lang="en-GB" sz="1600">
                <a:solidFill>
                  <a:srgbClr val="000000"/>
                </a:solidFill>
                <a:latin typeface="Calibri"/>
                <a:cs typeface="Arial"/>
              </a:rPr>
              <a:t>,</a:t>
            </a:r>
            <a:r>
              <a:rPr lang="en-GB" sz="1600" b="0" i="0">
                <a:solidFill>
                  <a:srgbClr val="000000"/>
                </a:solidFill>
                <a:effectLst/>
                <a:latin typeface="Calibri"/>
                <a:cs typeface="Arial"/>
              </a:rPr>
              <a:t> yes and no questions would not work for them. The spot homes were outside of the West </a:t>
            </a:r>
            <a:r>
              <a:rPr lang="en-GB" sz="1600">
                <a:solidFill>
                  <a:srgbClr val="000000"/>
                </a:solidFill>
                <a:latin typeface="Calibri"/>
                <a:cs typeface="Arial"/>
              </a:rPr>
              <a:t>M</a:t>
            </a:r>
            <a:r>
              <a:rPr lang="en-GB" sz="1600" b="0" i="0">
                <a:solidFill>
                  <a:srgbClr val="000000"/>
                </a:solidFill>
                <a:effectLst/>
                <a:latin typeface="Calibri"/>
                <a:cs typeface="Arial"/>
              </a:rPr>
              <a:t>idlands.</a:t>
            </a:r>
            <a:endParaRPr lang="en-GB" sz="1600" b="0" i="0">
              <a:solidFill>
                <a:srgbClr val="000000"/>
              </a:solidFill>
              <a:effectLst/>
              <a:latin typeface="Calibri"/>
              <a:ea typeface="Calibri"/>
              <a:cs typeface="Arial"/>
            </a:endParaRPr>
          </a:p>
          <a:p>
            <a:endParaRPr lang="en-GB" sz="1600">
              <a:solidFill>
                <a:srgbClr val="000000"/>
              </a:solidFill>
            </a:endParaRPr>
          </a:p>
          <a:p>
            <a:r>
              <a:rPr lang="en-GB" sz="1600" b="1" i="0">
                <a:solidFill>
                  <a:schemeClr val="tx2"/>
                </a:solidFill>
                <a:effectLst/>
                <a:latin typeface="Calibri"/>
                <a:cs typeface="Arial"/>
              </a:rPr>
              <a:t>Business decision: </a:t>
            </a:r>
            <a:r>
              <a:rPr lang="en-GB" sz="1600" b="0" i="0">
                <a:solidFill>
                  <a:srgbClr val="000000"/>
                </a:solidFill>
                <a:effectLst/>
                <a:latin typeface="Calibri"/>
                <a:cs typeface="Arial"/>
              </a:rPr>
              <a:t>Ambition is going forward a provider will only be able to be framework or spot provider</a:t>
            </a:r>
            <a:endParaRPr lang="en-GB" sz="1600" b="0" i="0">
              <a:solidFill>
                <a:srgbClr val="000000"/>
              </a:solidFill>
              <a:effectLst/>
              <a:latin typeface="Calibri"/>
              <a:ea typeface="Calibri"/>
              <a:cs typeface="Arial"/>
            </a:endParaRPr>
          </a:p>
          <a:p>
            <a:endParaRPr lang="en-GB" sz="1600">
              <a:solidFill>
                <a:srgbClr val="000000"/>
              </a:solidFill>
            </a:endParaRPr>
          </a:p>
          <a:p>
            <a:r>
              <a:rPr lang="en-GB" sz="1600" b="1" i="0">
                <a:solidFill>
                  <a:schemeClr val="accent1"/>
                </a:solidFill>
                <a:effectLst/>
                <a:latin typeface="Calibri"/>
                <a:cs typeface="Arial"/>
              </a:rPr>
              <a:t>Design decision: </a:t>
            </a:r>
            <a:r>
              <a:rPr lang="en-GB" sz="1600">
                <a:solidFill>
                  <a:srgbClr val="000000"/>
                </a:solidFill>
                <a:latin typeface="Calibri"/>
                <a:cs typeface="Arial"/>
              </a:rPr>
              <a:t>Add</a:t>
            </a:r>
            <a:r>
              <a:rPr lang="en-GB" sz="1600" b="0" i="0">
                <a:solidFill>
                  <a:srgbClr val="000000"/>
                </a:solidFill>
                <a:effectLst/>
                <a:latin typeface="Calibri"/>
                <a:cs typeface="Arial"/>
              </a:rPr>
              <a:t> </a:t>
            </a:r>
            <a:r>
              <a:rPr lang="en-GB" sz="1600">
                <a:solidFill>
                  <a:srgbClr val="000000"/>
                </a:solidFill>
                <a:latin typeface="Calibri"/>
                <a:cs typeface="Arial"/>
              </a:rPr>
              <a:t>secondary information underneath the question to explain</a:t>
            </a:r>
            <a:r>
              <a:rPr lang="en-GB" sz="1600" b="0" i="0">
                <a:solidFill>
                  <a:srgbClr val="000000"/>
                </a:solidFill>
                <a:effectLst/>
                <a:latin typeface="Calibri"/>
                <a:cs typeface="Arial"/>
              </a:rPr>
              <a:t> </a:t>
            </a:r>
            <a:r>
              <a:rPr lang="en-GB" sz="1600">
                <a:solidFill>
                  <a:srgbClr val="000000"/>
                </a:solidFill>
                <a:latin typeface="Calibri"/>
                <a:cs typeface="Arial"/>
              </a:rPr>
              <a:t>why we ask for</a:t>
            </a:r>
            <a:r>
              <a:rPr lang="en-GB" sz="1600" b="0" i="0">
                <a:solidFill>
                  <a:srgbClr val="000000"/>
                </a:solidFill>
                <a:effectLst/>
                <a:latin typeface="Calibri"/>
                <a:cs typeface="Arial"/>
              </a:rPr>
              <a:t> </a:t>
            </a:r>
            <a:r>
              <a:rPr lang="en-GB" sz="1600">
                <a:solidFill>
                  <a:srgbClr val="000000"/>
                </a:solidFill>
                <a:latin typeface="Calibri"/>
                <a:cs typeface="Arial"/>
              </a:rPr>
              <a:t>either framework or spot, and</a:t>
            </a:r>
            <a:r>
              <a:rPr lang="en-GB" sz="1600" b="0" i="0">
                <a:solidFill>
                  <a:srgbClr val="000000"/>
                </a:solidFill>
                <a:effectLst/>
                <a:latin typeface="Calibri"/>
                <a:cs typeface="Arial"/>
              </a:rPr>
              <a:t> </a:t>
            </a:r>
            <a:r>
              <a:rPr lang="en-GB" sz="1600">
                <a:solidFill>
                  <a:srgbClr val="000000"/>
                </a:solidFill>
                <a:latin typeface="Calibri"/>
                <a:cs typeface="Arial"/>
              </a:rPr>
              <a:t>add contact</a:t>
            </a:r>
            <a:r>
              <a:rPr lang="en-GB" sz="1600" b="0" i="0">
                <a:solidFill>
                  <a:srgbClr val="000000"/>
                </a:solidFill>
                <a:effectLst/>
                <a:latin typeface="Calibri"/>
                <a:cs typeface="Arial"/>
              </a:rPr>
              <a:t> </a:t>
            </a:r>
            <a:r>
              <a:rPr lang="en-GB" sz="1600">
                <a:solidFill>
                  <a:srgbClr val="000000"/>
                </a:solidFill>
                <a:latin typeface="Calibri"/>
                <a:cs typeface="Arial"/>
              </a:rPr>
              <a:t>details</a:t>
            </a:r>
            <a:r>
              <a:rPr lang="en-GB" sz="1600" b="0" i="0">
                <a:solidFill>
                  <a:srgbClr val="000000"/>
                </a:solidFill>
                <a:effectLst/>
                <a:latin typeface="Calibri"/>
                <a:cs typeface="Arial"/>
              </a:rPr>
              <a:t> </a:t>
            </a:r>
            <a:r>
              <a:rPr lang="en-GB" sz="1600">
                <a:solidFill>
                  <a:srgbClr val="000000"/>
                </a:solidFill>
                <a:latin typeface="Calibri"/>
                <a:cs typeface="Arial"/>
              </a:rPr>
              <a:t>in case the</a:t>
            </a:r>
            <a:r>
              <a:rPr lang="en-GB" sz="1600" b="0" i="0">
                <a:solidFill>
                  <a:srgbClr val="000000"/>
                </a:solidFill>
                <a:effectLst/>
                <a:latin typeface="Calibri"/>
                <a:cs typeface="Arial"/>
              </a:rPr>
              <a:t> provider </a:t>
            </a:r>
            <a:r>
              <a:rPr lang="en-GB" sz="1600">
                <a:solidFill>
                  <a:srgbClr val="000000"/>
                </a:solidFill>
                <a:latin typeface="Calibri"/>
                <a:cs typeface="Arial"/>
              </a:rPr>
              <a:t>has follow up questions</a:t>
            </a:r>
            <a:endParaRPr lang="en-GB" sz="1600" b="0" i="0">
              <a:solidFill>
                <a:srgbClr val="000000"/>
              </a:solidFill>
              <a:effectLst/>
              <a:latin typeface="Calibri"/>
              <a:ea typeface="Calibri"/>
              <a:cs typeface="Arial"/>
            </a:endParaRPr>
          </a:p>
          <a:p>
            <a:endParaRPr lang="en-GB" sz="1600">
              <a:ea typeface="Calibri" pitchFamily="34" charset="0"/>
              <a:cs typeface="Calibri"/>
            </a:endParaRPr>
          </a:p>
          <a:p>
            <a:pPr>
              <a:spcBef>
                <a:spcPts val="1000"/>
              </a:spcBef>
              <a:spcAft>
                <a:spcPts val="0"/>
              </a:spcAft>
            </a:pPr>
            <a:endParaRPr lang="en-GB" sz="1600" b="1">
              <a:ea typeface="Calibri"/>
              <a:cs typeface="Calibri"/>
            </a:endParaRPr>
          </a:p>
        </p:txBody>
      </p:sp>
      <p:sp>
        <p:nvSpPr>
          <p:cNvPr id="6" name="TextBox 5">
            <a:extLst>
              <a:ext uri="{FF2B5EF4-FFF2-40B4-BE49-F238E27FC236}">
                <a16:creationId xmlns:a16="http://schemas.microsoft.com/office/drawing/2014/main" id="{03ABA298-7079-1AFC-E549-43F79855356F}"/>
              </a:ext>
            </a:extLst>
          </p:cNvPr>
          <p:cNvSpPr txBox="1"/>
          <p:nvPr/>
        </p:nvSpPr>
        <p:spPr>
          <a:xfrm>
            <a:off x="323528" y="4444550"/>
            <a:ext cx="4743334"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600" b="0" i="0">
                <a:solidFill>
                  <a:schemeClr val="accent6"/>
                </a:solidFill>
                <a:effectLst/>
                <a:latin typeface="+mn-lt"/>
                <a:cs typeface="Calibri"/>
              </a:rPr>
              <a:t>“</a:t>
            </a:r>
            <a:r>
              <a:rPr lang="en-GB" sz="1600" b="0" i="0">
                <a:solidFill>
                  <a:schemeClr val="accent6"/>
                </a:solidFill>
                <a:effectLst/>
                <a:latin typeface="+mn-lt"/>
              </a:rPr>
              <a:t>We need to contact WM to add home onto the framework….Whether the home is going on the framework or not. Why not?...Some of the homes are on the framework and some are not”</a:t>
            </a:r>
            <a:endParaRPr lang="en-US" sz="1600" b="1" i="1">
              <a:solidFill>
                <a:schemeClr val="accent6"/>
              </a:solidFill>
              <a:latin typeface="+mn-lt"/>
              <a:ea typeface="Calibri"/>
              <a:cs typeface="Arial" panose="020B0604020202020204" pitchFamily="34" charset="0"/>
            </a:endParaRPr>
          </a:p>
          <a:p>
            <a:r>
              <a:rPr lang="en-GB" sz="1600">
                <a:latin typeface="Calibri"/>
                <a:ea typeface="Calibri"/>
                <a:cs typeface="Calibri"/>
              </a:rPr>
              <a:t>P219 Residential and Fostering Provider</a:t>
            </a:r>
            <a:endParaRPr lang="en-US" sz="1600" b="1" i="1">
              <a:latin typeface="Arial" panose="020B0604020202020204" pitchFamily="34" charset="0"/>
              <a:ea typeface="Calibri"/>
              <a:cs typeface="Arial" panose="020B0604020202020204" pitchFamily="34" charset="0"/>
            </a:endParaRPr>
          </a:p>
        </p:txBody>
      </p:sp>
      <p:pic>
        <p:nvPicPr>
          <p:cNvPr id="5" name="Picture 4" descr="A screenshot of a computer&#10;&#10;Description automatically generated">
            <a:extLst>
              <a:ext uri="{FF2B5EF4-FFF2-40B4-BE49-F238E27FC236}">
                <a16:creationId xmlns:a16="http://schemas.microsoft.com/office/drawing/2014/main" id="{FDE81351-A68B-DD67-CE65-BE83F054BC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908111"/>
            <a:ext cx="4655202" cy="32572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60061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8F564-DCF9-7224-102C-99AF3F5C07CD}"/>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81AC337C-935B-535F-5DFB-61D4FBDD1245}"/>
              </a:ext>
            </a:extLst>
          </p:cNvPr>
          <p:cNvSpPr/>
          <p:nvPr/>
        </p:nvSpPr>
        <p:spPr>
          <a:xfrm>
            <a:off x="193574" y="5178902"/>
            <a:ext cx="5058638" cy="21120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5433E1-2170-A3E2-10B1-F00379138A81}"/>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Page: Uploading documents </a:t>
            </a:r>
            <a:endParaRPr lang="en-GB" sz="2800" b="1">
              <a:latin typeface="Arial" panose="020B0604020202020204" pitchFamily="34" charset="0"/>
              <a:ea typeface="+mn-ea"/>
              <a:cs typeface="Arial" panose="020B0604020202020204" pitchFamily="34" charset="0"/>
            </a:endParaRPr>
          </a:p>
        </p:txBody>
      </p:sp>
      <p:sp>
        <p:nvSpPr>
          <p:cNvPr id="7" name="TextBox 1">
            <a:extLst>
              <a:ext uri="{FF2B5EF4-FFF2-40B4-BE49-F238E27FC236}">
                <a16:creationId xmlns:a16="http://schemas.microsoft.com/office/drawing/2014/main" id="{A05B065D-DFFD-F824-8D65-1C05445D9303}"/>
              </a:ext>
            </a:extLst>
          </p:cNvPr>
          <p:cNvSpPr txBox="1"/>
          <p:nvPr/>
        </p:nvSpPr>
        <p:spPr>
          <a:xfrm>
            <a:off x="323528" y="1043384"/>
            <a:ext cx="4798730" cy="553997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en-GB" sz="1400" b="1">
                <a:latin typeface="Calibri"/>
                <a:ea typeface="Calibri"/>
                <a:cs typeface="Calibri"/>
              </a:rPr>
              <a:t>All providers understood the documents being asked of them during the testing</a:t>
            </a:r>
          </a:p>
          <a:p>
            <a:endParaRPr lang="en-GB" sz="1400" b="1">
              <a:latin typeface="Calibri"/>
              <a:ea typeface="Calibri"/>
              <a:cs typeface="Calibri"/>
            </a:endParaRPr>
          </a:p>
          <a:p>
            <a:r>
              <a:rPr lang="en-GB" sz="1400" b="1">
                <a:latin typeface="Calibri"/>
                <a:ea typeface="Calibri"/>
                <a:cs typeface="Calibri"/>
              </a:rPr>
              <a:t>Insurance can be in one document</a:t>
            </a:r>
          </a:p>
          <a:p>
            <a:endParaRPr lang="en-GB" sz="1400">
              <a:latin typeface="Calibri"/>
              <a:ea typeface="Calibri"/>
              <a:cs typeface="Calibri"/>
            </a:endParaRPr>
          </a:p>
          <a:p>
            <a:r>
              <a:rPr lang="en-GB" sz="1400" b="0" i="0">
                <a:solidFill>
                  <a:srgbClr val="000000"/>
                </a:solidFill>
                <a:effectLst/>
                <a:latin typeface="Calibri" panose="020F0502020204030204" pitchFamily="34" charset="0"/>
              </a:rPr>
              <a:t>The two providers that dealt with residential highlighted the insurance would be in one document rather than multiple. However, they didn't see a problem with uploading it twice. This is something that one provider mentioned they do on other portals. </a:t>
            </a:r>
          </a:p>
          <a:p>
            <a:endParaRPr lang="en-GB" sz="1400">
              <a:solidFill>
                <a:srgbClr val="000000"/>
              </a:solidFill>
            </a:endParaRPr>
          </a:p>
          <a:p>
            <a:r>
              <a:rPr lang="en-GB" sz="1400" b="1" i="0">
                <a:solidFill>
                  <a:schemeClr val="accent1"/>
                </a:solidFill>
                <a:effectLst/>
                <a:latin typeface="Calibri" panose="020F0502020204030204" pitchFamily="34" charset="0"/>
              </a:rPr>
              <a:t>Design decision: </a:t>
            </a:r>
            <a:r>
              <a:rPr lang="en-GB" sz="1400" b="0" i="0">
                <a:solidFill>
                  <a:srgbClr val="000000"/>
                </a:solidFill>
                <a:effectLst/>
                <a:latin typeface="Calibri" panose="020F0502020204030204" pitchFamily="34" charset="0"/>
              </a:rPr>
              <a:t>to keep all three types of insurance to cover all ways of working as there is potential for the insurances to have different dates. It will also help the approvers to see all insurances have been covered.</a:t>
            </a:r>
          </a:p>
          <a:p>
            <a:endParaRPr lang="en-GB" sz="1400">
              <a:solidFill>
                <a:srgbClr val="000000"/>
              </a:solidFill>
            </a:endParaRPr>
          </a:p>
          <a:p>
            <a:r>
              <a:rPr lang="en-GB" sz="1400" b="1">
                <a:solidFill>
                  <a:srgbClr val="000000"/>
                </a:solidFill>
                <a:ea typeface="Calibri" pitchFamily="34" charset="0"/>
                <a:cs typeface="Calibri"/>
              </a:rPr>
              <a:t>Fostering often stored in other locations</a:t>
            </a:r>
          </a:p>
          <a:p>
            <a:endParaRPr lang="en-GB" sz="1400">
              <a:solidFill>
                <a:srgbClr val="000000"/>
              </a:solidFill>
              <a:ea typeface="Calibri" pitchFamily="34" charset="0"/>
              <a:cs typeface="Calibri"/>
            </a:endParaRPr>
          </a:p>
          <a:p>
            <a:r>
              <a:rPr lang="en-GB" sz="1400" b="0" i="0">
                <a:solidFill>
                  <a:srgbClr val="000000"/>
                </a:solidFill>
                <a:effectLst/>
                <a:latin typeface="Calibri" panose="020F0502020204030204" pitchFamily="34" charset="0"/>
              </a:rPr>
              <a:t>One provider was off put by the amount of documents that they needed to fill in. Explaining that they would shut it down and come back to it later. This was due to them all being stored in different places</a:t>
            </a:r>
            <a:r>
              <a:rPr lang="en-GB" sz="1600">
                <a:solidFill>
                  <a:srgbClr val="000000"/>
                </a:solidFill>
              </a:rPr>
              <a:t>. </a:t>
            </a:r>
            <a:r>
              <a:rPr lang="en-GB" sz="1400">
                <a:solidFill>
                  <a:srgbClr val="000000"/>
                </a:solidFill>
              </a:rPr>
              <a:t>Having save and return will help mitigate this.</a:t>
            </a:r>
            <a:endParaRPr lang="en-GB" sz="1400" b="1">
              <a:ea typeface="Calibri"/>
              <a:cs typeface="Calibri"/>
            </a:endParaRPr>
          </a:p>
          <a:p>
            <a:endParaRPr lang="en-GB" sz="1400" b="0" i="0">
              <a:solidFill>
                <a:srgbClr val="000000"/>
              </a:solidFill>
              <a:effectLst/>
              <a:latin typeface="Calibri" panose="020F0502020204030204" pitchFamily="34" charset="0"/>
            </a:endParaRPr>
          </a:p>
          <a:p>
            <a:endParaRPr lang="en-GB" sz="1400">
              <a:solidFill>
                <a:srgbClr val="000000"/>
              </a:solidFill>
              <a:ea typeface="Calibri" pitchFamily="34" charset="0"/>
              <a:cs typeface="Calibri"/>
            </a:endParaRPr>
          </a:p>
        </p:txBody>
      </p:sp>
      <p:sp>
        <p:nvSpPr>
          <p:cNvPr id="6" name="TextBox 5">
            <a:extLst>
              <a:ext uri="{FF2B5EF4-FFF2-40B4-BE49-F238E27FC236}">
                <a16:creationId xmlns:a16="http://schemas.microsoft.com/office/drawing/2014/main" id="{1F42FB1C-8C38-BC65-442D-0C55B95EF175}"/>
              </a:ext>
            </a:extLst>
          </p:cNvPr>
          <p:cNvSpPr txBox="1"/>
          <p:nvPr/>
        </p:nvSpPr>
        <p:spPr>
          <a:xfrm>
            <a:off x="5340863" y="3328645"/>
            <a:ext cx="353377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400" b="0" i="0">
                <a:solidFill>
                  <a:schemeClr val="accent6"/>
                </a:solidFill>
                <a:effectLst/>
                <a:latin typeface="+mn-lt"/>
                <a:cs typeface="Calibri"/>
              </a:rPr>
              <a:t>“</a:t>
            </a:r>
            <a:r>
              <a:rPr lang="en-GB" sz="1400" b="0" i="0">
                <a:solidFill>
                  <a:schemeClr val="accent6"/>
                </a:solidFill>
                <a:effectLst/>
                <a:latin typeface="Arial" panose="020B0604020202020204" pitchFamily="34" charset="0"/>
              </a:rPr>
              <a:t>Maybe we would upload twice? Would only take a few seconds to do this</a:t>
            </a:r>
            <a:r>
              <a:rPr lang="en-GB" sz="1400" b="0" i="0">
                <a:solidFill>
                  <a:schemeClr val="accent6"/>
                </a:solidFill>
                <a:effectLst/>
                <a:latin typeface="+mn-lt"/>
              </a:rPr>
              <a:t>”</a:t>
            </a:r>
            <a:endParaRPr lang="en-US" sz="1400" b="1" i="1">
              <a:solidFill>
                <a:schemeClr val="accent6"/>
              </a:solidFill>
              <a:latin typeface="+mn-lt"/>
              <a:ea typeface="Calibri"/>
              <a:cs typeface="Arial" panose="020B0604020202020204" pitchFamily="34" charset="0"/>
            </a:endParaRPr>
          </a:p>
          <a:p>
            <a:r>
              <a:rPr lang="en-GB" sz="1400">
                <a:latin typeface="Calibri"/>
                <a:ea typeface="Calibri"/>
                <a:cs typeface="Calibri"/>
              </a:rPr>
              <a:t>P219 Residential and Fostering Provider</a:t>
            </a:r>
            <a:endParaRPr lang="en-US" sz="1400" b="1" i="1">
              <a:latin typeface="Arial" panose="020B0604020202020204" pitchFamily="34" charset="0"/>
              <a:ea typeface="Calibri"/>
              <a:cs typeface="Arial" panose="020B0604020202020204" pitchFamily="34" charset="0"/>
            </a:endParaRPr>
          </a:p>
        </p:txBody>
      </p:sp>
      <p:pic>
        <p:nvPicPr>
          <p:cNvPr id="4" name="Picture 3" descr="A screenshot of a computer&#10;&#10;Description automatically generated">
            <a:extLst>
              <a:ext uri="{FF2B5EF4-FFF2-40B4-BE49-F238E27FC236}">
                <a16:creationId xmlns:a16="http://schemas.microsoft.com/office/drawing/2014/main" id="{AA76A372-DD0A-BB6A-ECAE-239C605EDC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0863" y="1084727"/>
            <a:ext cx="3578140" cy="20136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24775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04B0A-BB71-7024-D470-8670A13764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D5B217-88B5-75B1-03DE-55DB29484B8E}"/>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Page: Start and end dates in documents</a:t>
            </a:r>
            <a:endParaRPr lang="en-GB" sz="2800" b="1">
              <a:latin typeface="Arial" panose="020B0604020202020204" pitchFamily="34" charset="0"/>
              <a:ea typeface="+mn-ea"/>
              <a:cs typeface="Arial" panose="020B0604020202020204" pitchFamily="34" charset="0"/>
            </a:endParaRPr>
          </a:p>
        </p:txBody>
      </p:sp>
      <p:sp>
        <p:nvSpPr>
          <p:cNvPr id="7" name="TextBox 1">
            <a:extLst>
              <a:ext uri="{FF2B5EF4-FFF2-40B4-BE49-F238E27FC236}">
                <a16:creationId xmlns:a16="http://schemas.microsoft.com/office/drawing/2014/main" id="{D7BC430F-9577-EEBA-8921-A5A71DCFD315}"/>
              </a:ext>
            </a:extLst>
          </p:cNvPr>
          <p:cNvSpPr txBox="1"/>
          <p:nvPr/>
        </p:nvSpPr>
        <p:spPr>
          <a:xfrm>
            <a:off x="4183582" y="957767"/>
            <a:ext cx="4749517" cy="526297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en-GB" sz="1600" b="1">
                <a:latin typeface="Calibri"/>
                <a:ea typeface="Calibri"/>
                <a:cs typeface="Calibri"/>
              </a:rPr>
              <a:t>Depending on the documents, start and end dates may not be relevant</a:t>
            </a:r>
          </a:p>
          <a:p>
            <a:endParaRPr lang="en-GB" sz="1600" b="1">
              <a:latin typeface="Calibri"/>
              <a:ea typeface="Calibri"/>
              <a:cs typeface="Calibri"/>
            </a:endParaRPr>
          </a:p>
          <a:p>
            <a:r>
              <a:rPr lang="en-GB" sz="1600" b="0" i="0">
                <a:effectLst/>
                <a:latin typeface="+mj-lt"/>
                <a:cs typeface="Arial"/>
              </a:rPr>
              <a:t>Not all documents are able to have start and end date. For Ofsted </a:t>
            </a:r>
            <a:r>
              <a:rPr lang="en-GB" sz="1600">
                <a:latin typeface="+mj-lt"/>
                <a:cs typeface="Arial"/>
              </a:rPr>
              <a:t>for instance</a:t>
            </a:r>
            <a:r>
              <a:rPr lang="en-GB" sz="1600" b="0" i="0">
                <a:effectLst/>
                <a:latin typeface="+mj-lt"/>
                <a:cs typeface="Arial"/>
              </a:rPr>
              <a:t> </a:t>
            </a:r>
            <a:r>
              <a:rPr lang="en-GB" sz="1600" b="0" i="0">
                <a:solidFill>
                  <a:schemeClr val="accent6"/>
                </a:solidFill>
                <a:effectLst/>
                <a:latin typeface="+mj-lt"/>
                <a:cs typeface="Arial"/>
              </a:rPr>
              <a:t>“you might be inspected in the December 2022, and your inspection then is technically due in the December of 2023, but you might not be inspected until the March of 2024.."</a:t>
            </a:r>
            <a:br>
              <a:rPr lang="en-GB" sz="1600" b="0" i="0">
                <a:effectLst/>
                <a:latin typeface="+mj-lt"/>
              </a:rPr>
            </a:br>
            <a:endParaRPr lang="en-GB" sz="1600" b="0" i="0">
              <a:effectLst/>
              <a:latin typeface="+mj-lt"/>
            </a:endParaRPr>
          </a:p>
          <a:p>
            <a:r>
              <a:rPr lang="en-GB" sz="1600" b="0" i="0">
                <a:effectLst/>
                <a:latin typeface="+mj-lt"/>
                <a:cs typeface="Arial"/>
              </a:rPr>
              <a:t>Statement of purpose is regularly updated when new staff members. This is reviewed by some providers yearly.</a:t>
            </a:r>
            <a:r>
              <a:rPr lang="en-GB" sz="1600">
                <a:latin typeface="+mj-lt"/>
                <a:cs typeface="Arial"/>
              </a:rPr>
              <a:t> </a:t>
            </a:r>
          </a:p>
          <a:p>
            <a:endParaRPr lang="en-GB" sz="1600">
              <a:latin typeface="+mj-lt"/>
              <a:ea typeface="Calibri"/>
            </a:endParaRPr>
          </a:p>
          <a:p>
            <a:pPr algn="l"/>
            <a:r>
              <a:rPr lang="en-GB" sz="1600" b="0" i="0">
                <a:effectLst/>
                <a:latin typeface="+mj-lt"/>
                <a:cs typeface="Arial"/>
              </a:rPr>
              <a:t>Locality risk assessment is also regularly updated throughout the year.</a:t>
            </a:r>
            <a:r>
              <a:rPr lang="en-GB" sz="1600">
                <a:latin typeface="+mj-lt"/>
                <a:cs typeface="Arial"/>
              </a:rPr>
              <a:t> </a:t>
            </a:r>
            <a:endParaRPr lang="en-GB" sz="1600" b="0" i="0">
              <a:effectLst/>
              <a:latin typeface="+mj-lt"/>
              <a:ea typeface="Calibri"/>
            </a:endParaRPr>
          </a:p>
          <a:p>
            <a:pPr algn="l"/>
            <a:endParaRPr lang="en-GB" sz="1600">
              <a:latin typeface="+mj-lt"/>
            </a:endParaRPr>
          </a:p>
          <a:p>
            <a:r>
              <a:rPr lang="en-GB" sz="1600" b="1" i="0">
                <a:solidFill>
                  <a:schemeClr val="accent1"/>
                </a:solidFill>
                <a:effectLst/>
                <a:latin typeface="Calibri"/>
                <a:ea typeface="Calibri"/>
                <a:cs typeface="Arial"/>
              </a:rPr>
              <a:t>Design decision: </a:t>
            </a:r>
            <a:r>
              <a:rPr lang="en-GB" sz="1600" b="0" i="0">
                <a:solidFill>
                  <a:srgbClr val="000000"/>
                </a:solidFill>
                <a:effectLst/>
                <a:latin typeface="Calibri"/>
                <a:ea typeface="Calibri"/>
                <a:cs typeface="Arial"/>
              </a:rPr>
              <a:t>to have start date, last updated and review date on documents that do not have clear end date</a:t>
            </a:r>
          </a:p>
          <a:p>
            <a:endParaRPr lang="en-GB" sz="1600">
              <a:ea typeface="Calibri" pitchFamily="34" charset="0"/>
              <a:cs typeface="Calibri"/>
            </a:endParaRPr>
          </a:p>
          <a:p>
            <a:pPr algn="l"/>
            <a:endParaRPr lang="en-GB" sz="1600" b="0" i="0">
              <a:solidFill>
                <a:srgbClr val="444444"/>
              </a:solidFill>
              <a:effectLst/>
              <a:latin typeface="Aptos Narrow" panose="020B0004020202020204" pitchFamily="34" charset="0"/>
            </a:endParaRPr>
          </a:p>
        </p:txBody>
      </p:sp>
      <p:sp>
        <p:nvSpPr>
          <p:cNvPr id="6" name="TextBox 5">
            <a:extLst>
              <a:ext uri="{FF2B5EF4-FFF2-40B4-BE49-F238E27FC236}">
                <a16:creationId xmlns:a16="http://schemas.microsoft.com/office/drawing/2014/main" id="{8C850684-96F6-5306-9E90-65878D5910C7}"/>
              </a:ext>
            </a:extLst>
          </p:cNvPr>
          <p:cNvSpPr txBox="1"/>
          <p:nvPr/>
        </p:nvSpPr>
        <p:spPr>
          <a:xfrm>
            <a:off x="323528" y="4067193"/>
            <a:ext cx="360417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200" b="0" i="0">
                <a:solidFill>
                  <a:schemeClr val="accent6"/>
                </a:solidFill>
                <a:effectLst/>
                <a:latin typeface="+mn-lt"/>
                <a:cs typeface="Calibri"/>
              </a:rPr>
              <a:t>“</a:t>
            </a:r>
            <a:r>
              <a:rPr lang="en-GB" sz="1200" b="0" i="0">
                <a:solidFill>
                  <a:schemeClr val="accent6"/>
                </a:solidFill>
                <a:effectLst/>
                <a:latin typeface="Aptos Narrow" panose="020B0004020202020204" pitchFamily="34" charset="0"/>
              </a:rPr>
              <a:t>location risk assessment because that's another document that's sort of ongoing... it's something that you have to update and with a new child coming in, you have to update it if you're crime statistics in your area … that's constantly changing sort of with your environment and</a:t>
            </a:r>
            <a:r>
              <a:rPr lang="en-GB" sz="1200" b="0" i="0">
                <a:solidFill>
                  <a:schemeClr val="accent6"/>
                </a:solidFill>
                <a:effectLst/>
                <a:latin typeface="+mn-lt"/>
              </a:rPr>
              <a:t>”</a:t>
            </a:r>
            <a:endParaRPr lang="en-US" sz="1200" b="1" i="1">
              <a:solidFill>
                <a:schemeClr val="accent6"/>
              </a:solidFill>
              <a:latin typeface="+mn-lt"/>
              <a:ea typeface="Calibri"/>
              <a:cs typeface="Arial" panose="020B0604020202020204" pitchFamily="34" charset="0"/>
            </a:endParaRPr>
          </a:p>
          <a:p>
            <a:r>
              <a:rPr lang="en-GB" sz="1200">
                <a:latin typeface="Calibri"/>
                <a:ea typeface="Calibri"/>
                <a:cs typeface="Calibri"/>
              </a:rPr>
              <a:t>P219 Residential and Fostering Provider</a:t>
            </a:r>
            <a:endParaRPr lang="en-US" sz="1200" b="1" i="1">
              <a:latin typeface="Arial" panose="020B0604020202020204" pitchFamily="34" charset="0"/>
              <a:ea typeface="Calibri"/>
              <a:cs typeface="Arial" panose="020B0604020202020204" pitchFamily="34" charset="0"/>
            </a:endParaRPr>
          </a:p>
        </p:txBody>
      </p:sp>
      <p:pic>
        <p:nvPicPr>
          <p:cNvPr id="9" name="Picture 8" descr="A screenshot of a computer screen&#10;&#10;Description automatically generated">
            <a:extLst>
              <a:ext uri="{FF2B5EF4-FFF2-40B4-BE49-F238E27FC236}">
                <a16:creationId xmlns:a16="http://schemas.microsoft.com/office/drawing/2014/main" id="{A5705CDF-CD2A-4B07-FA82-5A92C2B06D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015" y="1038687"/>
            <a:ext cx="3449686" cy="28596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5234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18130-A63E-7BCB-993F-1142F19A28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22DC3C-BAC5-40BB-AD74-104053CDC0DE}"/>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Page: Home Details</a:t>
            </a:r>
            <a:endParaRPr lang="en-GB" sz="2800" b="1">
              <a:latin typeface="Arial" panose="020B0604020202020204" pitchFamily="34" charset="0"/>
              <a:ea typeface="+mn-ea"/>
              <a:cs typeface="Arial" panose="020B0604020202020204" pitchFamily="34" charset="0"/>
            </a:endParaRPr>
          </a:p>
        </p:txBody>
      </p:sp>
      <p:sp>
        <p:nvSpPr>
          <p:cNvPr id="7" name="TextBox 1">
            <a:extLst>
              <a:ext uri="{FF2B5EF4-FFF2-40B4-BE49-F238E27FC236}">
                <a16:creationId xmlns:a16="http://schemas.microsoft.com/office/drawing/2014/main" id="{0412C35F-9984-D16E-72B4-29D351F6FD4E}"/>
              </a:ext>
            </a:extLst>
          </p:cNvPr>
          <p:cNvSpPr txBox="1"/>
          <p:nvPr/>
        </p:nvSpPr>
        <p:spPr>
          <a:xfrm>
            <a:off x="5291540" y="961231"/>
            <a:ext cx="3708707" cy="464742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en-GB" sz="1400" b="1">
                <a:latin typeface="Calibri"/>
                <a:ea typeface="Calibri"/>
                <a:cs typeface="Calibri"/>
              </a:rPr>
              <a:t>Concern on what the contact information was being used for </a:t>
            </a:r>
          </a:p>
          <a:p>
            <a:endParaRPr lang="en-GB" sz="1400">
              <a:latin typeface="Calibri"/>
              <a:ea typeface="Calibri"/>
              <a:cs typeface="Calibri"/>
            </a:endParaRPr>
          </a:p>
          <a:p>
            <a:r>
              <a:rPr lang="en-GB" sz="1400" b="0" i="0">
                <a:solidFill>
                  <a:srgbClr val="000000"/>
                </a:solidFill>
                <a:effectLst/>
                <a:latin typeface="Calibri"/>
                <a:ea typeface="Calibri"/>
                <a:cs typeface="Arial"/>
              </a:rPr>
              <a:t>There were concerns from some providers about what the home details contact would be used for. Providers would not normally give these details out at this point in the process.</a:t>
            </a:r>
            <a:endParaRPr lang="en-GB" sz="1400">
              <a:solidFill>
                <a:srgbClr val="000000"/>
              </a:solidFill>
              <a:latin typeface="Calibri"/>
              <a:ea typeface="Calibri"/>
              <a:cs typeface="Arial"/>
            </a:endParaRPr>
          </a:p>
          <a:p>
            <a:endParaRPr lang="en-GB" sz="1400" b="0" i="0">
              <a:solidFill>
                <a:srgbClr val="000000"/>
              </a:solidFill>
              <a:effectLst/>
              <a:latin typeface="Calibri" panose="020F0502020204030204" pitchFamily="34" charset="0"/>
            </a:endParaRPr>
          </a:p>
          <a:p>
            <a:r>
              <a:rPr lang="en-GB" sz="1400" b="0" i="0">
                <a:solidFill>
                  <a:srgbClr val="000000"/>
                </a:solidFill>
                <a:effectLst/>
                <a:latin typeface="Calibri"/>
                <a:ea typeface="Calibri"/>
                <a:cs typeface="Arial"/>
              </a:rPr>
              <a:t>One provider was worried that they wanted their personal home address rather than that of residential homes.</a:t>
            </a:r>
          </a:p>
          <a:p>
            <a:endParaRPr lang="en-GB" sz="1400">
              <a:solidFill>
                <a:srgbClr val="000000"/>
              </a:solidFill>
              <a:ea typeface="Calibri"/>
              <a:cs typeface="Calibri"/>
            </a:endParaRPr>
          </a:p>
          <a:p>
            <a:r>
              <a:rPr lang="en-GB" sz="1400" b="1">
                <a:solidFill>
                  <a:srgbClr val="000000"/>
                </a:solidFill>
                <a:latin typeface="Calibri"/>
                <a:ea typeface="Calibri"/>
                <a:cs typeface="Calibri"/>
              </a:rPr>
              <a:t>Register manager</a:t>
            </a:r>
          </a:p>
          <a:p>
            <a:endParaRPr lang="en-GB" sz="1400" b="1">
              <a:solidFill>
                <a:srgbClr val="000000"/>
              </a:solidFill>
              <a:ea typeface="Calibri"/>
              <a:cs typeface="Calibri"/>
            </a:endParaRPr>
          </a:p>
          <a:p>
            <a:r>
              <a:rPr lang="en-GB" sz="1400">
                <a:solidFill>
                  <a:srgbClr val="000000"/>
                </a:solidFill>
                <a:latin typeface="Calibri"/>
                <a:ea typeface="Calibri"/>
                <a:cs typeface="Calibri"/>
              </a:rPr>
              <a:t>The same concerns were given to supplying the registered manager contact details</a:t>
            </a:r>
          </a:p>
          <a:p>
            <a:endParaRPr lang="en-GB" sz="1400">
              <a:solidFill>
                <a:srgbClr val="000000"/>
              </a:solidFill>
              <a:ea typeface="Calibri"/>
              <a:cs typeface="Calibri"/>
            </a:endParaRPr>
          </a:p>
          <a:p>
            <a:r>
              <a:rPr lang="en-GB" sz="1400" b="1" i="0">
                <a:solidFill>
                  <a:schemeClr val="accent1"/>
                </a:solidFill>
                <a:effectLst/>
                <a:latin typeface="Calibri"/>
                <a:ea typeface="Calibri"/>
                <a:cs typeface="Arial"/>
              </a:rPr>
              <a:t>Design decision: </a:t>
            </a:r>
            <a:r>
              <a:rPr lang="en-GB" sz="1400" b="0" i="0">
                <a:solidFill>
                  <a:srgbClr val="000000"/>
                </a:solidFill>
                <a:effectLst/>
                <a:latin typeface="Calibri"/>
                <a:ea typeface="Calibri"/>
                <a:cs typeface="Arial"/>
              </a:rPr>
              <a:t>add </a:t>
            </a:r>
            <a:r>
              <a:rPr lang="en-GB" sz="1400">
                <a:solidFill>
                  <a:srgbClr val="000000"/>
                </a:solidFill>
                <a:latin typeface="Calibri"/>
                <a:ea typeface="Calibri"/>
                <a:cs typeface="Arial"/>
              </a:rPr>
              <a:t>content into both page descriptions about what this data will be used for and how stored.</a:t>
            </a:r>
            <a:endParaRPr lang="en-GB" sz="1400" b="0" i="0">
              <a:solidFill>
                <a:srgbClr val="000000"/>
              </a:solidFill>
              <a:effectLst/>
              <a:latin typeface="Calibri"/>
              <a:ea typeface="Calibri"/>
              <a:cs typeface="Arial"/>
            </a:endParaRPr>
          </a:p>
          <a:p>
            <a:endParaRPr lang="en-GB" sz="1600">
              <a:ea typeface="Calibri"/>
              <a:cs typeface="Calibri"/>
            </a:endParaRPr>
          </a:p>
        </p:txBody>
      </p:sp>
      <p:sp>
        <p:nvSpPr>
          <p:cNvPr id="6" name="TextBox 5">
            <a:extLst>
              <a:ext uri="{FF2B5EF4-FFF2-40B4-BE49-F238E27FC236}">
                <a16:creationId xmlns:a16="http://schemas.microsoft.com/office/drawing/2014/main" id="{9CF80847-02F9-3D7B-26CD-9B41E3BB9E5D}"/>
              </a:ext>
            </a:extLst>
          </p:cNvPr>
          <p:cNvSpPr txBox="1"/>
          <p:nvPr/>
        </p:nvSpPr>
        <p:spPr>
          <a:xfrm>
            <a:off x="323528" y="4398579"/>
            <a:ext cx="4743334"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600" b="0" i="0">
                <a:solidFill>
                  <a:schemeClr val="accent6"/>
                </a:solidFill>
                <a:effectLst/>
                <a:latin typeface="+mn-lt"/>
                <a:cs typeface="Calibri"/>
              </a:rPr>
              <a:t>“</a:t>
            </a:r>
            <a:r>
              <a:rPr lang="en-GB" sz="1600" b="0" i="0">
                <a:solidFill>
                  <a:schemeClr val="accent6"/>
                </a:solidFill>
                <a:effectLst/>
                <a:latin typeface="Calibri" panose="020F0502020204030204" pitchFamily="34" charset="0"/>
              </a:rPr>
              <a:t>What if it was a directory? Oh, well that would be fine, it depends who has access. there is sensitivities around </a:t>
            </a:r>
            <a:r>
              <a:rPr lang="en-GB" sz="1600" b="0" i="0" err="1">
                <a:solidFill>
                  <a:schemeClr val="accent6"/>
                </a:solidFill>
                <a:effectLst/>
                <a:latin typeface="Calibri" panose="020F0502020204030204" pitchFamily="34" charset="0"/>
              </a:rPr>
              <a:t>childrens</a:t>
            </a:r>
            <a:r>
              <a:rPr lang="en-GB" sz="1600" b="0" i="0">
                <a:solidFill>
                  <a:schemeClr val="accent6"/>
                </a:solidFill>
                <a:effectLst/>
                <a:latin typeface="Calibri" panose="020F0502020204030204" pitchFamily="34" charset="0"/>
              </a:rPr>
              <a:t> homes. So we need to know who has access. </a:t>
            </a:r>
            <a:r>
              <a:rPr lang="en-GB" sz="1600" b="0" i="0">
                <a:solidFill>
                  <a:schemeClr val="accent6"/>
                </a:solidFill>
                <a:effectLst/>
                <a:latin typeface="+mn-lt"/>
              </a:rPr>
              <a:t>”</a:t>
            </a:r>
            <a:endParaRPr lang="en-US" sz="1600" b="1" i="1">
              <a:solidFill>
                <a:schemeClr val="accent6"/>
              </a:solidFill>
              <a:latin typeface="+mn-lt"/>
              <a:ea typeface="Calibri"/>
              <a:cs typeface="Arial" panose="020B0604020202020204" pitchFamily="34" charset="0"/>
            </a:endParaRPr>
          </a:p>
          <a:p>
            <a:r>
              <a:rPr lang="en-GB" sz="1600">
                <a:latin typeface="Calibri"/>
                <a:ea typeface="Calibri"/>
                <a:cs typeface="Calibri"/>
              </a:rPr>
              <a:t>P117 Residential and Fostering Provider</a:t>
            </a:r>
            <a:endParaRPr lang="en-US" sz="1600" b="1" i="1">
              <a:latin typeface="Arial" panose="020B0604020202020204" pitchFamily="34" charset="0"/>
              <a:ea typeface="Calibri"/>
              <a:cs typeface="Arial" panose="020B0604020202020204" pitchFamily="34" charset="0"/>
            </a:endParaRPr>
          </a:p>
        </p:txBody>
      </p:sp>
      <p:pic>
        <p:nvPicPr>
          <p:cNvPr id="5" name="Picture 4" descr="A screen shot of a form&#10;&#10;Description automatically generated">
            <a:extLst>
              <a:ext uri="{FF2B5EF4-FFF2-40B4-BE49-F238E27FC236}">
                <a16:creationId xmlns:a16="http://schemas.microsoft.com/office/drawing/2014/main" id="{F4C66F0C-DE60-A51F-7A25-7A64EF8D8FB4}"/>
              </a:ext>
            </a:extLst>
          </p:cNvPr>
          <p:cNvPicPr>
            <a:picLocks noChangeAspect="1"/>
          </p:cNvPicPr>
          <p:nvPr/>
        </p:nvPicPr>
        <p:blipFill rotWithShape="1">
          <a:blip r:embed="rId3">
            <a:extLst>
              <a:ext uri="{28A0092B-C50C-407E-A947-70E740481C1C}">
                <a14:useLocalDpi xmlns:a14="http://schemas.microsoft.com/office/drawing/2010/main" val="0"/>
              </a:ext>
            </a:extLst>
          </a:blip>
          <a:srcRect b="34758"/>
          <a:stretch/>
        </p:blipFill>
        <p:spPr>
          <a:xfrm>
            <a:off x="250473" y="1038687"/>
            <a:ext cx="4816389" cy="32013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33890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3F2CB-1E5A-DECB-2B3E-9AF5A2A16D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B64471-2333-4663-83AE-F09818CF8114}"/>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Page: Home Details</a:t>
            </a:r>
            <a:endParaRPr lang="en-GB" sz="2800" b="1">
              <a:latin typeface="Arial" panose="020B0604020202020204" pitchFamily="34" charset="0"/>
              <a:ea typeface="+mn-ea"/>
              <a:cs typeface="Arial" panose="020B0604020202020204" pitchFamily="34" charset="0"/>
            </a:endParaRPr>
          </a:p>
        </p:txBody>
      </p:sp>
      <p:sp>
        <p:nvSpPr>
          <p:cNvPr id="7" name="TextBox 1">
            <a:extLst>
              <a:ext uri="{FF2B5EF4-FFF2-40B4-BE49-F238E27FC236}">
                <a16:creationId xmlns:a16="http://schemas.microsoft.com/office/drawing/2014/main" id="{007A6B60-C4B3-4FDA-1BA4-EA864D5A635C}"/>
              </a:ext>
            </a:extLst>
          </p:cNvPr>
          <p:cNvSpPr txBox="1"/>
          <p:nvPr/>
        </p:nvSpPr>
        <p:spPr>
          <a:xfrm>
            <a:off x="5265683" y="1021764"/>
            <a:ext cx="3708707" cy="206210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en-GB" sz="1600" b="1">
                <a:latin typeface="Calibri"/>
                <a:ea typeface="Calibri"/>
                <a:cs typeface="Calibri"/>
              </a:rPr>
              <a:t>Page understood clearly</a:t>
            </a:r>
          </a:p>
          <a:p>
            <a:endParaRPr lang="en-GB" sz="1600">
              <a:latin typeface="Calibri"/>
              <a:ea typeface="Calibri"/>
              <a:cs typeface="Calibri"/>
            </a:endParaRPr>
          </a:p>
          <a:p>
            <a:r>
              <a:rPr lang="en-GB" sz="1600" b="0" i="0">
                <a:solidFill>
                  <a:srgbClr val="000000"/>
                </a:solidFill>
                <a:effectLst/>
                <a:latin typeface="Calibri" panose="020F0502020204030204" pitchFamily="34" charset="0"/>
              </a:rPr>
              <a:t>Ages, genders and number of beds easily understood and information easily accessible.</a:t>
            </a:r>
          </a:p>
          <a:p>
            <a:endParaRPr lang="en-GB" sz="1600">
              <a:solidFill>
                <a:srgbClr val="000000"/>
              </a:solidFill>
              <a:ea typeface="Calibri"/>
              <a:cs typeface="Calibri"/>
            </a:endParaRPr>
          </a:p>
          <a:p>
            <a:r>
              <a:rPr lang="en-GB" sz="1600">
                <a:solidFill>
                  <a:srgbClr val="000000"/>
                </a:solidFill>
                <a:ea typeface="Calibri"/>
                <a:cs typeface="Calibri"/>
              </a:rPr>
              <a:t>Users knew to tick all three genders when there was mix gendered home.</a:t>
            </a:r>
            <a:endParaRPr lang="en-GB" sz="1600">
              <a:ea typeface="Calibri"/>
              <a:cs typeface="Calibri"/>
            </a:endParaRPr>
          </a:p>
        </p:txBody>
      </p:sp>
      <p:pic>
        <p:nvPicPr>
          <p:cNvPr id="4" name="Picture 3" descr="A screenshot of a questionnaire&#10;&#10;Description automatically generated">
            <a:extLst>
              <a:ext uri="{FF2B5EF4-FFF2-40B4-BE49-F238E27FC236}">
                <a16:creationId xmlns:a16="http://schemas.microsoft.com/office/drawing/2014/main" id="{F2C40ED2-3391-8BEC-8C2D-37A6A1A18E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021764"/>
            <a:ext cx="4417261" cy="55615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59727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29A9D-8C96-2AA8-F166-0ADF5B1726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D67B5C-8A0B-89E4-7B31-375709C7DBA6}"/>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Page: Regulatory body details</a:t>
            </a:r>
            <a:endParaRPr lang="en-GB" sz="2800" b="1">
              <a:latin typeface="Arial" panose="020B0604020202020204" pitchFamily="34" charset="0"/>
              <a:ea typeface="+mn-ea"/>
              <a:cs typeface="Arial" panose="020B0604020202020204" pitchFamily="34" charset="0"/>
            </a:endParaRPr>
          </a:p>
        </p:txBody>
      </p:sp>
      <p:sp>
        <p:nvSpPr>
          <p:cNvPr id="7" name="TextBox 1">
            <a:extLst>
              <a:ext uri="{FF2B5EF4-FFF2-40B4-BE49-F238E27FC236}">
                <a16:creationId xmlns:a16="http://schemas.microsoft.com/office/drawing/2014/main" id="{843E675F-2123-9FB4-9DE8-16EBCE5C93DD}"/>
              </a:ext>
            </a:extLst>
          </p:cNvPr>
          <p:cNvSpPr txBox="1"/>
          <p:nvPr/>
        </p:nvSpPr>
        <p:spPr>
          <a:xfrm>
            <a:off x="4824030" y="1004712"/>
            <a:ext cx="3708707" cy="483209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en-GB" sz="1400" b="1">
                <a:latin typeface="Calibri"/>
                <a:ea typeface="Calibri"/>
                <a:cs typeface="Calibri"/>
              </a:rPr>
              <a:t>Easy to find information</a:t>
            </a:r>
          </a:p>
          <a:p>
            <a:endParaRPr lang="en-GB" sz="1400">
              <a:latin typeface="Calibri"/>
              <a:ea typeface="Calibri"/>
              <a:cs typeface="Calibri"/>
            </a:endParaRPr>
          </a:p>
          <a:p>
            <a:pPr fontAlgn="b"/>
            <a:r>
              <a:rPr lang="en-GB" sz="1400" b="0" i="0" u="none" strike="noStrike">
                <a:solidFill>
                  <a:srgbClr val="000000"/>
                </a:solidFill>
                <a:effectLst/>
                <a:latin typeface="Calibri"/>
                <a:cs typeface="Arial"/>
              </a:rPr>
              <a:t>User explained how it was easy to find information about regulatory body and this was easily understood part of the journey.</a:t>
            </a:r>
            <a:r>
              <a:rPr lang="en-GB" sz="1400">
                <a:solidFill>
                  <a:srgbClr val="000000"/>
                </a:solidFill>
                <a:latin typeface="Calibri"/>
                <a:cs typeface="Arial"/>
              </a:rPr>
              <a:t> </a:t>
            </a:r>
            <a:endParaRPr lang="en-GB" sz="1400">
              <a:solidFill>
                <a:srgbClr val="000000"/>
              </a:solidFill>
              <a:latin typeface="Calibri"/>
              <a:ea typeface="Calibri"/>
              <a:cs typeface="Arial"/>
            </a:endParaRPr>
          </a:p>
          <a:p>
            <a:pPr fontAlgn="b"/>
            <a:endParaRPr lang="en-GB" sz="1400">
              <a:solidFill>
                <a:srgbClr val="000000"/>
              </a:solidFill>
            </a:endParaRPr>
          </a:p>
          <a:p>
            <a:pPr fontAlgn="b"/>
            <a:r>
              <a:rPr lang="en-GB" sz="1400" b="0" i="0" u="none" strike="noStrike">
                <a:solidFill>
                  <a:srgbClr val="000000"/>
                </a:solidFill>
                <a:effectLst/>
                <a:latin typeface="Calibri"/>
                <a:cs typeface="Arial"/>
              </a:rPr>
              <a:t>This was also easy to find at the provider where applicable</a:t>
            </a:r>
            <a:endParaRPr lang="en-GB" sz="1400" b="0" i="0" u="none" strike="noStrike">
              <a:solidFill>
                <a:srgbClr val="000000"/>
              </a:solidFill>
              <a:effectLst/>
              <a:latin typeface="Calibri"/>
              <a:ea typeface="Calibri"/>
              <a:cs typeface="Arial"/>
            </a:endParaRPr>
          </a:p>
          <a:p>
            <a:pPr fontAlgn="b"/>
            <a:endParaRPr lang="en-GB" sz="1400">
              <a:solidFill>
                <a:srgbClr val="000000"/>
              </a:solidFill>
            </a:endParaRPr>
          </a:p>
          <a:p>
            <a:pPr fontAlgn="b"/>
            <a:r>
              <a:rPr lang="en-GB" sz="1400" b="1" i="0" u="none" strike="noStrike">
                <a:solidFill>
                  <a:srgbClr val="000000"/>
                </a:solidFill>
                <a:effectLst/>
                <a:latin typeface="Calibri"/>
                <a:cs typeface="Arial"/>
              </a:rPr>
              <a:t>Might not always have a date</a:t>
            </a:r>
            <a:endParaRPr lang="en-GB" sz="1400" b="1" i="0" u="none" strike="noStrike">
              <a:solidFill>
                <a:srgbClr val="000000"/>
              </a:solidFill>
              <a:effectLst/>
              <a:latin typeface="Calibri"/>
              <a:ea typeface="Calibri"/>
              <a:cs typeface="Arial"/>
            </a:endParaRPr>
          </a:p>
          <a:p>
            <a:endParaRPr lang="en-GB" sz="1400">
              <a:solidFill>
                <a:srgbClr val="000000"/>
              </a:solidFill>
              <a:ea typeface="Calibri" pitchFamily="34" charset="0"/>
              <a:cs typeface="Calibri"/>
            </a:endParaRPr>
          </a:p>
          <a:p>
            <a:r>
              <a:rPr lang="en-GB" sz="1400" b="0" i="0">
                <a:solidFill>
                  <a:srgbClr val="444444"/>
                </a:solidFill>
                <a:effectLst/>
                <a:latin typeface="Aptos Narrow"/>
                <a:cs typeface="Arial"/>
              </a:rPr>
              <a:t>One mentioned that there is a period of time when home is registered but hasn’t had an inspection</a:t>
            </a:r>
            <a:r>
              <a:rPr lang="en-GB" sz="1400">
                <a:solidFill>
                  <a:srgbClr val="444444"/>
                </a:solidFill>
                <a:latin typeface="Aptos Narrow"/>
                <a:cs typeface="Arial"/>
              </a:rPr>
              <a:t> </a:t>
            </a:r>
            <a:endParaRPr lang="en-GB" sz="1400" b="0" i="0">
              <a:solidFill>
                <a:srgbClr val="444444"/>
              </a:solidFill>
              <a:effectLst/>
              <a:latin typeface="Aptos Narrow" panose="020B0004020202020204" pitchFamily="34" charset="0"/>
            </a:endParaRPr>
          </a:p>
          <a:p>
            <a:endParaRPr lang="en-GB" sz="1400">
              <a:solidFill>
                <a:srgbClr val="444444"/>
              </a:solidFill>
              <a:latin typeface="Aptos Narrow" panose="020B0004020202020204" pitchFamily="34" charset="0"/>
            </a:endParaRPr>
          </a:p>
          <a:p>
            <a:r>
              <a:rPr lang="en-GB" sz="1400" b="0" i="0">
                <a:solidFill>
                  <a:schemeClr val="accent6"/>
                </a:solidFill>
                <a:effectLst/>
                <a:latin typeface="Aptos Narrow"/>
                <a:cs typeface="Arial"/>
              </a:rPr>
              <a:t>‘There is a period where they are not inspected in</a:t>
            </a:r>
            <a:r>
              <a:rPr lang="en-GB" sz="1400">
                <a:solidFill>
                  <a:schemeClr val="accent6"/>
                </a:solidFill>
                <a:latin typeface="Aptos Narrow"/>
                <a:cs typeface="Arial"/>
              </a:rPr>
              <a:t> the </a:t>
            </a:r>
            <a:r>
              <a:rPr lang="en-GB" sz="1400" b="0" i="0">
                <a:solidFill>
                  <a:schemeClr val="accent6"/>
                </a:solidFill>
                <a:effectLst/>
                <a:latin typeface="Aptos Narrow"/>
                <a:cs typeface="Arial"/>
              </a:rPr>
              <a:t>first year. So you might not have last full inspection.’ </a:t>
            </a:r>
            <a:r>
              <a:rPr lang="en-GB" sz="1400" b="0" i="0">
                <a:solidFill>
                  <a:srgbClr val="444444"/>
                </a:solidFill>
                <a:effectLst/>
                <a:latin typeface="Aptos Narrow"/>
                <a:cs typeface="Arial"/>
              </a:rPr>
              <a:t>P219</a:t>
            </a:r>
            <a:r>
              <a:rPr lang="en-GB" sz="1400">
                <a:solidFill>
                  <a:srgbClr val="444444"/>
                </a:solidFill>
                <a:latin typeface="Aptos Narrow"/>
                <a:cs typeface="Arial"/>
              </a:rPr>
              <a:t> </a:t>
            </a:r>
            <a:endParaRPr lang="en-GB" sz="1400" b="0" i="0">
              <a:solidFill>
                <a:srgbClr val="444444"/>
              </a:solidFill>
              <a:effectLst/>
              <a:latin typeface="Aptos Narrow" panose="020B0004020202020204" pitchFamily="34" charset="0"/>
            </a:endParaRPr>
          </a:p>
          <a:p>
            <a:endParaRPr lang="en-GB" sz="1400">
              <a:solidFill>
                <a:srgbClr val="444444"/>
              </a:solidFill>
              <a:latin typeface="Aptos Narrow" panose="020B0004020202020204" pitchFamily="34" charset="0"/>
              <a:ea typeface="Calibri"/>
              <a:cs typeface="Calibri"/>
            </a:endParaRPr>
          </a:p>
          <a:p>
            <a:r>
              <a:rPr lang="en-GB" sz="1400" b="1" i="0">
                <a:solidFill>
                  <a:schemeClr val="accent1"/>
                </a:solidFill>
                <a:effectLst/>
                <a:latin typeface="Calibri"/>
                <a:cs typeface="Arial"/>
              </a:rPr>
              <a:t>Design decision: </a:t>
            </a:r>
            <a:r>
              <a:rPr lang="en-GB" sz="1400" b="0" i="0">
                <a:solidFill>
                  <a:srgbClr val="000000"/>
                </a:solidFill>
                <a:effectLst/>
                <a:latin typeface="Calibri"/>
                <a:cs typeface="Arial"/>
              </a:rPr>
              <a:t>create </a:t>
            </a:r>
            <a:r>
              <a:rPr lang="en-GB" sz="1400">
                <a:solidFill>
                  <a:srgbClr val="000000"/>
                </a:solidFill>
                <a:latin typeface="Calibri"/>
                <a:cs typeface="Arial"/>
              </a:rPr>
              <a:t>an additional design that will allow providers to tell us if they are new and waiting to be inspected</a:t>
            </a:r>
            <a:endParaRPr lang="en-GB" sz="1400">
              <a:solidFill>
                <a:srgbClr val="000000"/>
              </a:solidFill>
              <a:latin typeface="Calibri"/>
              <a:ea typeface="Calibri"/>
              <a:cs typeface="Arial"/>
            </a:endParaRPr>
          </a:p>
          <a:p>
            <a:endParaRPr lang="en-GB" sz="1400">
              <a:solidFill>
                <a:srgbClr val="000000"/>
              </a:solidFill>
              <a:cs typeface="Calibri"/>
            </a:endParaRPr>
          </a:p>
        </p:txBody>
      </p:sp>
      <p:pic>
        <p:nvPicPr>
          <p:cNvPr id="8" name="Picture 7" descr="A screenshot of a survey&#10;&#10;Description automatically generated">
            <a:extLst>
              <a:ext uri="{FF2B5EF4-FFF2-40B4-BE49-F238E27FC236}">
                <a16:creationId xmlns:a16="http://schemas.microsoft.com/office/drawing/2014/main" id="{7F49B0D1-7B27-CCCF-0D10-D899FA4DC4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135" y="1038687"/>
            <a:ext cx="3992837" cy="40318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98939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09733-D78F-0902-1E21-7D2F526317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54CCC1-DF8E-3720-B6E0-DC677E36CEB7}"/>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Page: Education provision</a:t>
            </a:r>
            <a:endParaRPr lang="en-GB" sz="2800" b="1">
              <a:latin typeface="Arial" panose="020B0604020202020204" pitchFamily="34" charset="0"/>
              <a:ea typeface="+mn-ea"/>
              <a:cs typeface="Arial" panose="020B0604020202020204" pitchFamily="34" charset="0"/>
            </a:endParaRPr>
          </a:p>
        </p:txBody>
      </p:sp>
      <p:sp>
        <p:nvSpPr>
          <p:cNvPr id="7" name="TextBox 1">
            <a:extLst>
              <a:ext uri="{FF2B5EF4-FFF2-40B4-BE49-F238E27FC236}">
                <a16:creationId xmlns:a16="http://schemas.microsoft.com/office/drawing/2014/main" id="{5CC7E278-AD10-14CF-A5BD-DAB45558385D}"/>
              </a:ext>
            </a:extLst>
          </p:cNvPr>
          <p:cNvSpPr txBox="1"/>
          <p:nvPr/>
        </p:nvSpPr>
        <p:spPr>
          <a:xfrm>
            <a:off x="5286703" y="304332"/>
            <a:ext cx="3708707" cy="483209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en-GB" sz="1400" b="1">
                <a:latin typeface="Calibri"/>
                <a:ea typeface="Calibri"/>
                <a:cs typeface="Calibri"/>
              </a:rPr>
              <a:t>Core fee sometimes requested to be broken down</a:t>
            </a:r>
          </a:p>
          <a:p>
            <a:endParaRPr lang="en-GB" sz="1400">
              <a:latin typeface="Calibri"/>
              <a:ea typeface="Calibri"/>
              <a:cs typeface="Calibri"/>
            </a:endParaRPr>
          </a:p>
          <a:p>
            <a:r>
              <a:rPr lang="en-GB" sz="1400" b="0" i="0">
                <a:solidFill>
                  <a:srgbClr val="000000"/>
                </a:solidFill>
                <a:effectLst/>
                <a:latin typeface="Calibri"/>
                <a:cs typeface="Arial"/>
              </a:rPr>
              <a:t>There was some confusion from one provider around education provision and whether it would apply to some of their homes that had education provision near by which they would sometimes offer as part of the package.</a:t>
            </a:r>
            <a:r>
              <a:rPr lang="en-GB" sz="1400">
                <a:solidFill>
                  <a:srgbClr val="000000"/>
                </a:solidFill>
                <a:latin typeface="Calibri"/>
                <a:cs typeface="Arial"/>
              </a:rPr>
              <a:t> </a:t>
            </a:r>
            <a:endParaRPr lang="en-GB" sz="1400" b="0" i="0">
              <a:solidFill>
                <a:srgbClr val="000000"/>
              </a:solidFill>
              <a:effectLst/>
              <a:latin typeface="Calibri" panose="020F0502020204030204" pitchFamily="34" charset="0"/>
            </a:endParaRPr>
          </a:p>
          <a:p>
            <a:endParaRPr lang="en-GB" sz="1400" b="0" i="0">
              <a:solidFill>
                <a:srgbClr val="000000"/>
              </a:solidFill>
              <a:effectLst/>
              <a:latin typeface="Calibri" panose="020F0502020204030204" pitchFamily="34" charset="0"/>
            </a:endParaRPr>
          </a:p>
          <a:p>
            <a:r>
              <a:rPr lang="en-GB" sz="1400" b="0" i="0">
                <a:solidFill>
                  <a:srgbClr val="000000"/>
                </a:solidFill>
                <a:effectLst/>
                <a:latin typeface="Calibri"/>
                <a:cs typeface="Arial"/>
              </a:rPr>
              <a:t>Suggestion of content from the user - 'Can education be included in the package?’, this would allow them to add both the homes that have education attached and their independent separate schools.</a:t>
            </a:r>
          </a:p>
          <a:p>
            <a:endParaRPr lang="en-GB" sz="1400" b="0" i="0">
              <a:solidFill>
                <a:srgbClr val="000000"/>
              </a:solidFill>
              <a:effectLst/>
              <a:latin typeface="Calibri" panose="020F0502020204030204" pitchFamily="34" charset="0"/>
            </a:endParaRPr>
          </a:p>
          <a:p>
            <a:r>
              <a:rPr lang="en-GB" sz="1400" b="0" i="0">
                <a:solidFill>
                  <a:srgbClr val="000000"/>
                </a:solidFill>
                <a:effectLst/>
                <a:latin typeface="Calibri"/>
                <a:cs typeface="Arial"/>
              </a:rPr>
              <a:t>Finding the information for the school would be easy enough and users understood the rest of the questions about education provision</a:t>
            </a:r>
          </a:p>
          <a:p>
            <a:endParaRPr lang="en-GB" sz="1400">
              <a:solidFill>
                <a:srgbClr val="000000"/>
              </a:solidFill>
            </a:endParaRPr>
          </a:p>
          <a:p>
            <a:r>
              <a:rPr lang="en-GB" sz="1400" b="1" i="0">
                <a:solidFill>
                  <a:schemeClr val="accent1"/>
                </a:solidFill>
                <a:effectLst/>
                <a:latin typeface="Calibri"/>
                <a:cs typeface="Arial"/>
              </a:rPr>
              <a:t>Design decision: </a:t>
            </a:r>
            <a:r>
              <a:rPr lang="en-GB" sz="1400">
                <a:solidFill>
                  <a:srgbClr val="000000"/>
                </a:solidFill>
                <a:latin typeface="Calibri"/>
                <a:cs typeface="Arial"/>
              </a:rPr>
              <a:t>Add a drop-down list of what types of education provisions are included so it is clearer to providers what is covered. </a:t>
            </a:r>
            <a:endParaRPr lang="en-GB" sz="1400" b="0" i="0">
              <a:solidFill>
                <a:srgbClr val="000000"/>
              </a:solidFill>
              <a:effectLst/>
              <a:latin typeface="Calibri" panose="020F0502020204030204" pitchFamily="34" charset="0"/>
            </a:endParaRPr>
          </a:p>
        </p:txBody>
      </p:sp>
      <p:sp>
        <p:nvSpPr>
          <p:cNvPr id="6" name="TextBox 5">
            <a:extLst>
              <a:ext uri="{FF2B5EF4-FFF2-40B4-BE49-F238E27FC236}">
                <a16:creationId xmlns:a16="http://schemas.microsoft.com/office/drawing/2014/main" id="{F09B4A0C-D438-B322-1C5F-8EA82C425223}"/>
              </a:ext>
            </a:extLst>
          </p:cNvPr>
          <p:cNvSpPr txBox="1"/>
          <p:nvPr/>
        </p:nvSpPr>
        <p:spPr>
          <a:xfrm>
            <a:off x="244262" y="4443016"/>
            <a:ext cx="4743334"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400" b="0" i="0">
                <a:solidFill>
                  <a:schemeClr val="accent6"/>
                </a:solidFill>
                <a:effectLst/>
                <a:latin typeface="+mn-lt"/>
                <a:cs typeface="Calibri"/>
              </a:rPr>
              <a:t>“</a:t>
            </a:r>
            <a:r>
              <a:rPr lang="en-GB" sz="1400" b="0" i="0">
                <a:solidFill>
                  <a:schemeClr val="accent6"/>
                </a:solidFill>
                <a:effectLst/>
                <a:latin typeface="Arial" panose="020B0604020202020204" pitchFamily="34" charset="0"/>
              </a:rPr>
              <a:t>Sometimes separate registered as Children’s Home, sometimes as a separate school. Not that all homes provide education, but we have schools nearby that can be included. </a:t>
            </a:r>
            <a:r>
              <a:rPr lang="en-GB" sz="1400" b="0" i="0">
                <a:solidFill>
                  <a:schemeClr val="accent6"/>
                </a:solidFill>
                <a:effectLst/>
                <a:latin typeface="+mn-lt"/>
              </a:rPr>
              <a:t>”</a:t>
            </a:r>
            <a:endParaRPr lang="en-US" sz="1400" b="1" i="1">
              <a:solidFill>
                <a:schemeClr val="accent6"/>
              </a:solidFill>
              <a:latin typeface="+mn-lt"/>
              <a:ea typeface="Calibri"/>
              <a:cs typeface="Arial" panose="020B0604020202020204" pitchFamily="34" charset="0"/>
            </a:endParaRPr>
          </a:p>
          <a:p>
            <a:r>
              <a:rPr lang="en-GB" sz="1400">
                <a:latin typeface="Calibri"/>
                <a:ea typeface="Calibri"/>
                <a:cs typeface="Calibri"/>
              </a:rPr>
              <a:t>P219 Residential and Fostering Provider</a:t>
            </a:r>
            <a:endParaRPr lang="en-US" sz="1400" b="1" i="1">
              <a:latin typeface="Arial" panose="020B0604020202020204" pitchFamily="34" charset="0"/>
              <a:ea typeface="Calibri"/>
              <a:cs typeface="Arial" panose="020B0604020202020204" pitchFamily="34" charset="0"/>
            </a:endParaRPr>
          </a:p>
        </p:txBody>
      </p:sp>
      <p:pic>
        <p:nvPicPr>
          <p:cNvPr id="9" name="Picture 8" descr="A screenshot of a computer&#10;&#10;Description automatically generated">
            <a:extLst>
              <a:ext uri="{FF2B5EF4-FFF2-40B4-BE49-F238E27FC236}">
                <a16:creationId xmlns:a16="http://schemas.microsoft.com/office/drawing/2014/main" id="{93B77AE8-AED1-C2C1-676B-FCCFE2E8D663}"/>
              </a:ext>
            </a:extLst>
          </p:cNvPr>
          <p:cNvPicPr>
            <a:picLocks noChangeAspect="1"/>
          </p:cNvPicPr>
          <p:nvPr/>
        </p:nvPicPr>
        <p:blipFill rotWithShape="1">
          <a:blip r:embed="rId3">
            <a:extLst>
              <a:ext uri="{28A0092B-C50C-407E-A947-70E740481C1C}">
                <a14:useLocalDpi xmlns:a14="http://schemas.microsoft.com/office/drawing/2010/main" val="0"/>
              </a:ext>
            </a:extLst>
          </a:blip>
          <a:srcRect r="23998"/>
          <a:stretch/>
        </p:blipFill>
        <p:spPr>
          <a:xfrm>
            <a:off x="323528" y="1038687"/>
            <a:ext cx="4584803" cy="3302000"/>
          </a:xfrm>
          <a:prstGeom prst="rect">
            <a:avLst/>
          </a:prstGeom>
        </p:spPr>
      </p:pic>
    </p:spTree>
    <p:extLst>
      <p:ext uri="{BB962C8B-B14F-4D97-AF65-F5344CB8AC3E}">
        <p14:creationId xmlns:p14="http://schemas.microsoft.com/office/powerpoint/2010/main" val="2401667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8F392-A519-413C-3E22-9E0297F4CF5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5EFE160-04D0-9752-ADF9-58DB5F93EDBC}"/>
              </a:ext>
            </a:extLst>
          </p:cNvPr>
          <p:cNvSpPr/>
          <p:nvPr/>
        </p:nvSpPr>
        <p:spPr>
          <a:xfrm>
            <a:off x="4084854" y="4863942"/>
            <a:ext cx="5058638" cy="21120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D2D585-995E-679D-C765-BAC45914F848}"/>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Page: Costs for spot providers</a:t>
            </a:r>
            <a:endParaRPr lang="en-GB" sz="2800" b="1">
              <a:latin typeface="Arial" panose="020B0604020202020204" pitchFamily="34" charset="0"/>
              <a:ea typeface="+mn-ea"/>
              <a:cs typeface="Arial" panose="020B0604020202020204" pitchFamily="34" charset="0"/>
            </a:endParaRPr>
          </a:p>
        </p:txBody>
      </p:sp>
      <p:sp>
        <p:nvSpPr>
          <p:cNvPr id="7" name="TextBox 1">
            <a:extLst>
              <a:ext uri="{FF2B5EF4-FFF2-40B4-BE49-F238E27FC236}">
                <a16:creationId xmlns:a16="http://schemas.microsoft.com/office/drawing/2014/main" id="{CB989E22-D9A4-E4BC-F44B-0018E7EB27FE}"/>
              </a:ext>
            </a:extLst>
          </p:cNvPr>
          <p:cNvSpPr txBox="1"/>
          <p:nvPr/>
        </p:nvSpPr>
        <p:spPr>
          <a:xfrm>
            <a:off x="5111765" y="914400"/>
            <a:ext cx="3708707" cy="64325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en-GB" sz="1400" b="1">
                <a:latin typeface="Calibri"/>
                <a:ea typeface="Calibri"/>
                <a:cs typeface="Calibri"/>
              </a:rPr>
              <a:t>Core fee sometimes requested to be broken down</a:t>
            </a:r>
          </a:p>
          <a:p>
            <a:endParaRPr lang="en-GB" sz="1400">
              <a:latin typeface="Calibri"/>
              <a:ea typeface="Calibri"/>
              <a:cs typeface="Calibri"/>
            </a:endParaRPr>
          </a:p>
          <a:p>
            <a:r>
              <a:rPr lang="en-GB" sz="1400" b="0" i="0">
                <a:effectLst/>
                <a:latin typeface="Aptos Narrow"/>
                <a:cs typeface="Arial"/>
              </a:rPr>
              <a:t>The core fee is sometimes requested to be broken down further by placement officers when providers apply.</a:t>
            </a:r>
            <a:br>
              <a:rPr lang="en-GB" sz="1400" b="0" i="0">
                <a:effectLst/>
                <a:latin typeface="Calibri" panose="020F0502020204030204" pitchFamily="34" charset="0"/>
              </a:rPr>
            </a:br>
            <a:endParaRPr lang="en-GB" sz="1400" b="0" i="0">
              <a:effectLst/>
              <a:latin typeface="Calibri" panose="020F0502020204030204" pitchFamily="34" charset="0"/>
            </a:endParaRPr>
          </a:p>
          <a:p>
            <a:r>
              <a:rPr lang="en-GB" sz="1400" b="0" i="0">
                <a:effectLst/>
                <a:latin typeface="Calibri"/>
                <a:ea typeface="Calibri"/>
                <a:cs typeface="Arial"/>
              </a:rPr>
              <a:t>Specialist fee was highlight as being slightly different to other. One provider explained that they have two types of specialist fee</a:t>
            </a:r>
          </a:p>
          <a:p>
            <a:endParaRPr lang="en-GB" sz="1400">
              <a:latin typeface="Aptos Narrow" panose="020B0004020202020204" pitchFamily="34" charset="0"/>
            </a:endParaRPr>
          </a:p>
          <a:p>
            <a:r>
              <a:rPr lang="en-GB" sz="1400" b="1" i="0">
                <a:solidFill>
                  <a:schemeClr val="tx2"/>
                </a:solidFill>
                <a:effectLst/>
                <a:latin typeface="Calibri"/>
                <a:ea typeface="Calibri"/>
                <a:cs typeface="Arial"/>
              </a:rPr>
              <a:t>Business decision: </a:t>
            </a:r>
            <a:r>
              <a:rPr lang="en-GB" sz="1400" b="0" i="0">
                <a:solidFill>
                  <a:srgbClr val="000000"/>
                </a:solidFill>
                <a:effectLst/>
                <a:latin typeface="Calibri"/>
                <a:ea typeface="Calibri"/>
                <a:cs typeface="Arial"/>
              </a:rPr>
              <a:t>if the core fee is needed to be broken down this will be handled offline outside of the portal. </a:t>
            </a:r>
            <a:r>
              <a:rPr lang="en-GB" sz="1400">
                <a:solidFill>
                  <a:srgbClr val="000000"/>
                </a:solidFill>
                <a:latin typeface="Calibri"/>
                <a:ea typeface="Calibri"/>
                <a:cs typeface="Arial"/>
              </a:rPr>
              <a:t>There will be an option to explain costs in more detail through the chat function at make an offer stage.</a:t>
            </a:r>
            <a:endParaRPr lang="en-GB" sz="1400" b="0" i="0">
              <a:solidFill>
                <a:srgbClr val="000000"/>
              </a:solidFill>
              <a:effectLst/>
              <a:latin typeface="Calibri"/>
              <a:ea typeface="Calibri"/>
              <a:cs typeface="Arial"/>
            </a:endParaRPr>
          </a:p>
          <a:p>
            <a:endParaRPr lang="en-GB" sz="1400"/>
          </a:p>
          <a:p>
            <a:r>
              <a:rPr lang="en-GB" sz="1400" b="1">
                <a:latin typeface="Calibri"/>
                <a:ea typeface="Calibri"/>
                <a:cs typeface="Calibri"/>
              </a:rPr>
              <a:t>Reassurance around uplift in costs</a:t>
            </a:r>
          </a:p>
          <a:p>
            <a:endParaRPr lang="en-GB" sz="1400"/>
          </a:p>
          <a:p>
            <a:r>
              <a:rPr lang="en-GB" sz="1400" b="0" i="0">
                <a:effectLst/>
                <a:latin typeface="Calibri"/>
                <a:ea typeface="Calibri"/>
                <a:cs typeface="Arial"/>
              </a:rPr>
              <a:t>One spot provider wanted reassurance that they could update these costs when they do their yearly uplift.</a:t>
            </a:r>
          </a:p>
          <a:p>
            <a:endParaRPr lang="en-GB" sz="1400" b="0" i="0">
              <a:effectLst/>
              <a:latin typeface="Calibri" panose="020F0502020204030204" pitchFamily="34" charset="0"/>
            </a:endParaRPr>
          </a:p>
          <a:p>
            <a:r>
              <a:rPr lang="en-GB" sz="1400" b="1">
                <a:solidFill>
                  <a:srgbClr val="1F497D"/>
                </a:solidFill>
                <a:latin typeface="Calibri"/>
                <a:cs typeface="Calibri"/>
              </a:rPr>
              <a:t>Business decision: </a:t>
            </a:r>
            <a:r>
              <a:rPr lang="en-GB" sz="1400">
                <a:latin typeface="Calibri"/>
                <a:cs typeface="Calibri"/>
              </a:rPr>
              <a:t>There will be mechanisms to request price lift</a:t>
            </a:r>
            <a:endParaRPr lang="en-GB">
              <a:latin typeface="Calibri"/>
            </a:endParaRPr>
          </a:p>
          <a:p>
            <a:endParaRPr lang="en-GB" sz="1400"/>
          </a:p>
          <a:p>
            <a:endParaRPr lang="en-GB" sz="1600" b="0" i="0">
              <a:effectLst/>
              <a:latin typeface="Calibri" panose="020F0502020204030204" pitchFamily="34" charset="0"/>
            </a:endParaRPr>
          </a:p>
          <a:p>
            <a:endParaRPr lang="en-GB" sz="1600"/>
          </a:p>
          <a:p>
            <a:endParaRPr lang="en-GB" sz="1600"/>
          </a:p>
        </p:txBody>
      </p:sp>
      <p:sp>
        <p:nvSpPr>
          <p:cNvPr id="6" name="TextBox 5">
            <a:extLst>
              <a:ext uri="{FF2B5EF4-FFF2-40B4-BE49-F238E27FC236}">
                <a16:creationId xmlns:a16="http://schemas.microsoft.com/office/drawing/2014/main" id="{A3CA2C7A-DF5F-FDCA-7B23-9F6275393984}"/>
              </a:ext>
            </a:extLst>
          </p:cNvPr>
          <p:cNvSpPr txBox="1"/>
          <p:nvPr/>
        </p:nvSpPr>
        <p:spPr>
          <a:xfrm>
            <a:off x="323528" y="4700052"/>
            <a:ext cx="474333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600" b="0" i="0">
                <a:solidFill>
                  <a:schemeClr val="accent6"/>
                </a:solidFill>
                <a:effectLst/>
                <a:latin typeface="+mn-lt"/>
                <a:cs typeface="Calibri"/>
              </a:rPr>
              <a:t>“</a:t>
            </a:r>
            <a:r>
              <a:rPr lang="en-GB" sz="1600" b="0" i="0">
                <a:solidFill>
                  <a:schemeClr val="accent6"/>
                </a:solidFill>
                <a:effectLst/>
                <a:latin typeface="Arial" panose="020B0604020202020204" pitchFamily="34" charset="0"/>
              </a:rPr>
              <a:t>Specialist fee - There would be a breakdown of the costs, sometimes the LA would request this</a:t>
            </a:r>
            <a:r>
              <a:rPr lang="en-GB" sz="1600" b="0" i="0">
                <a:solidFill>
                  <a:schemeClr val="accent6"/>
                </a:solidFill>
                <a:effectLst/>
                <a:latin typeface="Calibri" panose="020F0502020204030204" pitchFamily="34" charset="0"/>
              </a:rPr>
              <a:t>. </a:t>
            </a:r>
            <a:r>
              <a:rPr lang="en-GB" sz="1600" b="0" i="0">
                <a:solidFill>
                  <a:schemeClr val="accent6"/>
                </a:solidFill>
                <a:effectLst/>
                <a:latin typeface="+mn-lt"/>
              </a:rPr>
              <a:t>”</a:t>
            </a:r>
            <a:endParaRPr lang="en-US" sz="1600" b="1" i="1">
              <a:solidFill>
                <a:schemeClr val="accent6"/>
              </a:solidFill>
              <a:latin typeface="+mn-lt"/>
              <a:ea typeface="Calibri"/>
              <a:cs typeface="Arial" panose="020B0604020202020204" pitchFamily="34" charset="0"/>
            </a:endParaRPr>
          </a:p>
          <a:p>
            <a:r>
              <a:rPr lang="en-GB" sz="1600">
                <a:latin typeface="Calibri"/>
                <a:ea typeface="Calibri"/>
                <a:cs typeface="Calibri"/>
              </a:rPr>
              <a:t>P172 Residential and Fostering Provider</a:t>
            </a:r>
            <a:endParaRPr lang="en-US" sz="1600" b="1" i="1">
              <a:latin typeface="Arial" panose="020B0604020202020204" pitchFamily="34" charset="0"/>
              <a:ea typeface="Calibri"/>
              <a:cs typeface="Arial" panose="020B0604020202020204" pitchFamily="34" charset="0"/>
            </a:endParaRPr>
          </a:p>
        </p:txBody>
      </p:sp>
      <p:pic>
        <p:nvPicPr>
          <p:cNvPr id="4" name="Picture 3" descr="A screenshot of a survey&#10;&#10;Description automatically generated">
            <a:extLst>
              <a:ext uri="{FF2B5EF4-FFF2-40B4-BE49-F238E27FC236}">
                <a16:creationId xmlns:a16="http://schemas.microsoft.com/office/drawing/2014/main" id="{A808895F-EAC5-86CE-852A-0EF776A319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803" y="1070240"/>
            <a:ext cx="4211708" cy="34739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7214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323528" y="274638"/>
            <a:ext cx="8305442" cy="523563"/>
          </a:xfrm>
        </p:spPr>
        <p:txBody>
          <a:bodyPr lIns="91440" tIns="45720" rIns="91440" bIns="45720" anchor="t"/>
          <a:lstStyle/>
          <a:p>
            <a:pPr algn="l">
              <a:spcBef>
                <a:spcPts val="0"/>
              </a:spcBef>
            </a:pPr>
            <a:r>
              <a:rPr lang="en-GB" sz="2800" b="1">
                <a:latin typeface="Arial"/>
                <a:ea typeface="+mn-ea"/>
                <a:cs typeface="Arial"/>
              </a:rPr>
              <a:t>Agenda</a:t>
            </a:r>
          </a:p>
          <a:p>
            <a:pPr algn="l"/>
            <a:endParaRPr lang="en-GB" sz="2800" b="1">
              <a:latin typeface="Arial" panose="020B0604020202020204" pitchFamily="34" charset="0"/>
              <a:ea typeface="+mn-ea"/>
              <a:cs typeface="Arial" panose="020B0604020202020204" pitchFamily="34" charset="0"/>
            </a:endParaRPr>
          </a:p>
        </p:txBody>
      </p:sp>
      <p:sp>
        <p:nvSpPr>
          <p:cNvPr id="5" name="Content Placeholder 2">
            <a:extLst>
              <a:ext uri="{FF2B5EF4-FFF2-40B4-BE49-F238E27FC236}">
                <a16:creationId xmlns:a16="http://schemas.microsoft.com/office/drawing/2014/main" id="{65ABBDC1-DAE5-A35B-F353-2256525943AA}"/>
              </a:ext>
            </a:extLst>
          </p:cNvPr>
          <p:cNvSpPr txBox="1">
            <a:spLocks/>
          </p:cNvSpPr>
          <p:nvPr/>
        </p:nvSpPr>
        <p:spPr>
          <a:xfrm>
            <a:off x="498082" y="1646569"/>
            <a:ext cx="8069955" cy="3431458"/>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a:latin typeface="Arial"/>
                <a:ea typeface="+mn-lt"/>
                <a:cs typeface="+mn-lt"/>
              </a:rPr>
              <a:t>11:00 	Intro</a:t>
            </a:r>
          </a:p>
          <a:p>
            <a:pPr marL="0" indent="0">
              <a:buNone/>
            </a:pPr>
            <a:endParaRPr lang="en-GB" sz="900">
              <a:latin typeface="Arial"/>
              <a:ea typeface="+mn-lt"/>
              <a:cs typeface="+mn-lt"/>
            </a:endParaRPr>
          </a:p>
          <a:p>
            <a:pPr marL="0" indent="0">
              <a:buNone/>
            </a:pPr>
            <a:r>
              <a:rPr lang="en-GB" sz="2000">
                <a:latin typeface="Arial"/>
                <a:ea typeface="+mn-lt"/>
                <a:cs typeface="+mn-lt"/>
              </a:rPr>
              <a:t>11.05  LA Manage Referral - data and stats</a:t>
            </a:r>
          </a:p>
          <a:p>
            <a:pPr marL="0" indent="0">
              <a:buNone/>
            </a:pPr>
            <a:endParaRPr lang="en-GB" sz="1000">
              <a:latin typeface="Arial"/>
              <a:ea typeface="+mn-lt"/>
              <a:cs typeface="+mn-lt"/>
            </a:endParaRPr>
          </a:p>
          <a:p>
            <a:pPr marL="0" indent="0">
              <a:buNone/>
            </a:pPr>
            <a:r>
              <a:rPr lang="en-GB" sz="2000">
                <a:latin typeface="Arial"/>
                <a:ea typeface="+mn-lt"/>
                <a:cs typeface="+mn-lt"/>
              </a:rPr>
              <a:t>11:15 	</a:t>
            </a:r>
            <a:r>
              <a:rPr lang="en-GB" sz="2000">
                <a:latin typeface="Arial"/>
                <a:ea typeface="+mn-lt"/>
                <a:cs typeface="Arial"/>
              </a:rPr>
              <a:t>Provider registration – user research findings</a:t>
            </a:r>
          </a:p>
          <a:p>
            <a:pPr marL="0" indent="0">
              <a:buNone/>
            </a:pPr>
            <a:endParaRPr lang="en-GB" sz="1000">
              <a:latin typeface="Arial"/>
              <a:ea typeface="+mn-lt"/>
              <a:cs typeface="+mn-lt"/>
            </a:endParaRPr>
          </a:p>
          <a:p>
            <a:pPr marL="0" indent="0">
              <a:buNone/>
            </a:pPr>
            <a:r>
              <a:rPr lang="en-GB" sz="2000">
                <a:latin typeface="Arial"/>
                <a:ea typeface="+mn-lt"/>
                <a:cs typeface="+mn-lt"/>
              </a:rPr>
              <a:t>11:40	QA journey – requirements discovered</a:t>
            </a:r>
          </a:p>
          <a:p>
            <a:pPr marL="0" indent="0">
              <a:buNone/>
            </a:pPr>
            <a:endParaRPr lang="en-GB" sz="1000">
              <a:latin typeface="Arial"/>
              <a:ea typeface="+mn-lt"/>
              <a:cs typeface="+mn-lt"/>
            </a:endParaRPr>
          </a:p>
          <a:p>
            <a:pPr marL="0" indent="0">
              <a:buNone/>
            </a:pPr>
            <a:r>
              <a:rPr lang="en-GB" sz="2000">
                <a:latin typeface="Arial"/>
                <a:ea typeface="+mn-lt"/>
                <a:cs typeface="+mn-lt"/>
              </a:rPr>
              <a:t>11.50  Next steps</a:t>
            </a:r>
          </a:p>
          <a:p>
            <a:pPr marL="0" indent="0">
              <a:buNone/>
            </a:pPr>
            <a:endParaRPr lang="en-GB" sz="2000">
              <a:latin typeface="Arial"/>
              <a:ea typeface="+mn-lt"/>
              <a:cs typeface="+mn-lt"/>
            </a:endParaRPr>
          </a:p>
          <a:p>
            <a:pPr marL="0" indent="0">
              <a:buNone/>
            </a:pPr>
            <a:endParaRPr lang="en-GB" sz="2000">
              <a:latin typeface="Arial"/>
              <a:ea typeface="+mn-lt"/>
              <a:cs typeface="+mn-lt"/>
            </a:endParaRPr>
          </a:p>
        </p:txBody>
      </p:sp>
      <p:cxnSp>
        <p:nvCxnSpPr>
          <p:cNvPr id="4" name="Straight Connector 3">
            <a:extLst>
              <a:ext uri="{FF2B5EF4-FFF2-40B4-BE49-F238E27FC236}">
                <a16:creationId xmlns:a16="http://schemas.microsoft.com/office/drawing/2014/main" id="{495EE495-A493-F2DB-3B60-F364CC192BC6}"/>
              </a:ext>
            </a:extLst>
          </p:cNvPr>
          <p:cNvCxnSpPr>
            <a:cxnSpLocks/>
            <a:endCxn id="9" idx="1"/>
          </p:cNvCxnSpPr>
          <p:nvPr/>
        </p:nvCxnSpPr>
        <p:spPr>
          <a:xfrm>
            <a:off x="5195703" y="371088"/>
            <a:ext cx="872069" cy="3855"/>
          </a:xfrm>
          <a:prstGeom prst="line">
            <a:avLst/>
          </a:prstGeom>
        </p:spPr>
        <p:style>
          <a:lnRef idx="3">
            <a:schemeClr val="accent2"/>
          </a:lnRef>
          <a:fillRef idx="0">
            <a:schemeClr val="accent2"/>
          </a:fillRef>
          <a:effectRef idx="2">
            <a:schemeClr val="accent2"/>
          </a:effectRef>
          <a:fontRef idx="minor">
            <a:schemeClr val="tx1"/>
          </a:fontRef>
        </p:style>
      </p:cxnSp>
      <p:pic>
        <p:nvPicPr>
          <p:cNvPr id="8" name="Graphic 7" descr="Ui Ux with solid fill">
            <a:extLst>
              <a:ext uri="{FF2B5EF4-FFF2-40B4-BE49-F238E27FC236}">
                <a16:creationId xmlns:a16="http://schemas.microsoft.com/office/drawing/2014/main" id="{2FCD6CB2-2E49-29AA-ECB2-0A171FFD4E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54524" y="146343"/>
            <a:ext cx="457200" cy="457200"/>
          </a:xfrm>
          <a:prstGeom prst="rect">
            <a:avLst/>
          </a:prstGeom>
        </p:spPr>
      </p:pic>
      <p:pic>
        <p:nvPicPr>
          <p:cNvPr id="9" name="Graphic 8" descr="Architecture with solid fill">
            <a:extLst>
              <a:ext uri="{FF2B5EF4-FFF2-40B4-BE49-F238E27FC236}">
                <a16:creationId xmlns:a16="http://schemas.microsoft.com/office/drawing/2014/main" id="{F33D0C99-BE2D-EA4B-D05B-91B81763A2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67772" y="112822"/>
            <a:ext cx="524242" cy="524242"/>
          </a:xfrm>
          <a:prstGeom prst="rect">
            <a:avLst/>
          </a:prstGeom>
        </p:spPr>
      </p:pic>
      <p:pic>
        <p:nvPicPr>
          <p:cNvPr id="10" name="Graphic 9" descr="Magnifying glass with solid fill">
            <a:extLst>
              <a:ext uri="{FF2B5EF4-FFF2-40B4-BE49-F238E27FC236}">
                <a16:creationId xmlns:a16="http://schemas.microsoft.com/office/drawing/2014/main" id="{659A536F-BC84-57BC-071A-ADB6B230681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72476" y="158550"/>
            <a:ext cx="432786" cy="432786"/>
          </a:xfrm>
          <a:prstGeom prst="rect">
            <a:avLst/>
          </a:prstGeom>
        </p:spPr>
      </p:pic>
      <p:cxnSp>
        <p:nvCxnSpPr>
          <p:cNvPr id="11" name="Straight Connector 10">
            <a:extLst>
              <a:ext uri="{FF2B5EF4-FFF2-40B4-BE49-F238E27FC236}">
                <a16:creationId xmlns:a16="http://schemas.microsoft.com/office/drawing/2014/main" id="{870855C3-5B4A-05DB-2CEC-3B550DA38599}"/>
              </a:ext>
            </a:extLst>
          </p:cNvPr>
          <p:cNvCxnSpPr>
            <a:cxnSpLocks/>
          </p:cNvCxnSpPr>
          <p:nvPr/>
        </p:nvCxnSpPr>
        <p:spPr>
          <a:xfrm>
            <a:off x="6482455" y="371088"/>
            <a:ext cx="872069" cy="3855"/>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a:extLst>
              <a:ext uri="{FF2B5EF4-FFF2-40B4-BE49-F238E27FC236}">
                <a16:creationId xmlns:a16="http://schemas.microsoft.com/office/drawing/2014/main" id="{F317A2F3-B462-8C4D-33FF-2B356DBAA17F}"/>
              </a:ext>
            </a:extLst>
          </p:cNvPr>
          <p:cNvCxnSpPr>
            <a:cxnSpLocks/>
          </p:cNvCxnSpPr>
          <p:nvPr/>
        </p:nvCxnSpPr>
        <p:spPr>
          <a:xfrm>
            <a:off x="7769207" y="371088"/>
            <a:ext cx="872069" cy="3855"/>
          </a:xfrm>
          <a:prstGeom prst="line">
            <a:avLst/>
          </a:prstGeom>
        </p:spPr>
        <p:style>
          <a:lnRef idx="3">
            <a:schemeClr val="accent2"/>
          </a:lnRef>
          <a:fillRef idx="0">
            <a:schemeClr val="accent2"/>
          </a:fillRef>
          <a:effectRef idx="2">
            <a:schemeClr val="accent2"/>
          </a:effectRef>
          <a:fontRef idx="minor">
            <a:schemeClr val="tx1"/>
          </a:fontRef>
        </p:style>
      </p:cxnSp>
      <p:pic>
        <p:nvPicPr>
          <p:cNvPr id="13" name="Graphic 12" descr="Clipboard Mixed with solid fill">
            <a:extLst>
              <a:ext uri="{FF2B5EF4-FFF2-40B4-BE49-F238E27FC236}">
                <a16:creationId xmlns:a16="http://schemas.microsoft.com/office/drawing/2014/main" id="{DA4B4FA7-4D0B-8E7B-C599-51E8604B965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58351" y="112822"/>
            <a:ext cx="524242" cy="524242"/>
          </a:xfrm>
          <a:prstGeom prst="rect">
            <a:avLst/>
          </a:prstGeom>
        </p:spPr>
      </p:pic>
      <p:sp>
        <p:nvSpPr>
          <p:cNvPr id="14" name="TextBox 13">
            <a:extLst>
              <a:ext uri="{FF2B5EF4-FFF2-40B4-BE49-F238E27FC236}">
                <a16:creationId xmlns:a16="http://schemas.microsoft.com/office/drawing/2014/main" id="{F255E0CE-B8CC-BD09-6CDF-BD8F0713414B}"/>
              </a:ext>
            </a:extLst>
          </p:cNvPr>
          <p:cNvSpPr txBox="1"/>
          <p:nvPr/>
        </p:nvSpPr>
        <p:spPr>
          <a:xfrm>
            <a:off x="4836136" y="558087"/>
            <a:ext cx="718210" cy="276999"/>
          </a:xfrm>
          <a:prstGeom prst="rect">
            <a:avLst/>
          </a:prstGeom>
          <a:noFill/>
        </p:spPr>
        <p:txBody>
          <a:bodyPr wrap="none" rtlCol="0">
            <a:spAutoFit/>
          </a:bodyPr>
          <a:lstStyle/>
          <a:p>
            <a:r>
              <a:rPr lang="en-GB" sz="1200"/>
              <a:t>Discover</a:t>
            </a:r>
          </a:p>
        </p:txBody>
      </p:sp>
      <p:sp>
        <p:nvSpPr>
          <p:cNvPr id="15" name="TextBox 14">
            <a:extLst>
              <a:ext uri="{FF2B5EF4-FFF2-40B4-BE49-F238E27FC236}">
                <a16:creationId xmlns:a16="http://schemas.microsoft.com/office/drawing/2014/main" id="{3D2339F3-BD5E-B5E2-2EF3-CC29BD1D0AD2}"/>
              </a:ext>
            </a:extLst>
          </p:cNvPr>
          <p:cNvSpPr txBox="1"/>
          <p:nvPr/>
        </p:nvSpPr>
        <p:spPr>
          <a:xfrm>
            <a:off x="5978702" y="558087"/>
            <a:ext cx="604653" cy="276999"/>
          </a:xfrm>
          <a:prstGeom prst="rect">
            <a:avLst/>
          </a:prstGeom>
          <a:noFill/>
        </p:spPr>
        <p:txBody>
          <a:bodyPr wrap="none" rtlCol="0">
            <a:spAutoFit/>
          </a:bodyPr>
          <a:lstStyle/>
          <a:p>
            <a:r>
              <a:rPr lang="en-GB" sz="1200"/>
              <a:t>Design</a:t>
            </a:r>
          </a:p>
        </p:txBody>
      </p:sp>
      <p:sp>
        <p:nvSpPr>
          <p:cNvPr id="16" name="TextBox 15">
            <a:extLst>
              <a:ext uri="{FF2B5EF4-FFF2-40B4-BE49-F238E27FC236}">
                <a16:creationId xmlns:a16="http://schemas.microsoft.com/office/drawing/2014/main" id="{C27D102D-F888-7542-CFFC-778DA454DE3E}"/>
              </a:ext>
            </a:extLst>
          </p:cNvPr>
          <p:cNvSpPr txBox="1"/>
          <p:nvPr/>
        </p:nvSpPr>
        <p:spPr>
          <a:xfrm>
            <a:off x="7225204" y="564938"/>
            <a:ext cx="696986" cy="276999"/>
          </a:xfrm>
          <a:prstGeom prst="rect">
            <a:avLst/>
          </a:prstGeom>
          <a:noFill/>
        </p:spPr>
        <p:txBody>
          <a:bodyPr wrap="none" rtlCol="0">
            <a:spAutoFit/>
          </a:bodyPr>
          <a:lstStyle/>
          <a:p>
            <a:r>
              <a:rPr lang="en-GB" sz="1200"/>
              <a:t>Develop</a:t>
            </a:r>
          </a:p>
        </p:txBody>
      </p:sp>
      <p:sp>
        <p:nvSpPr>
          <p:cNvPr id="17" name="TextBox 16">
            <a:extLst>
              <a:ext uri="{FF2B5EF4-FFF2-40B4-BE49-F238E27FC236}">
                <a16:creationId xmlns:a16="http://schemas.microsoft.com/office/drawing/2014/main" id="{E0F78027-02A7-D967-A23A-FEFF0D682215}"/>
              </a:ext>
            </a:extLst>
          </p:cNvPr>
          <p:cNvSpPr txBox="1"/>
          <p:nvPr/>
        </p:nvSpPr>
        <p:spPr>
          <a:xfrm>
            <a:off x="8574234" y="558087"/>
            <a:ext cx="457200" cy="276999"/>
          </a:xfrm>
          <a:prstGeom prst="rect">
            <a:avLst/>
          </a:prstGeom>
          <a:noFill/>
        </p:spPr>
        <p:txBody>
          <a:bodyPr wrap="square" rtlCol="0">
            <a:spAutoFit/>
          </a:bodyPr>
          <a:lstStyle/>
          <a:p>
            <a:r>
              <a:rPr lang="en-GB" sz="1200"/>
              <a:t>Test</a:t>
            </a:r>
          </a:p>
        </p:txBody>
      </p:sp>
      <p:pic>
        <p:nvPicPr>
          <p:cNvPr id="22" name="Graphic 21" descr="Magnifying glass with solid fill">
            <a:extLst>
              <a:ext uri="{FF2B5EF4-FFF2-40B4-BE49-F238E27FC236}">
                <a16:creationId xmlns:a16="http://schemas.microsoft.com/office/drawing/2014/main" id="{BE0A9CDB-7B1A-E25F-1214-BBACFD336D4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88624" y="2687800"/>
            <a:ext cx="432786" cy="432786"/>
          </a:xfrm>
          <a:prstGeom prst="rect">
            <a:avLst/>
          </a:prstGeom>
        </p:spPr>
      </p:pic>
      <p:pic>
        <p:nvPicPr>
          <p:cNvPr id="3" name="Graphic 2" descr="Ui Ux with solid fill">
            <a:extLst>
              <a:ext uri="{FF2B5EF4-FFF2-40B4-BE49-F238E27FC236}">
                <a16:creationId xmlns:a16="http://schemas.microsoft.com/office/drawing/2014/main" id="{A5165E68-2E26-6C5F-D5E4-B8E138E803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58117" y="2142250"/>
            <a:ext cx="457200" cy="457200"/>
          </a:xfrm>
          <a:prstGeom prst="rect">
            <a:avLst/>
          </a:prstGeom>
        </p:spPr>
      </p:pic>
      <p:pic>
        <p:nvPicPr>
          <p:cNvPr id="6" name="Graphic 5" descr="Magnifying glass with solid fill">
            <a:extLst>
              <a:ext uri="{FF2B5EF4-FFF2-40B4-BE49-F238E27FC236}">
                <a16:creationId xmlns:a16="http://schemas.microsoft.com/office/drawing/2014/main" id="{2AFE672B-2C02-A077-A4E1-59362342C15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88624" y="3249613"/>
            <a:ext cx="432786" cy="432786"/>
          </a:xfrm>
          <a:prstGeom prst="rect">
            <a:avLst/>
          </a:prstGeom>
        </p:spPr>
      </p:pic>
    </p:spTree>
    <p:extLst>
      <p:ext uri="{BB962C8B-B14F-4D97-AF65-F5344CB8AC3E}">
        <p14:creationId xmlns:p14="http://schemas.microsoft.com/office/powerpoint/2010/main" val="1801162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E5202-B850-F3C6-DA4E-DDEBFC22FE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3F332C-FF07-2EC5-408E-182AE379CFFF}"/>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Page: Fostering costs for spot</a:t>
            </a:r>
            <a:endParaRPr lang="en-GB" sz="2800" b="1">
              <a:latin typeface="Arial" panose="020B0604020202020204" pitchFamily="34" charset="0"/>
              <a:ea typeface="+mn-ea"/>
              <a:cs typeface="Arial" panose="020B0604020202020204" pitchFamily="34" charset="0"/>
            </a:endParaRPr>
          </a:p>
        </p:txBody>
      </p:sp>
      <p:sp>
        <p:nvSpPr>
          <p:cNvPr id="7" name="TextBox 1">
            <a:extLst>
              <a:ext uri="{FF2B5EF4-FFF2-40B4-BE49-F238E27FC236}">
                <a16:creationId xmlns:a16="http://schemas.microsoft.com/office/drawing/2014/main" id="{2DC5BA5D-0BD1-F1E7-B356-07D9393F7C89}"/>
              </a:ext>
            </a:extLst>
          </p:cNvPr>
          <p:cNvSpPr txBox="1"/>
          <p:nvPr/>
        </p:nvSpPr>
        <p:spPr>
          <a:xfrm>
            <a:off x="5570482" y="775461"/>
            <a:ext cx="3249989" cy="421653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en-GB" sz="1400" b="1">
                <a:latin typeface="Calibri"/>
                <a:ea typeface="Calibri"/>
                <a:cs typeface="Calibri"/>
              </a:rPr>
              <a:t>Language of main not always understood</a:t>
            </a:r>
          </a:p>
          <a:p>
            <a:endParaRPr lang="en-GB" sz="1400">
              <a:latin typeface="Calibri"/>
              <a:ea typeface="Calibri"/>
              <a:cs typeface="Calibri"/>
            </a:endParaRPr>
          </a:p>
          <a:p>
            <a:r>
              <a:rPr lang="en-GB" sz="1400" b="0" i="0">
                <a:solidFill>
                  <a:srgbClr val="000000"/>
                </a:solidFill>
                <a:effectLst/>
                <a:latin typeface="Calibri"/>
                <a:cs typeface="Arial"/>
              </a:rPr>
              <a:t>Providers referred to main as standard rather than main.</a:t>
            </a:r>
            <a:endParaRPr lang="en-GB" sz="1400" b="0" i="0">
              <a:solidFill>
                <a:srgbClr val="000000"/>
              </a:solidFill>
              <a:effectLst/>
              <a:latin typeface="Calibri"/>
              <a:ea typeface="Calibri"/>
              <a:cs typeface="Arial"/>
            </a:endParaRPr>
          </a:p>
          <a:p>
            <a:br>
              <a:rPr lang="en-GB" sz="1400" b="0" i="0">
                <a:effectLst/>
                <a:latin typeface="Calibri" panose="020F0502020204030204" pitchFamily="34" charset="0"/>
              </a:rPr>
            </a:br>
            <a:r>
              <a:rPr lang="en-GB" sz="1400" b="1" i="0">
                <a:solidFill>
                  <a:srgbClr val="000000"/>
                </a:solidFill>
                <a:effectLst/>
                <a:latin typeface="Calibri"/>
                <a:cs typeface="Arial"/>
              </a:rPr>
              <a:t>Sibling costs behave differently in the system</a:t>
            </a:r>
            <a:endParaRPr lang="en-GB" sz="1400" b="1" i="0">
              <a:solidFill>
                <a:srgbClr val="000000"/>
              </a:solidFill>
              <a:effectLst/>
              <a:latin typeface="Calibri"/>
              <a:ea typeface="Calibri"/>
              <a:cs typeface="Arial"/>
            </a:endParaRPr>
          </a:p>
          <a:p>
            <a:endParaRPr lang="en-GB" sz="1400" b="0" i="0">
              <a:solidFill>
                <a:srgbClr val="000000"/>
              </a:solidFill>
              <a:effectLst/>
              <a:latin typeface="Calibri" panose="020F0502020204030204" pitchFamily="34" charset="0"/>
              <a:ea typeface="Calibri"/>
            </a:endParaRPr>
          </a:p>
          <a:p>
            <a:r>
              <a:rPr lang="en-GB" sz="1400" b="0" i="0">
                <a:solidFill>
                  <a:srgbClr val="000000"/>
                </a:solidFill>
                <a:effectLst/>
                <a:latin typeface="Calibri"/>
                <a:cs typeface="Arial"/>
              </a:rPr>
              <a:t>Sibling costs may be complex for one provider they offered 1% discount depending on the number of siblings that were in the group. So would need dynamic pricing.</a:t>
            </a:r>
            <a:r>
              <a:rPr lang="en-GB" sz="1400">
                <a:solidFill>
                  <a:srgbClr val="000000"/>
                </a:solidFill>
                <a:latin typeface="Calibri"/>
                <a:cs typeface="Arial"/>
              </a:rPr>
              <a:t> </a:t>
            </a:r>
            <a:endParaRPr lang="en-GB" sz="1400" b="0" i="0">
              <a:solidFill>
                <a:srgbClr val="000000"/>
              </a:solidFill>
              <a:effectLst/>
              <a:latin typeface="Calibri" panose="020F0502020204030204" pitchFamily="34" charset="0"/>
              <a:ea typeface="Calibri"/>
            </a:endParaRPr>
          </a:p>
          <a:p>
            <a:endParaRPr lang="en-GB" sz="1400" b="0" i="0">
              <a:solidFill>
                <a:srgbClr val="000000"/>
              </a:solidFill>
              <a:effectLst/>
              <a:latin typeface="Calibri" panose="020F0502020204030204" pitchFamily="34" charset="0"/>
              <a:ea typeface="Calibri"/>
            </a:endParaRPr>
          </a:p>
          <a:p>
            <a:r>
              <a:rPr lang="en-GB" sz="1400" b="1" i="0">
                <a:solidFill>
                  <a:schemeClr val="accent1"/>
                </a:solidFill>
                <a:effectLst/>
                <a:latin typeface="Calibri"/>
                <a:cs typeface="Arial"/>
              </a:rPr>
              <a:t>Design decision: </a:t>
            </a:r>
            <a:r>
              <a:rPr lang="en-GB" sz="1400" b="0" i="0">
                <a:solidFill>
                  <a:srgbClr val="000000"/>
                </a:solidFill>
                <a:effectLst/>
                <a:latin typeface="Calibri"/>
                <a:cs typeface="Arial"/>
              </a:rPr>
              <a:t>create a design that enables placement officers to</a:t>
            </a:r>
            <a:r>
              <a:rPr lang="en-GB" sz="1400">
                <a:solidFill>
                  <a:srgbClr val="000000"/>
                </a:solidFill>
                <a:latin typeface="Calibri"/>
                <a:cs typeface="Arial"/>
              </a:rPr>
              <a:t> add relevant information about their pricing structure, such as discounts per sibling. </a:t>
            </a:r>
            <a:endParaRPr lang="en-GB" sz="1400">
              <a:solidFill>
                <a:srgbClr val="000000"/>
              </a:solidFill>
              <a:latin typeface="Calibri"/>
              <a:ea typeface="Calibri"/>
              <a:cs typeface="Arial"/>
            </a:endParaRPr>
          </a:p>
          <a:p>
            <a:endParaRPr lang="en-GB" sz="1600">
              <a:solidFill>
                <a:srgbClr val="000000"/>
              </a:solidFill>
            </a:endParaRPr>
          </a:p>
        </p:txBody>
      </p:sp>
      <p:sp>
        <p:nvSpPr>
          <p:cNvPr id="6" name="TextBox 5">
            <a:extLst>
              <a:ext uri="{FF2B5EF4-FFF2-40B4-BE49-F238E27FC236}">
                <a16:creationId xmlns:a16="http://schemas.microsoft.com/office/drawing/2014/main" id="{5E93F4BD-8923-E85F-0DBE-ADB00636C18D}"/>
              </a:ext>
            </a:extLst>
          </p:cNvPr>
          <p:cNvSpPr txBox="1"/>
          <p:nvPr/>
        </p:nvSpPr>
        <p:spPr>
          <a:xfrm>
            <a:off x="323529" y="4545724"/>
            <a:ext cx="5017208" cy="12464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500" b="0" i="0">
                <a:solidFill>
                  <a:schemeClr val="accent6"/>
                </a:solidFill>
                <a:effectLst/>
                <a:latin typeface="+mn-lt"/>
                <a:cs typeface="Calibri"/>
              </a:rPr>
              <a:t>“</a:t>
            </a:r>
            <a:r>
              <a:rPr lang="en-GB" sz="1500" b="0" i="0">
                <a:solidFill>
                  <a:schemeClr val="accent6"/>
                </a:solidFill>
                <a:effectLst/>
                <a:latin typeface="Calibri" panose="020F0502020204030204" pitchFamily="34" charset="0"/>
              </a:rPr>
              <a:t>Sibling is a main cost minus the discount per sibling. 1%. It depends how many siblings, we take up to 4 and put pricing for each one. and </a:t>
            </a:r>
            <a:r>
              <a:rPr lang="en-GB" sz="1500" b="0" i="0" err="1">
                <a:solidFill>
                  <a:schemeClr val="accent6"/>
                </a:solidFill>
                <a:effectLst/>
                <a:latin typeface="Calibri" panose="020F0502020204030204" pitchFamily="34" charset="0"/>
              </a:rPr>
              <a:t>thats</a:t>
            </a:r>
            <a:r>
              <a:rPr lang="en-GB" sz="1500" b="0" i="0">
                <a:solidFill>
                  <a:schemeClr val="accent6"/>
                </a:solidFill>
                <a:effectLst/>
                <a:latin typeface="Calibri" panose="020F0502020204030204" pitchFamily="34" charset="0"/>
              </a:rPr>
              <a:t> dynamic depending on amount. </a:t>
            </a:r>
            <a:r>
              <a:rPr lang="en-GB" sz="1500" b="0" i="0">
                <a:solidFill>
                  <a:schemeClr val="accent6"/>
                </a:solidFill>
                <a:effectLst/>
                <a:latin typeface="+mn-lt"/>
              </a:rPr>
              <a:t>”</a:t>
            </a:r>
            <a:endParaRPr lang="en-US" sz="1500" b="1" i="1">
              <a:solidFill>
                <a:schemeClr val="accent6"/>
              </a:solidFill>
              <a:latin typeface="+mn-lt"/>
              <a:ea typeface="Calibri"/>
              <a:cs typeface="Arial" panose="020B0604020202020204" pitchFamily="34" charset="0"/>
            </a:endParaRPr>
          </a:p>
          <a:p>
            <a:r>
              <a:rPr lang="en-GB" sz="1500">
                <a:latin typeface="Calibri"/>
                <a:ea typeface="Calibri"/>
                <a:cs typeface="Calibri"/>
              </a:rPr>
              <a:t>P171 Supported accommodation, Residential and Fostering Provider</a:t>
            </a:r>
            <a:endParaRPr lang="en-US" sz="1500" b="1" i="1">
              <a:latin typeface="Arial" panose="020B0604020202020204" pitchFamily="34" charset="0"/>
              <a:ea typeface="Calibri"/>
              <a:cs typeface="Arial" panose="020B0604020202020204" pitchFamily="34" charset="0"/>
            </a:endParaRPr>
          </a:p>
        </p:txBody>
      </p:sp>
      <p:pic>
        <p:nvPicPr>
          <p:cNvPr id="4" name="Picture 3" descr="A screenshot of a pricing list&#10;&#10;Description automatically generated">
            <a:extLst>
              <a:ext uri="{FF2B5EF4-FFF2-40B4-BE49-F238E27FC236}">
                <a16:creationId xmlns:a16="http://schemas.microsoft.com/office/drawing/2014/main" id="{EAE4FA3A-40FB-75BB-243F-51C2303D2F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495" y="884432"/>
            <a:ext cx="5071241" cy="35071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49122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3AA17-3F58-F922-DACA-AF5E7795191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6887F2B3-0EEC-A4CB-9EE9-32E80DB26E36}"/>
              </a:ext>
            </a:extLst>
          </p:cNvPr>
          <p:cNvSpPr/>
          <p:nvPr/>
        </p:nvSpPr>
        <p:spPr>
          <a:xfrm>
            <a:off x="4087497" y="4746203"/>
            <a:ext cx="5058638" cy="21120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47E5F2-41B4-55A1-8100-3B2A9F40B48E}"/>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Page: Additional Costs for spot</a:t>
            </a:r>
            <a:endParaRPr lang="en-GB" sz="2800" b="1">
              <a:latin typeface="Arial" panose="020B0604020202020204" pitchFamily="34" charset="0"/>
              <a:ea typeface="+mn-ea"/>
              <a:cs typeface="Arial" panose="020B0604020202020204" pitchFamily="34" charset="0"/>
            </a:endParaRPr>
          </a:p>
        </p:txBody>
      </p:sp>
      <p:sp>
        <p:nvSpPr>
          <p:cNvPr id="7" name="TextBox 1">
            <a:extLst>
              <a:ext uri="{FF2B5EF4-FFF2-40B4-BE49-F238E27FC236}">
                <a16:creationId xmlns:a16="http://schemas.microsoft.com/office/drawing/2014/main" id="{1DA3E1E9-1E1F-8179-AC8B-E97C2C3C10D5}"/>
              </a:ext>
            </a:extLst>
          </p:cNvPr>
          <p:cNvSpPr txBox="1"/>
          <p:nvPr/>
        </p:nvSpPr>
        <p:spPr>
          <a:xfrm>
            <a:off x="4571509" y="900803"/>
            <a:ext cx="4403948" cy="66171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en-GB" sz="1400" b="1">
                <a:latin typeface="+mj-lt"/>
                <a:ea typeface="Calibri"/>
                <a:cs typeface="Calibri"/>
              </a:rPr>
              <a:t>Additional costs understood</a:t>
            </a:r>
          </a:p>
          <a:p>
            <a:endParaRPr lang="en-GB" sz="1400">
              <a:latin typeface="+mj-lt"/>
              <a:ea typeface="Calibri"/>
              <a:cs typeface="Calibri"/>
            </a:endParaRPr>
          </a:p>
          <a:p>
            <a:r>
              <a:rPr lang="en-GB" sz="1400" b="0" i="0">
                <a:solidFill>
                  <a:srgbClr val="000000"/>
                </a:solidFill>
                <a:effectLst/>
                <a:latin typeface="+mj-lt"/>
                <a:cs typeface="Arial"/>
              </a:rPr>
              <a:t>Providers understood additional cost.</a:t>
            </a:r>
          </a:p>
          <a:p>
            <a:endParaRPr lang="en-GB" sz="1400" b="0" i="0">
              <a:solidFill>
                <a:srgbClr val="000000"/>
              </a:solidFill>
              <a:effectLst/>
              <a:latin typeface="+mj-lt"/>
            </a:endParaRPr>
          </a:p>
          <a:p>
            <a:r>
              <a:rPr lang="en-GB" sz="1400" b="0" i="0">
                <a:solidFill>
                  <a:srgbClr val="000000"/>
                </a:solidFill>
                <a:effectLst/>
                <a:latin typeface="+mj-lt"/>
                <a:cs typeface="Arial"/>
              </a:rPr>
              <a:t>Highlighted that the fees would respond to the specific child referral when </a:t>
            </a:r>
            <a:r>
              <a:rPr lang="en-GB" sz="1400">
                <a:solidFill>
                  <a:srgbClr val="000000"/>
                </a:solidFill>
                <a:latin typeface="+mj-lt"/>
                <a:cs typeface="Arial"/>
              </a:rPr>
              <a:t>it came</a:t>
            </a:r>
            <a:r>
              <a:rPr lang="en-GB" sz="1400" b="0" i="0">
                <a:solidFill>
                  <a:srgbClr val="000000"/>
                </a:solidFill>
                <a:effectLst/>
                <a:latin typeface="+mj-lt"/>
                <a:cs typeface="Arial"/>
              </a:rPr>
              <a:t> to making an offer</a:t>
            </a:r>
            <a:endParaRPr lang="en-GB" sz="1400" b="0" i="0">
              <a:solidFill>
                <a:srgbClr val="000000"/>
              </a:solidFill>
              <a:effectLst/>
              <a:latin typeface="+mj-lt"/>
              <a:ea typeface="Calibri"/>
              <a:cs typeface="Arial"/>
            </a:endParaRPr>
          </a:p>
          <a:p>
            <a:endParaRPr lang="en-GB" sz="1400" b="0" i="0">
              <a:effectLst/>
              <a:latin typeface="+mj-lt"/>
            </a:endParaRPr>
          </a:p>
          <a:p>
            <a:r>
              <a:rPr lang="en-GB" sz="1400" b="1">
                <a:latin typeface="+mj-lt"/>
                <a:ea typeface="Calibri"/>
                <a:cs typeface="Calibri"/>
              </a:rPr>
              <a:t>Per hour agreed to be the unit of cost</a:t>
            </a:r>
          </a:p>
          <a:p>
            <a:endParaRPr lang="en-GB" sz="1400" b="0" i="0">
              <a:effectLst/>
              <a:latin typeface="+mj-lt"/>
            </a:endParaRPr>
          </a:p>
          <a:p>
            <a:r>
              <a:rPr lang="en-GB" sz="1400" b="0" i="0">
                <a:solidFill>
                  <a:srgbClr val="000000"/>
                </a:solidFill>
                <a:effectLst/>
                <a:latin typeface="+mj-lt"/>
                <a:cs typeface="Arial"/>
              </a:rPr>
              <a:t>Additional costs were highlighted by one provider it wouldn't always be per hour and could sometimes be day rate. Others said this was an appropriate measurement.</a:t>
            </a:r>
          </a:p>
          <a:p>
            <a:endParaRPr lang="en-GB" sz="1400">
              <a:solidFill>
                <a:srgbClr val="000000"/>
              </a:solidFill>
              <a:latin typeface="+mj-lt"/>
            </a:endParaRPr>
          </a:p>
          <a:p>
            <a:r>
              <a:rPr lang="en-GB" sz="1400" b="1" i="0">
                <a:solidFill>
                  <a:schemeClr val="tx2"/>
                </a:solidFill>
                <a:effectLst/>
                <a:latin typeface="Calibri"/>
                <a:cs typeface="Arial"/>
              </a:rPr>
              <a:t>Business decision: </a:t>
            </a:r>
            <a:r>
              <a:rPr lang="en-GB" sz="1400">
                <a:solidFill>
                  <a:srgbClr val="000000"/>
                </a:solidFill>
                <a:latin typeface="Calibri"/>
                <a:cs typeface="Arial"/>
              </a:rPr>
              <a:t>To keep amount as per hour due to the complexity of adding per day/ other amounts so per hour has been prioritised.</a:t>
            </a:r>
            <a:endParaRPr lang="en-GB" sz="1400" b="0" i="0">
              <a:effectLst/>
              <a:latin typeface="Calibri"/>
              <a:cs typeface="Arial"/>
            </a:endParaRPr>
          </a:p>
          <a:p>
            <a:endParaRPr lang="en-GB" sz="1400">
              <a:latin typeface="+mj-lt"/>
            </a:endParaRPr>
          </a:p>
          <a:p>
            <a:r>
              <a:rPr lang="en-GB" sz="1400" b="1">
                <a:latin typeface="+mj-lt"/>
                <a:cs typeface="Arial"/>
              </a:rPr>
              <a:t>Additional costs will be added per home</a:t>
            </a:r>
          </a:p>
          <a:p>
            <a:endParaRPr lang="en-GB" sz="1400">
              <a:latin typeface="+mj-lt"/>
            </a:endParaRPr>
          </a:p>
          <a:p>
            <a:r>
              <a:rPr lang="en-GB" sz="1400" b="0" i="0">
                <a:effectLst/>
                <a:latin typeface="+mj-lt"/>
                <a:cs typeface="Arial"/>
              </a:rPr>
              <a:t>Therapy, education, and transport highlighted as the additional costs. One provider mentioned that these were done per home. While others mentioned these costs would be per service.</a:t>
            </a:r>
          </a:p>
          <a:p>
            <a:endParaRPr lang="en-GB" sz="1400">
              <a:latin typeface="Aptos Narrow" panose="020B0004020202020204" pitchFamily="34" charset="0"/>
            </a:endParaRPr>
          </a:p>
          <a:p>
            <a:r>
              <a:rPr lang="en-GB" sz="1400" b="1" i="0">
                <a:solidFill>
                  <a:schemeClr val="tx2"/>
                </a:solidFill>
                <a:effectLst/>
                <a:latin typeface="Calibri"/>
                <a:cs typeface="Arial"/>
              </a:rPr>
              <a:t>Business decision: </a:t>
            </a:r>
            <a:r>
              <a:rPr lang="en-GB" sz="1400" b="0" i="0">
                <a:solidFill>
                  <a:srgbClr val="000000"/>
                </a:solidFill>
                <a:effectLst/>
                <a:latin typeface="Calibri"/>
                <a:cs typeface="Arial"/>
              </a:rPr>
              <a:t>to keep additional costs at home level to enable services to be added</a:t>
            </a:r>
          </a:p>
          <a:p>
            <a:r>
              <a:rPr lang="en-GB" sz="1400" b="0" i="0">
                <a:solidFill>
                  <a:srgbClr val="000000"/>
                </a:solidFill>
                <a:effectLst/>
                <a:latin typeface="Calibri"/>
                <a:cs typeface="Arial"/>
              </a:rPr>
              <a:t>to an individual home</a:t>
            </a:r>
          </a:p>
          <a:p>
            <a:endParaRPr lang="en-GB" sz="1600">
              <a:latin typeface="Aptos Narrow" panose="020B0004020202020204" pitchFamily="34" charset="0"/>
            </a:endParaRPr>
          </a:p>
          <a:p>
            <a:endParaRPr lang="en-GB" sz="1600">
              <a:latin typeface="Aptos Narrow" panose="020B0004020202020204" pitchFamily="34" charset="0"/>
            </a:endParaRPr>
          </a:p>
        </p:txBody>
      </p:sp>
      <p:sp>
        <p:nvSpPr>
          <p:cNvPr id="6" name="TextBox 5">
            <a:extLst>
              <a:ext uri="{FF2B5EF4-FFF2-40B4-BE49-F238E27FC236}">
                <a16:creationId xmlns:a16="http://schemas.microsoft.com/office/drawing/2014/main" id="{60863CCE-D825-8627-E44B-E2B2E00506ED}"/>
              </a:ext>
            </a:extLst>
          </p:cNvPr>
          <p:cNvSpPr txBox="1"/>
          <p:nvPr/>
        </p:nvSpPr>
        <p:spPr>
          <a:xfrm>
            <a:off x="323528" y="4398579"/>
            <a:ext cx="409398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600" b="0" i="0">
                <a:solidFill>
                  <a:schemeClr val="accent6"/>
                </a:solidFill>
                <a:effectLst/>
                <a:latin typeface="+mn-lt"/>
                <a:cs typeface="Calibri"/>
              </a:rPr>
              <a:t>“</a:t>
            </a:r>
            <a:r>
              <a:rPr lang="en-GB" sz="1600" b="0" i="0">
                <a:solidFill>
                  <a:schemeClr val="accent6"/>
                </a:solidFill>
                <a:effectLst/>
                <a:latin typeface="Arial" panose="020B0604020202020204" pitchFamily="34" charset="0"/>
              </a:rPr>
              <a:t>Additional costs wouldn’t all be ‘per hour’ some would be different </a:t>
            </a:r>
            <a:r>
              <a:rPr lang="en-GB" sz="1600" b="0" i="0">
                <a:solidFill>
                  <a:schemeClr val="accent6"/>
                </a:solidFill>
                <a:effectLst/>
                <a:latin typeface="Calibri" panose="020F0502020204030204" pitchFamily="34" charset="0"/>
              </a:rPr>
              <a:t>. </a:t>
            </a:r>
            <a:r>
              <a:rPr lang="en-GB" sz="1600" b="0" i="0">
                <a:solidFill>
                  <a:schemeClr val="accent6"/>
                </a:solidFill>
                <a:effectLst/>
                <a:latin typeface="+mn-lt"/>
              </a:rPr>
              <a:t>”</a:t>
            </a:r>
            <a:endParaRPr lang="en-US" sz="1600" b="1" i="1">
              <a:solidFill>
                <a:schemeClr val="accent6"/>
              </a:solidFill>
              <a:latin typeface="+mn-lt"/>
              <a:ea typeface="Calibri"/>
              <a:cs typeface="Arial" panose="020B0604020202020204" pitchFamily="34" charset="0"/>
            </a:endParaRPr>
          </a:p>
          <a:p>
            <a:r>
              <a:rPr lang="en-GB" sz="1600">
                <a:latin typeface="Calibri"/>
                <a:ea typeface="Calibri"/>
                <a:cs typeface="Calibri"/>
              </a:rPr>
              <a:t>P219 Residential and Fostering Provider</a:t>
            </a:r>
            <a:endParaRPr lang="en-US" sz="1600" b="1" i="1">
              <a:latin typeface="Arial" panose="020B0604020202020204" pitchFamily="34" charset="0"/>
              <a:ea typeface="Calibri"/>
              <a:cs typeface="Arial" panose="020B0604020202020204" pitchFamily="34" charset="0"/>
            </a:endParaRPr>
          </a:p>
        </p:txBody>
      </p:sp>
      <p:pic>
        <p:nvPicPr>
          <p:cNvPr id="4" name="Picture 3" descr="A screenshot of a computer screen&#10;&#10;Description automatically generated">
            <a:extLst>
              <a:ext uri="{FF2B5EF4-FFF2-40B4-BE49-F238E27FC236}">
                <a16:creationId xmlns:a16="http://schemas.microsoft.com/office/drawing/2014/main" id="{E608FB37-2F9D-2888-1D5B-D8496141F9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101749"/>
            <a:ext cx="4093982" cy="31557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14551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D0ED2-939E-90E3-74A2-89CF2595EA4E}"/>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2983B8A-ED45-5E48-993F-2D914F68E1F1}"/>
              </a:ext>
            </a:extLst>
          </p:cNvPr>
          <p:cNvSpPr/>
          <p:nvPr/>
        </p:nvSpPr>
        <p:spPr>
          <a:xfrm>
            <a:off x="4319972" y="4901186"/>
            <a:ext cx="5058638" cy="21120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D82C5C-9B1E-D5AD-CA60-4F66DF450C17}"/>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Page: Check answers + T&amp;CS</a:t>
            </a:r>
            <a:endParaRPr lang="en-GB" sz="2800" b="1">
              <a:latin typeface="Arial" panose="020B0604020202020204" pitchFamily="34" charset="0"/>
              <a:ea typeface="+mn-ea"/>
              <a:cs typeface="Arial" panose="020B0604020202020204" pitchFamily="34" charset="0"/>
            </a:endParaRPr>
          </a:p>
        </p:txBody>
      </p:sp>
      <p:sp>
        <p:nvSpPr>
          <p:cNvPr id="7" name="TextBox 1">
            <a:extLst>
              <a:ext uri="{FF2B5EF4-FFF2-40B4-BE49-F238E27FC236}">
                <a16:creationId xmlns:a16="http://schemas.microsoft.com/office/drawing/2014/main" id="{BD54D6F9-C65B-AEA1-300E-702E705A5D55}"/>
              </a:ext>
            </a:extLst>
          </p:cNvPr>
          <p:cNvSpPr txBox="1"/>
          <p:nvPr/>
        </p:nvSpPr>
        <p:spPr>
          <a:xfrm>
            <a:off x="4644829" y="1061077"/>
            <a:ext cx="4350582" cy="575542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en-GB" sz="1600" b="1">
                <a:latin typeface="Calibri"/>
                <a:ea typeface="Calibri"/>
                <a:cs typeface="Calibri"/>
              </a:rPr>
              <a:t>Check answers page understood</a:t>
            </a:r>
          </a:p>
          <a:p>
            <a:endParaRPr lang="en-GB" sz="1600">
              <a:latin typeface="Calibri"/>
              <a:ea typeface="Calibri"/>
              <a:cs typeface="Calibri"/>
            </a:endParaRPr>
          </a:p>
          <a:p>
            <a:r>
              <a:rPr lang="en-GB" sz="1600" b="0" i="0">
                <a:solidFill>
                  <a:srgbClr val="000000"/>
                </a:solidFill>
                <a:effectLst/>
                <a:latin typeface="Calibri" panose="020F0502020204030204" pitchFamily="34" charset="0"/>
              </a:rPr>
              <a:t>Check answered understood by all providers but needs some thought into how information is displayed for those providers that have large number of homes. </a:t>
            </a:r>
          </a:p>
          <a:p>
            <a:endParaRPr lang="en-GB" sz="1600">
              <a:solidFill>
                <a:srgbClr val="000000"/>
              </a:solidFill>
            </a:endParaRPr>
          </a:p>
          <a:p>
            <a:r>
              <a:rPr lang="en-GB" sz="1600" b="1" i="0">
                <a:solidFill>
                  <a:schemeClr val="accent1"/>
                </a:solidFill>
                <a:effectLst/>
                <a:latin typeface="Calibri" panose="020F0502020204030204" pitchFamily="34" charset="0"/>
              </a:rPr>
              <a:t>Design decision: </a:t>
            </a:r>
            <a:r>
              <a:rPr lang="en-GB" sz="1600" b="0" i="0">
                <a:solidFill>
                  <a:srgbClr val="000000"/>
                </a:solidFill>
                <a:effectLst/>
                <a:latin typeface="Calibri" panose="020F0502020204030204" pitchFamily="34" charset="0"/>
              </a:rPr>
              <a:t>the team are working through how to make this accessible for large providers</a:t>
            </a:r>
          </a:p>
          <a:p>
            <a:endParaRPr lang="en-GB" sz="1600">
              <a:solidFill>
                <a:srgbClr val="000000"/>
              </a:solidFill>
            </a:endParaRPr>
          </a:p>
          <a:p>
            <a:r>
              <a:rPr lang="en-GB" sz="1600" b="1" i="0">
                <a:solidFill>
                  <a:srgbClr val="000000"/>
                </a:solidFill>
                <a:effectLst/>
                <a:latin typeface="Calibri" panose="020F0502020204030204" pitchFamily="34" charset="0"/>
              </a:rPr>
              <a:t>Terms and conditions page understood but contact need to be added</a:t>
            </a:r>
          </a:p>
          <a:p>
            <a:endParaRPr lang="en-GB" sz="1600">
              <a:solidFill>
                <a:srgbClr val="000000"/>
              </a:solidFill>
            </a:endParaRPr>
          </a:p>
          <a:p>
            <a:r>
              <a:rPr lang="en-GB" sz="1600" b="0" i="0">
                <a:solidFill>
                  <a:srgbClr val="444444"/>
                </a:solidFill>
                <a:effectLst/>
                <a:latin typeface="+mn-lt"/>
              </a:rPr>
              <a:t>All users were happy the link took them to somewhere external. One provider mentioned they would want a contact </a:t>
            </a:r>
            <a:r>
              <a:rPr lang="en-GB" sz="1600" b="0" i="0" err="1">
                <a:solidFill>
                  <a:srgbClr val="444444"/>
                </a:solidFill>
                <a:effectLst/>
                <a:latin typeface="+mn-lt"/>
              </a:rPr>
              <a:t>incase</a:t>
            </a:r>
            <a:r>
              <a:rPr lang="en-GB" sz="1600" b="0" i="0">
                <a:solidFill>
                  <a:srgbClr val="444444"/>
                </a:solidFill>
                <a:effectLst/>
                <a:latin typeface="+mn-lt"/>
              </a:rPr>
              <a:t> they had questions or queries about the terms and conditions or wanted to challenge them.</a:t>
            </a:r>
          </a:p>
          <a:p>
            <a:endParaRPr lang="en-GB" sz="1600">
              <a:solidFill>
                <a:srgbClr val="444444"/>
              </a:solidFill>
              <a:latin typeface="+mj-lt"/>
            </a:endParaRPr>
          </a:p>
          <a:p>
            <a:r>
              <a:rPr lang="en-GB" sz="1600" b="1" i="0">
                <a:solidFill>
                  <a:schemeClr val="accent1"/>
                </a:solidFill>
                <a:effectLst/>
                <a:latin typeface="Calibri" panose="020F0502020204030204" pitchFamily="34" charset="0"/>
              </a:rPr>
              <a:t>Design decision: </a:t>
            </a:r>
            <a:r>
              <a:rPr lang="en-GB" sz="1600" b="0" i="0">
                <a:solidFill>
                  <a:srgbClr val="000000"/>
                </a:solidFill>
                <a:effectLst/>
                <a:latin typeface="Calibri" panose="020F0502020204030204" pitchFamily="34" charset="0"/>
              </a:rPr>
              <a:t>contact details will be added to the terms and conditions link which will be hosted off the portal</a:t>
            </a:r>
          </a:p>
          <a:p>
            <a:endParaRPr lang="en-GB" sz="1600" b="0" i="0">
              <a:solidFill>
                <a:srgbClr val="000000"/>
              </a:solidFill>
              <a:effectLst/>
              <a:latin typeface="+mj-lt"/>
            </a:endParaRPr>
          </a:p>
        </p:txBody>
      </p:sp>
      <p:sp>
        <p:nvSpPr>
          <p:cNvPr id="6" name="TextBox 5">
            <a:extLst>
              <a:ext uri="{FF2B5EF4-FFF2-40B4-BE49-F238E27FC236}">
                <a16:creationId xmlns:a16="http://schemas.microsoft.com/office/drawing/2014/main" id="{54864370-BBEA-1729-282F-7B754CBC0E23}"/>
              </a:ext>
            </a:extLst>
          </p:cNvPr>
          <p:cNvSpPr txBox="1"/>
          <p:nvPr/>
        </p:nvSpPr>
        <p:spPr>
          <a:xfrm>
            <a:off x="323528" y="4398579"/>
            <a:ext cx="3996444"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0" i="0">
                <a:solidFill>
                  <a:schemeClr val="accent6"/>
                </a:solidFill>
                <a:effectLst/>
                <a:latin typeface="+mn-lt"/>
                <a:cs typeface="Calibri"/>
              </a:rPr>
              <a:t>“</a:t>
            </a:r>
            <a:r>
              <a:rPr lang="en-GB" sz="1600">
                <a:solidFill>
                  <a:schemeClr val="accent6"/>
                </a:solidFill>
              </a:rPr>
              <a:t>No place here to query the terms, if there’s something I’m not supportive of. Doesn’t detail what I can do with my application form </a:t>
            </a:r>
            <a:r>
              <a:rPr lang="en-GB" sz="1600" b="0" i="0">
                <a:solidFill>
                  <a:schemeClr val="accent6"/>
                </a:solidFill>
                <a:effectLst/>
                <a:latin typeface="+mn-lt"/>
              </a:rPr>
              <a:t>”</a:t>
            </a:r>
            <a:endParaRPr lang="en-US" sz="1600" b="1" i="1">
              <a:solidFill>
                <a:schemeClr val="accent6"/>
              </a:solidFill>
              <a:latin typeface="+mn-lt"/>
              <a:ea typeface="Calibri"/>
              <a:cs typeface="Arial" panose="020B0604020202020204" pitchFamily="34" charset="0"/>
            </a:endParaRPr>
          </a:p>
          <a:p>
            <a:r>
              <a:rPr lang="en-GB" sz="1600">
                <a:latin typeface="Calibri"/>
                <a:ea typeface="Calibri"/>
                <a:cs typeface="Calibri"/>
              </a:rPr>
              <a:t>P135 Fostering Provider</a:t>
            </a:r>
            <a:endParaRPr lang="en-US" sz="1600" b="1" i="1">
              <a:latin typeface="Arial" panose="020B0604020202020204" pitchFamily="34" charset="0"/>
              <a:ea typeface="Calibri"/>
              <a:cs typeface="Arial" panose="020B0604020202020204" pitchFamily="34" charset="0"/>
            </a:endParaRPr>
          </a:p>
        </p:txBody>
      </p:sp>
      <p:pic>
        <p:nvPicPr>
          <p:cNvPr id="4" name="Picture 3" descr="A screenshot of a contact form&#10;&#10;Description automatically generated">
            <a:extLst>
              <a:ext uri="{FF2B5EF4-FFF2-40B4-BE49-F238E27FC236}">
                <a16:creationId xmlns:a16="http://schemas.microsoft.com/office/drawing/2014/main" id="{A9D53742-E238-3D30-1868-9F3D628B29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797" y="1141191"/>
            <a:ext cx="3971175" cy="30569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81691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58EB9-186F-717F-BF37-FB2705347A52}"/>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35FED29B-1549-9E23-E86C-7D0108452D46}"/>
              </a:ext>
            </a:extLst>
          </p:cNvPr>
          <p:cNvSpPr/>
          <p:nvPr/>
        </p:nvSpPr>
        <p:spPr>
          <a:xfrm>
            <a:off x="4319972" y="4864114"/>
            <a:ext cx="5058638" cy="21120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0D2373-1F52-1640-3A40-57390C6CA5F2}"/>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Page: Registration complete</a:t>
            </a:r>
            <a:endParaRPr lang="en-GB" sz="2800" b="1">
              <a:latin typeface="Arial" panose="020B0604020202020204" pitchFamily="34" charset="0"/>
              <a:ea typeface="+mn-ea"/>
              <a:cs typeface="Arial" panose="020B0604020202020204" pitchFamily="34" charset="0"/>
            </a:endParaRPr>
          </a:p>
        </p:txBody>
      </p:sp>
      <p:sp>
        <p:nvSpPr>
          <p:cNvPr id="7" name="TextBox 1">
            <a:extLst>
              <a:ext uri="{FF2B5EF4-FFF2-40B4-BE49-F238E27FC236}">
                <a16:creationId xmlns:a16="http://schemas.microsoft.com/office/drawing/2014/main" id="{F5D6CD65-4C88-B44D-D5A2-216EBF265E0B}"/>
              </a:ext>
            </a:extLst>
          </p:cNvPr>
          <p:cNvSpPr txBox="1"/>
          <p:nvPr/>
        </p:nvSpPr>
        <p:spPr>
          <a:xfrm>
            <a:off x="5002514" y="856955"/>
            <a:ext cx="4075452" cy="66171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en-GB" sz="1400" b="1">
                <a:latin typeface="+mn-lt"/>
                <a:ea typeface="Calibri"/>
                <a:cs typeface="Calibri"/>
              </a:rPr>
              <a:t>Information clear would like a timeframe for response</a:t>
            </a:r>
          </a:p>
          <a:p>
            <a:pPr algn="l"/>
            <a:endParaRPr lang="en-GB" sz="1400" b="0" i="0">
              <a:solidFill>
                <a:srgbClr val="444444"/>
              </a:solidFill>
              <a:effectLst/>
              <a:latin typeface="+mn-lt"/>
            </a:endParaRPr>
          </a:p>
          <a:p>
            <a:pPr algn="l"/>
            <a:r>
              <a:rPr lang="en-GB" sz="1400">
                <a:solidFill>
                  <a:srgbClr val="444444"/>
                </a:solidFill>
                <a:latin typeface="+mn-lt"/>
                <a:cs typeface="Arial"/>
              </a:rPr>
              <a:t>U</a:t>
            </a:r>
            <a:r>
              <a:rPr lang="en-GB" sz="1400" b="0" i="0">
                <a:solidFill>
                  <a:srgbClr val="444444"/>
                </a:solidFill>
                <a:effectLst/>
                <a:latin typeface="+mn-lt"/>
                <a:cs typeface="Arial"/>
              </a:rPr>
              <a:t>sers understood that they would receive an email confirmation and that their application was being reviewed. There were varying expectation on how long this would take to be approved from couple of weeks to 24hours. With some users asking for this to be outlined in the information</a:t>
            </a:r>
          </a:p>
          <a:p>
            <a:pPr algn="l"/>
            <a:endParaRPr lang="en-GB" sz="1400">
              <a:solidFill>
                <a:srgbClr val="444444"/>
              </a:solidFill>
              <a:latin typeface="+mn-lt"/>
            </a:endParaRPr>
          </a:p>
          <a:p>
            <a:r>
              <a:rPr lang="en-GB" sz="1400" b="1" i="0">
                <a:solidFill>
                  <a:schemeClr val="accent1"/>
                </a:solidFill>
                <a:effectLst/>
                <a:latin typeface="+mn-lt"/>
                <a:cs typeface="Arial"/>
              </a:rPr>
              <a:t>Design decision: </a:t>
            </a:r>
            <a:r>
              <a:rPr lang="en-GB" sz="1400" i="0">
                <a:effectLst/>
                <a:latin typeface="+mn-lt"/>
                <a:cs typeface="Arial"/>
              </a:rPr>
              <a:t>A automatic email notification will be made. The addition of content explaining it will take </a:t>
            </a:r>
            <a:r>
              <a:rPr lang="en-GB" sz="1400">
                <a:latin typeface="+mn-lt"/>
                <a:cs typeface="Arial"/>
              </a:rPr>
              <a:t>approximately </a:t>
            </a:r>
            <a:r>
              <a:rPr lang="en-GB" sz="1400" b="1">
                <a:latin typeface="+mn-lt"/>
                <a:cs typeface="Arial"/>
              </a:rPr>
              <a:t>2 weeks</a:t>
            </a:r>
            <a:r>
              <a:rPr lang="en-GB" sz="1400" b="1" i="0">
                <a:effectLst/>
                <a:latin typeface="+mn-lt"/>
                <a:cs typeface="Arial"/>
              </a:rPr>
              <a:t> for placement officers to make the first response</a:t>
            </a:r>
            <a:r>
              <a:rPr lang="en-GB" sz="1400" i="0">
                <a:effectLst/>
                <a:latin typeface="+mn-lt"/>
                <a:cs typeface="Arial"/>
              </a:rPr>
              <a:t> </a:t>
            </a:r>
            <a:r>
              <a:rPr lang="en-GB" sz="1400" b="1" i="0">
                <a:effectLst/>
                <a:latin typeface="+mn-lt"/>
                <a:cs typeface="Arial"/>
              </a:rPr>
              <a:t>about a </a:t>
            </a:r>
            <a:r>
              <a:rPr lang="en-GB" sz="1400" b="1">
                <a:latin typeface="+mn-lt"/>
                <a:cs typeface="Arial"/>
              </a:rPr>
              <a:t>referral. </a:t>
            </a:r>
            <a:r>
              <a:rPr lang="en-GB" sz="1400">
                <a:latin typeface="+mn-lt"/>
                <a:cs typeface="Arial"/>
              </a:rPr>
              <a:t>This was felt to be possible</a:t>
            </a:r>
            <a:r>
              <a:rPr lang="en-GB" sz="1400" b="1">
                <a:latin typeface="+mn-lt"/>
                <a:cs typeface="Arial"/>
              </a:rPr>
              <a:t> </a:t>
            </a:r>
            <a:r>
              <a:rPr lang="en-GB" sz="1400">
                <a:latin typeface="+mn-lt"/>
                <a:cs typeface="Arial"/>
              </a:rPr>
              <a:t>due</a:t>
            </a:r>
            <a:r>
              <a:rPr lang="en-GB" sz="1400" i="0">
                <a:effectLst/>
                <a:latin typeface="+mn-lt"/>
                <a:cs typeface="Arial"/>
              </a:rPr>
              <a:t> to now having all documentation and information upfront.</a:t>
            </a:r>
          </a:p>
          <a:p>
            <a:br>
              <a:rPr lang="en-GB" sz="1400" b="0" i="0">
                <a:effectLst/>
                <a:latin typeface="+mn-lt"/>
              </a:rPr>
            </a:br>
            <a:r>
              <a:rPr lang="en-GB" sz="1400" b="1" i="0">
                <a:solidFill>
                  <a:srgbClr val="444444"/>
                </a:solidFill>
                <a:effectLst/>
                <a:latin typeface="+mn-lt"/>
                <a:cs typeface="Arial"/>
              </a:rPr>
              <a:t>Reference number</a:t>
            </a:r>
            <a:r>
              <a:rPr lang="en-GB" sz="1400" b="1">
                <a:solidFill>
                  <a:srgbClr val="444444"/>
                </a:solidFill>
                <a:latin typeface="+mn-lt"/>
                <a:cs typeface="Arial"/>
              </a:rPr>
              <a:t> </a:t>
            </a:r>
            <a:endParaRPr lang="en-GB" sz="1400" b="1" i="0">
              <a:solidFill>
                <a:srgbClr val="444444"/>
              </a:solidFill>
              <a:effectLst/>
              <a:latin typeface="+mn-lt"/>
            </a:endParaRPr>
          </a:p>
          <a:p>
            <a:pPr algn="l"/>
            <a:endParaRPr lang="en-GB" sz="1400" b="0" i="0">
              <a:solidFill>
                <a:srgbClr val="444444"/>
              </a:solidFill>
              <a:effectLst/>
              <a:latin typeface="+mn-lt"/>
            </a:endParaRPr>
          </a:p>
          <a:p>
            <a:pPr algn="l"/>
            <a:r>
              <a:rPr lang="en-GB" sz="1400" b="0" i="0">
                <a:solidFill>
                  <a:srgbClr val="444444"/>
                </a:solidFill>
                <a:effectLst/>
                <a:latin typeface="+mn-lt"/>
                <a:cs typeface="Arial"/>
              </a:rPr>
              <a:t>One provider explained how they would print the page for evidence it had been submitted. They would want a reference number to refer to </a:t>
            </a:r>
            <a:r>
              <a:rPr lang="en-GB" sz="1400" b="0" i="0" err="1">
                <a:solidFill>
                  <a:srgbClr val="444444"/>
                </a:solidFill>
                <a:effectLst/>
                <a:latin typeface="+mn-lt"/>
                <a:cs typeface="Arial"/>
              </a:rPr>
              <a:t>incase</a:t>
            </a:r>
            <a:r>
              <a:rPr lang="en-GB" sz="1400" b="0" i="0">
                <a:solidFill>
                  <a:srgbClr val="444444"/>
                </a:solidFill>
                <a:effectLst/>
                <a:latin typeface="+mn-lt"/>
                <a:cs typeface="Arial"/>
              </a:rPr>
              <a:t> they had query they wanted to speak to someone about.</a:t>
            </a:r>
          </a:p>
          <a:p>
            <a:pPr algn="l"/>
            <a:endParaRPr lang="en-GB" sz="1400">
              <a:solidFill>
                <a:srgbClr val="444444"/>
              </a:solidFill>
              <a:latin typeface="+mn-lt"/>
            </a:endParaRPr>
          </a:p>
          <a:p>
            <a:r>
              <a:rPr lang="en-GB" sz="1400" b="1" i="0">
                <a:solidFill>
                  <a:schemeClr val="accent1"/>
                </a:solidFill>
                <a:effectLst/>
                <a:latin typeface="+mn-lt"/>
                <a:cs typeface="Arial"/>
              </a:rPr>
              <a:t>Design decision: </a:t>
            </a:r>
            <a:r>
              <a:rPr lang="en-GB" sz="1400" b="0" i="0">
                <a:solidFill>
                  <a:srgbClr val="000000"/>
                </a:solidFill>
                <a:effectLst/>
                <a:latin typeface="+mn-lt"/>
                <a:cs typeface="Arial"/>
              </a:rPr>
              <a:t>Not to include a reference number as this is out of scope and the providers name can be used to search for the registration</a:t>
            </a:r>
          </a:p>
          <a:p>
            <a:pPr algn="l"/>
            <a:endParaRPr lang="en-GB" sz="1400">
              <a:solidFill>
                <a:srgbClr val="444444"/>
              </a:solidFill>
              <a:latin typeface="+mj-lt"/>
            </a:endParaRPr>
          </a:p>
          <a:p>
            <a:pPr algn="l"/>
            <a:br>
              <a:rPr lang="en-GB" sz="1600" b="0" i="0">
                <a:effectLst/>
                <a:latin typeface="Aptos Narrow" panose="020B0004020202020204" pitchFamily="34" charset="0"/>
              </a:rPr>
            </a:br>
            <a:endParaRPr lang="en-GB" sz="1600" b="0" i="0">
              <a:solidFill>
                <a:srgbClr val="444444"/>
              </a:solidFill>
              <a:effectLst/>
              <a:latin typeface="Aptos Narrow" panose="020B0004020202020204" pitchFamily="34" charset="0"/>
            </a:endParaRPr>
          </a:p>
        </p:txBody>
      </p:sp>
      <p:pic>
        <p:nvPicPr>
          <p:cNvPr id="5" name="Picture 4" descr="A screenshot of a computer&#10;&#10;Description automatically generated">
            <a:extLst>
              <a:ext uri="{FF2B5EF4-FFF2-40B4-BE49-F238E27FC236}">
                <a16:creationId xmlns:a16="http://schemas.microsoft.com/office/drawing/2014/main" id="{FEF927F8-7372-01AD-89EB-60564E01F0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937875"/>
            <a:ext cx="4448304" cy="3829789"/>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5B7DA9EA-1B4F-FBD7-9D45-F83FAC2B0565}"/>
              </a:ext>
            </a:extLst>
          </p:cNvPr>
          <p:cNvSpPr txBox="1"/>
          <p:nvPr/>
        </p:nvSpPr>
        <p:spPr>
          <a:xfrm>
            <a:off x="253565" y="4787360"/>
            <a:ext cx="444830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0" i="0">
                <a:solidFill>
                  <a:schemeClr val="accent6"/>
                </a:solidFill>
                <a:effectLst/>
                <a:latin typeface="+mj-lt"/>
                <a:cs typeface="Calibri"/>
              </a:rPr>
              <a:t>“</a:t>
            </a:r>
            <a:r>
              <a:rPr lang="en-GB" sz="1400" b="0" i="0">
                <a:solidFill>
                  <a:schemeClr val="accent6"/>
                </a:solidFill>
                <a:effectLst/>
                <a:latin typeface="+mj-lt"/>
              </a:rPr>
              <a:t>I'd want to know when the application would be reviewed. I'd expect it in 10 working days, but don't know if that is unrealistic. ”</a:t>
            </a:r>
            <a:endParaRPr lang="en-US" sz="1400" b="1" i="1">
              <a:solidFill>
                <a:schemeClr val="accent6"/>
              </a:solidFill>
              <a:latin typeface="+mj-lt"/>
              <a:ea typeface="Calibri"/>
              <a:cs typeface="Arial" panose="020B0604020202020204" pitchFamily="34" charset="0"/>
            </a:endParaRPr>
          </a:p>
          <a:p>
            <a:r>
              <a:rPr lang="en-GB" sz="1400">
                <a:latin typeface="+mj-lt"/>
                <a:ea typeface="Calibri"/>
                <a:cs typeface="Calibri"/>
              </a:rPr>
              <a:t>P135 Fostering Provider</a:t>
            </a:r>
            <a:endParaRPr lang="en-US" sz="1400" b="1" i="1">
              <a:latin typeface="+mj-lt"/>
              <a:ea typeface="Calibri"/>
              <a:cs typeface="Arial" panose="020B0604020202020204" pitchFamily="34" charset="0"/>
            </a:endParaRPr>
          </a:p>
        </p:txBody>
      </p:sp>
    </p:spTree>
    <p:extLst>
      <p:ext uri="{BB962C8B-B14F-4D97-AF65-F5344CB8AC3E}">
        <p14:creationId xmlns:p14="http://schemas.microsoft.com/office/powerpoint/2010/main" val="2819815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1891231" y="2120238"/>
            <a:ext cx="5361538" cy="1126133"/>
          </a:xfrm>
        </p:spPr>
        <p:txBody>
          <a:bodyPr lIns="91440" tIns="45720" rIns="91440" bIns="45720" anchor="t"/>
          <a:lstStyle/>
          <a:p>
            <a:pPr>
              <a:spcBef>
                <a:spcPts val="0"/>
              </a:spcBef>
            </a:pPr>
            <a:r>
              <a:rPr lang="en-GB" sz="2800" b="1">
                <a:latin typeface="Arial"/>
                <a:ea typeface="+mn-ea"/>
                <a:cs typeface="Arial"/>
              </a:rPr>
              <a:t>Discovery</a:t>
            </a:r>
            <a:br>
              <a:rPr lang="en-GB" sz="2400" b="1">
                <a:latin typeface="Arial"/>
                <a:ea typeface="+mn-ea"/>
                <a:cs typeface="Arial"/>
              </a:rPr>
            </a:br>
            <a:r>
              <a:rPr lang="en-GB" sz="2400" b="1">
                <a:solidFill>
                  <a:schemeClr val="tx2"/>
                </a:solidFill>
                <a:latin typeface="Arial"/>
                <a:ea typeface="+mn-ea"/>
                <a:cs typeface="Arial"/>
              </a:rPr>
              <a:t>- QA Requirements</a:t>
            </a:r>
            <a:endParaRPr lang="en-GB" sz="2800" b="1">
              <a:latin typeface="Arial" panose="020B0604020202020204" pitchFamily="34" charset="0"/>
              <a:ea typeface="+mn-ea"/>
              <a:cs typeface="Arial" panose="020B0604020202020204" pitchFamily="34" charset="0"/>
            </a:endParaRPr>
          </a:p>
        </p:txBody>
      </p:sp>
      <p:pic>
        <p:nvPicPr>
          <p:cNvPr id="9" name="Graphic 8" descr="Magnifying glass with solid fill">
            <a:extLst>
              <a:ext uri="{FF2B5EF4-FFF2-40B4-BE49-F238E27FC236}">
                <a16:creationId xmlns:a16="http://schemas.microsoft.com/office/drawing/2014/main" id="{8CE18E1A-6893-EA2E-0267-5BD69B2BE0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08382" y="3342480"/>
            <a:ext cx="625631" cy="625631"/>
          </a:xfrm>
          <a:prstGeom prst="rect">
            <a:avLst/>
          </a:prstGeom>
        </p:spPr>
      </p:pic>
      <p:cxnSp>
        <p:nvCxnSpPr>
          <p:cNvPr id="13" name="Straight Connector 12">
            <a:extLst>
              <a:ext uri="{FF2B5EF4-FFF2-40B4-BE49-F238E27FC236}">
                <a16:creationId xmlns:a16="http://schemas.microsoft.com/office/drawing/2014/main" id="{48306E6F-2A47-2726-BB05-CD04C45EEF2A}"/>
              </a:ext>
            </a:extLst>
          </p:cNvPr>
          <p:cNvCxnSpPr>
            <a:cxnSpLocks/>
          </p:cNvCxnSpPr>
          <p:nvPr/>
        </p:nvCxnSpPr>
        <p:spPr>
          <a:xfrm>
            <a:off x="5113538" y="3657841"/>
            <a:ext cx="845488" cy="0"/>
          </a:xfrm>
          <a:prstGeom prst="line">
            <a:avLst/>
          </a:prstGeom>
        </p:spPr>
        <p:style>
          <a:lnRef idx="3">
            <a:schemeClr val="accent2"/>
          </a:lnRef>
          <a:fillRef idx="0">
            <a:schemeClr val="accent2"/>
          </a:fillRef>
          <a:effectRef idx="2">
            <a:schemeClr val="accent2"/>
          </a:effectRef>
          <a:fontRef idx="minor">
            <a:schemeClr val="tx1"/>
          </a:fontRef>
        </p:style>
      </p:cxnSp>
      <p:pic>
        <p:nvPicPr>
          <p:cNvPr id="16" name="Graphic 15" descr="Clipboard Mixed with solid fill">
            <a:extLst>
              <a:ext uri="{FF2B5EF4-FFF2-40B4-BE49-F238E27FC236}">
                <a16:creationId xmlns:a16="http://schemas.microsoft.com/office/drawing/2014/main" id="{96B1FD2C-945F-6B45-0978-8C8E30FA31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59603" y="3386486"/>
            <a:ext cx="524242" cy="524242"/>
          </a:xfrm>
          <a:prstGeom prst="rect">
            <a:avLst/>
          </a:prstGeom>
        </p:spPr>
      </p:pic>
      <p:sp>
        <p:nvSpPr>
          <p:cNvPr id="17" name="TextBox 16">
            <a:extLst>
              <a:ext uri="{FF2B5EF4-FFF2-40B4-BE49-F238E27FC236}">
                <a16:creationId xmlns:a16="http://schemas.microsoft.com/office/drawing/2014/main" id="{307EE5EF-3A74-592C-5867-6E5E90EA1A40}"/>
              </a:ext>
            </a:extLst>
          </p:cNvPr>
          <p:cNvSpPr txBox="1"/>
          <p:nvPr/>
        </p:nvSpPr>
        <p:spPr>
          <a:xfrm>
            <a:off x="3181814" y="3840986"/>
            <a:ext cx="822789" cy="307777"/>
          </a:xfrm>
          <a:prstGeom prst="rect">
            <a:avLst/>
          </a:prstGeom>
          <a:noFill/>
        </p:spPr>
        <p:txBody>
          <a:bodyPr wrap="none" rtlCol="0">
            <a:spAutoFit/>
          </a:bodyPr>
          <a:lstStyle/>
          <a:p>
            <a:r>
              <a:rPr lang="en-GB" sz="1400" b="1"/>
              <a:t>Discover</a:t>
            </a:r>
          </a:p>
        </p:txBody>
      </p:sp>
      <p:sp>
        <p:nvSpPr>
          <p:cNvPr id="18" name="TextBox 17">
            <a:extLst>
              <a:ext uri="{FF2B5EF4-FFF2-40B4-BE49-F238E27FC236}">
                <a16:creationId xmlns:a16="http://schemas.microsoft.com/office/drawing/2014/main" id="{B2E53B3D-26CF-92AC-3C68-89E8719155EE}"/>
              </a:ext>
            </a:extLst>
          </p:cNvPr>
          <p:cNvSpPr txBox="1"/>
          <p:nvPr/>
        </p:nvSpPr>
        <p:spPr>
          <a:xfrm>
            <a:off x="4518948" y="3874234"/>
            <a:ext cx="615874" cy="276999"/>
          </a:xfrm>
          <a:prstGeom prst="rect">
            <a:avLst/>
          </a:prstGeom>
          <a:noFill/>
        </p:spPr>
        <p:txBody>
          <a:bodyPr wrap="none" rtlCol="0">
            <a:spAutoFit/>
          </a:bodyPr>
          <a:lstStyle/>
          <a:p>
            <a:r>
              <a:rPr lang="en-GB" sz="1200">
                <a:solidFill>
                  <a:schemeClr val="bg1">
                    <a:lumMod val="65000"/>
                  </a:schemeClr>
                </a:solidFill>
              </a:rPr>
              <a:t>Design</a:t>
            </a:r>
          </a:p>
        </p:txBody>
      </p:sp>
      <p:sp>
        <p:nvSpPr>
          <p:cNvPr id="19" name="TextBox 18">
            <a:extLst>
              <a:ext uri="{FF2B5EF4-FFF2-40B4-BE49-F238E27FC236}">
                <a16:creationId xmlns:a16="http://schemas.microsoft.com/office/drawing/2014/main" id="{8CD99986-6CBF-0BC8-D347-F3D9EA5F63E7}"/>
              </a:ext>
            </a:extLst>
          </p:cNvPr>
          <p:cNvSpPr txBox="1"/>
          <p:nvPr/>
        </p:nvSpPr>
        <p:spPr>
          <a:xfrm>
            <a:off x="5923702" y="3848657"/>
            <a:ext cx="696986" cy="276999"/>
          </a:xfrm>
          <a:prstGeom prst="rect">
            <a:avLst/>
          </a:prstGeom>
          <a:noFill/>
        </p:spPr>
        <p:txBody>
          <a:bodyPr wrap="none" rtlCol="0">
            <a:spAutoFit/>
          </a:bodyPr>
          <a:lstStyle/>
          <a:p>
            <a:r>
              <a:rPr lang="en-GB" sz="1200">
                <a:solidFill>
                  <a:schemeClr val="bg1">
                    <a:lumMod val="65000"/>
                  </a:schemeClr>
                </a:solidFill>
              </a:rPr>
              <a:t>Develop</a:t>
            </a:r>
          </a:p>
        </p:txBody>
      </p:sp>
      <p:sp>
        <p:nvSpPr>
          <p:cNvPr id="20" name="TextBox 19">
            <a:extLst>
              <a:ext uri="{FF2B5EF4-FFF2-40B4-BE49-F238E27FC236}">
                <a16:creationId xmlns:a16="http://schemas.microsoft.com/office/drawing/2014/main" id="{9485676E-57DC-105A-0AAC-3EB76BB4F8BB}"/>
              </a:ext>
            </a:extLst>
          </p:cNvPr>
          <p:cNvSpPr txBox="1"/>
          <p:nvPr/>
        </p:nvSpPr>
        <p:spPr>
          <a:xfrm>
            <a:off x="7426645" y="3874235"/>
            <a:ext cx="457200" cy="276999"/>
          </a:xfrm>
          <a:prstGeom prst="rect">
            <a:avLst/>
          </a:prstGeom>
          <a:noFill/>
        </p:spPr>
        <p:txBody>
          <a:bodyPr wrap="square" rtlCol="0">
            <a:spAutoFit/>
          </a:bodyPr>
          <a:lstStyle/>
          <a:p>
            <a:r>
              <a:rPr lang="en-GB" sz="1200">
                <a:solidFill>
                  <a:schemeClr val="bg1">
                    <a:lumMod val="65000"/>
                  </a:schemeClr>
                </a:solidFill>
              </a:rPr>
              <a:t>Test</a:t>
            </a:r>
          </a:p>
        </p:txBody>
      </p:sp>
      <p:cxnSp>
        <p:nvCxnSpPr>
          <p:cNvPr id="23" name="Straight Connector 22">
            <a:extLst>
              <a:ext uri="{FF2B5EF4-FFF2-40B4-BE49-F238E27FC236}">
                <a16:creationId xmlns:a16="http://schemas.microsoft.com/office/drawing/2014/main" id="{44D7B05D-47D2-DD99-3827-3925F4C85973}"/>
              </a:ext>
            </a:extLst>
          </p:cNvPr>
          <p:cNvCxnSpPr>
            <a:cxnSpLocks/>
          </p:cNvCxnSpPr>
          <p:nvPr/>
        </p:nvCxnSpPr>
        <p:spPr>
          <a:xfrm>
            <a:off x="6567837" y="3657842"/>
            <a:ext cx="872069" cy="3855"/>
          </a:xfrm>
          <a:prstGeom prst="line">
            <a:avLst/>
          </a:prstGeom>
        </p:spPr>
        <p:style>
          <a:lnRef idx="3">
            <a:schemeClr val="accent2"/>
          </a:lnRef>
          <a:fillRef idx="0">
            <a:schemeClr val="accent2"/>
          </a:fillRef>
          <a:effectRef idx="2">
            <a:schemeClr val="accent2"/>
          </a:effectRef>
          <a:fontRef idx="minor">
            <a:schemeClr val="tx1"/>
          </a:fontRef>
        </p:style>
      </p:cxnSp>
      <p:pic>
        <p:nvPicPr>
          <p:cNvPr id="3" name="Graphic 2" descr="Ui Ux with solid fill">
            <a:extLst>
              <a:ext uri="{FF2B5EF4-FFF2-40B4-BE49-F238E27FC236}">
                <a16:creationId xmlns:a16="http://schemas.microsoft.com/office/drawing/2014/main" id="{E0A5D8E5-139A-658D-0E95-E978E3E82F3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43595" y="3462763"/>
            <a:ext cx="457200" cy="457200"/>
          </a:xfrm>
          <a:prstGeom prst="rect">
            <a:avLst/>
          </a:prstGeom>
        </p:spPr>
      </p:pic>
      <p:cxnSp>
        <p:nvCxnSpPr>
          <p:cNvPr id="6" name="Straight Connector 5">
            <a:extLst>
              <a:ext uri="{FF2B5EF4-FFF2-40B4-BE49-F238E27FC236}">
                <a16:creationId xmlns:a16="http://schemas.microsoft.com/office/drawing/2014/main" id="{624FB9D2-6A7B-5EEC-870C-39C05D6BCFF4}"/>
              </a:ext>
            </a:extLst>
          </p:cNvPr>
          <p:cNvCxnSpPr>
            <a:cxnSpLocks/>
          </p:cNvCxnSpPr>
          <p:nvPr/>
        </p:nvCxnSpPr>
        <p:spPr>
          <a:xfrm>
            <a:off x="3874696" y="3650834"/>
            <a:ext cx="644252" cy="8924"/>
          </a:xfrm>
          <a:prstGeom prst="line">
            <a:avLst/>
          </a:prstGeom>
        </p:spPr>
        <p:style>
          <a:lnRef idx="3">
            <a:schemeClr val="accent2"/>
          </a:lnRef>
          <a:fillRef idx="0">
            <a:schemeClr val="accent2"/>
          </a:fillRef>
          <a:effectRef idx="2">
            <a:schemeClr val="accent2"/>
          </a:effectRef>
          <a:fontRef idx="minor">
            <a:schemeClr val="tx1"/>
          </a:fontRef>
        </p:style>
      </p:cxnSp>
      <p:pic>
        <p:nvPicPr>
          <p:cNvPr id="4" name="Graphic 3" descr="Architecture with solid fill">
            <a:extLst>
              <a:ext uri="{FF2B5EF4-FFF2-40B4-BE49-F238E27FC236}">
                <a16:creationId xmlns:a16="http://schemas.microsoft.com/office/drawing/2014/main" id="{83634514-D59C-45AB-CE93-60A795C7BE9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82700" y="3395721"/>
            <a:ext cx="524242" cy="524242"/>
          </a:xfrm>
          <a:prstGeom prst="rect">
            <a:avLst/>
          </a:prstGeom>
        </p:spPr>
      </p:pic>
    </p:spTree>
    <p:extLst>
      <p:ext uri="{BB962C8B-B14F-4D97-AF65-F5344CB8AC3E}">
        <p14:creationId xmlns:p14="http://schemas.microsoft.com/office/powerpoint/2010/main" val="2363814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F53DE-0C57-B757-554C-FD1E8404CF62}"/>
              </a:ext>
            </a:extLst>
          </p:cNvPr>
          <p:cNvSpPr>
            <a:spLocks noGrp="1"/>
          </p:cNvSpPr>
          <p:nvPr>
            <p:ph type="title"/>
          </p:nvPr>
        </p:nvSpPr>
        <p:spPr>
          <a:xfrm>
            <a:off x="323528" y="274638"/>
            <a:ext cx="7992888" cy="752765"/>
          </a:xfrm>
        </p:spPr>
        <p:txBody>
          <a:bodyPr lIns="91440" tIns="45720" rIns="91440" bIns="45720" anchor="t"/>
          <a:lstStyle/>
          <a:p>
            <a:pPr>
              <a:spcBef>
                <a:spcPts val="0"/>
              </a:spcBef>
            </a:pPr>
            <a:r>
              <a:rPr lang="en-GB">
                <a:cs typeface="Calibri"/>
              </a:rPr>
              <a:t>QA Discovery</a:t>
            </a:r>
            <a:br>
              <a:rPr lang="en-GB">
                <a:cs typeface="Calibri"/>
              </a:rPr>
            </a:br>
            <a:endParaRPr lang="en-GB">
              <a:cs typeface="Calibri"/>
            </a:endParaRPr>
          </a:p>
        </p:txBody>
      </p:sp>
      <p:sp>
        <p:nvSpPr>
          <p:cNvPr id="4" name="Title 1">
            <a:extLst>
              <a:ext uri="{FF2B5EF4-FFF2-40B4-BE49-F238E27FC236}">
                <a16:creationId xmlns:a16="http://schemas.microsoft.com/office/drawing/2014/main" id="{D46AD8F8-B0FC-B57C-9883-3FFFC77BEE2D}"/>
              </a:ext>
            </a:extLst>
          </p:cNvPr>
          <p:cNvSpPr txBox="1">
            <a:spLocks/>
          </p:cNvSpPr>
          <p:nvPr/>
        </p:nvSpPr>
        <p:spPr>
          <a:xfrm>
            <a:off x="405339" y="1420388"/>
            <a:ext cx="8002574" cy="2977274"/>
          </a:xfrm>
          <a:prstGeom prst="rect">
            <a:avLst/>
          </a:prstGeom>
        </p:spPr>
        <p:txBody>
          <a:bodyPr lIns="91440" tIns="45720" rIns="91440" bIns="45720"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just" fontAlgn="auto">
              <a:spcBef>
                <a:spcPts val="0"/>
              </a:spcBef>
              <a:spcAft>
                <a:spcPts val="0"/>
              </a:spcAft>
              <a:buFont typeface="Arial"/>
              <a:buChar char="•"/>
            </a:pPr>
            <a:r>
              <a:rPr lang="en-GB" sz="2000">
                <a:cs typeface="Calibri"/>
              </a:rPr>
              <a:t>Provide POs information relating to the safety of placing a child in care when reviewing an offer</a:t>
            </a:r>
            <a:endParaRPr lang="en-GB" sz="2000">
              <a:ea typeface="Calibri"/>
              <a:cs typeface="Calibri"/>
            </a:endParaRPr>
          </a:p>
          <a:p>
            <a:pPr marL="571500" indent="-571500" algn="just">
              <a:spcBef>
                <a:spcPts val="0"/>
              </a:spcBef>
              <a:spcAft>
                <a:spcPts val="0"/>
              </a:spcAft>
              <a:buFont typeface="Arial"/>
              <a:buChar char="•"/>
            </a:pPr>
            <a:r>
              <a:rPr lang="en-GB" sz="2000">
                <a:cs typeface="Calibri"/>
              </a:rPr>
              <a:t>Enabled by:</a:t>
            </a:r>
            <a:endParaRPr lang="en-GB" sz="2000">
              <a:ea typeface="Calibri"/>
              <a:cs typeface="Calibri"/>
            </a:endParaRPr>
          </a:p>
          <a:p>
            <a:pPr marL="1028700" lvl="1" indent="-571500" algn="just">
              <a:spcBef>
                <a:spcPts val="0"/>
              </a:spcBef>
              <a:spcAft>
                <a:spcPts val="0"/>
              </a:spcAft>
              <a:buFont typeface="Wingdings"/>
              <a:buChar char="§"/>
            </a:pPr>
            <a:r>
              <a:rPr lang="en-GB">
                <a:latin typeface="Calibri"/>
                <a:ea typeface="Calibri"/>
                <a:cs typeface="Calibri"/>
              </a:rPr>
              <a:t>Allowing QAs to record information about a provider and/or home(s)</a:t>
            </a:r>
          </a:p>
          <a:p>
            <a:pPr marL="1028700" lvl="1" indent="-571500" algn="just">
              <a:spcBef>
                <a:spcPts val="0"/>
              </a:spcBef>
              <a:spcAft>
                <a:spcPts val="0"/>
              </a:spcAft>
              <a:buFont typeface="Wingdings"/>
              <a:buChar char="§"/>
            </a:pPr>
            <a:r>
              <a:rPr lang="en-GB">
                <a:latin typeface="Calibri"/>
                <a:ea typeface="Calibri"/>
                <a:cs typeface="Calibri"/>
              </a:rPr>
              <a:t>To make that information visible for QAs, POs and Commissioners across all 14 LAs</a:t>
            </a:r>
          </a:p>
          <a:p>
            <a:pPr marL="1028700" lvl="1" indent="-571500" algn="just">
              <a:spcBef>
                <a:spcPts val="0"/>
              </a:spcBef>
              <a:spcAft>
                <a:spcPts val="0"/>
              </a:spcAft>
              <a:buFont typeface="Wingdings"/>
              <a:buChar char="§"/>
            </a:pPr>
            <a:r>
              <a:rPr lang="en-GB">
                <a:latin typeface="Calibri"/>
                <a:ea typeface="Calibri"/>
                <a:cs typeface="Calibri"/>
              </a:rPr>
              <a:t>To retain a visible history against the provider of all QA intelligence</a:t>
            </a:r>
          </a:p>
          <a:p>
            <a:pPr marL="571500" indent="-571500" algn="just">
              <a:spcBef>
                <a:spcPts val="0"/>
              </a:spcBef>
              <a:spcAft>
                <a:spcPts val="0"/>
              </a:spcAft>
              <a:buFont typeface="Arial"/>
              <a:buChar char="•"/>
            </a:pPr>
            <a:r>
              <a:rPr lang="en-GB" sz="2000">
                <a:cs typeface="Calibri"/>
              </a:rPr>
              <a:t>Potentially use the same QA intelligence collection mechanism to show planned visits to prevent duplication of QA inspection effort</a:t>
            </a:r>
            <a:br>
              <a:rPr lang="en-GB" sz="2400">
                <a:cs typeface="Calibri"/>
              </a:rPr>
            </a:br>
            <a:endParaRPr lang="en-GB" sz="2400">
              <a:cs typeface="Calibri"/>
            </a:endParaRPr>
          </a:p>
        </p:txBody>
      </p:sp>
    </p:spTree>
    <p:extLst>
      <p:ext uri="{BB962C8B-B14F-4D97-AF65-F5344CB8AC3E}">
        <p14:creationId xmlns:p14="http://schemas.microsoft.com/office/powerpoint/2010/main" val="2162406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F53DE-0C57-B757-554C-FD1E8404CF62}"/>
              </a:ext>
            </a:extLst>
          </p:cNvPr>
          <p:cNvSpPr>
            <a:spLocks noGrp="1"/>
          </p:cNvSpPr>
          <p:nvPr>
            <p:ph type="title"/>
          </p:nvPr>
        </p:nvSpPr>
        <p:spPr>
          <a:xfrm>
            <a:off x="323528" y="274638"/>
            <a:ext cx="7992888" cy="752765"/>
          </a:xfrm>
        </p:spPr>
        <p:txBody>
          <a:bodyPr lIns="91440" tIns="45720" rIns="91440" bIns="45720" anchor="t"/>
          <a:lstStyle/>
          <a:p>
            <a:pPr>
              <a:spcBef>
                <a:spcPts val="0"/>
              </a:spcBef>
            </a:pPr>
            <a:r>
              <a:rPr lang="en-GB">
                <a:cs typeface="Calibri"/>
              </a:rPr>
              <a:t>QA Discovery </a:t>
            </a:r>
            <a:br>
              <a:rPr lang="en-GB">
                <a:cs typeface="Calibri"/>
              </a:rPr>
            </a:br>
            <a:endParaRPr lang="en-GB">
              <a:cs typeface="Calibri"/>
            </a:endParaRPr>
          </a:p>
        </p:txBody>
      </p:sp>
      <p:sp>
        <p:nvSpPr>
          <p:cNvPr id="4" name="Title 1">
            <a:extLst>
              <a:ext uri="{FF2B5EF4-FFF2-40B4-BE49-F238E27FC236}">
                <a16:creationId xmlns:a16="http://schemas.microsoft.com/office/drawing/2014/main" id="{D46AD8F8-B0FC-B57C-9883-3FFFC77BEE2D}"/>
              </a:ext>
            </a:extLst>
          </p:cNvPr>
          <p:cNvSpPr txBox="1">
            <a:spLocks/>
          </p:cNvSpPr>
          <p:nvPr/>
        </p:nvSpPr>
        <p:spPr>
          <a:xfrm>
            <a:off x="327847" y="936066"/>
            <a:ext cx="7992888" cy="4565850"/>
          </a:xfrm>
          <a:prstGeom prst="rect">
            <a:avLst/>
          </a:prstGeom>
        </p:spPr>
        <p:txBody>
          <a:bodyPr lIns="91440" tIns="45720" rIns="91440" bIns="45720"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r>
              <a:rPr lang="en-GB" sz="2000">
                <a:solidFill>
                  <a:srgbClr val="172B4D"/>
                </a:solidFill>
                <a:ea typeface="+mj-lt"/>
                <a:cs typeface="+mj-lt"/>
              </a:rPr>
              <a:t> Essential information to be recorded </a:t>
            </a:r>
            <a:r>
              <a:rPr lang="en-GB" sz="2000">
                <a:solidFill>
                  <a:srgbClr val="FF0000"/>
                </a:solidFill>
                <a:ea typeface="+mj-lt"/>
                <a:cs typeface="+mj-lt"/>
              </a:rPr>
              <a:t>TBC</a:t>
            </a:r>
            <a:r>
              <a:rPr lang="en-GB" sz="2000">
                <a:solidFill>
                  <a:srgbClr val="172B4D"/>
                </a:solidFill>
                <a:ea typeface="+mj-lt"/>
                <a:cs typeface="+mj-lt"/>
              </a:rPr>
              <a:t>:</a:t>
            </a:r>
            <a:endParaRPr lang="en-US"/>
          </a:p>
          <a:p>
            <a:pPr marL="628650" lvl="1" indent="-171450" algn="l">
              <a:buFont typeface="Arial"/>
              <a:buChar char="•"/>
            </a:pPr>
            <a:r>
              <a:rPr lang="en-GB">
                <a:solidFill>
                  <a:srgbClr val="172B4D"/>
                </a:solidFill>
                <a:latin typeface="Calibri"/>
                <a:ea typeface="+mj-lt"/>
                <a:cs typeface="+mj-lt"/>
              </a:rPr>
              <a:t>A flag that will serve as a CTA (call to action) for users of the system at the relevant point </a:t>
            </a:r>
            <a:endParaRPr lang="en-GB">
              <a:latin typeface="Calibri"/>
              <a:ea typeface="+mj-lt"/>
              <a:cs typeface="+mj-lt"/>
            </a:endParaRPr>
          </a:p>
          <a:p>
            <a:pPr lvl="2">
              <a:buFont typeface="Wingdings"/>
              <a:buChar char="§"/>
            </a:pPr>
            <a:r>
              <a:rPr lang="en-GB">
                <a:solidFill>
                  <a:srgbClr val="172B4D"/>
                </a:solidFill>
                <a:latin typeface="+mj-lt"/>
                <a:ea typeface="+mj-lt"/>
                <a:cs typeface="+mj-lt"/>
              </a:rPr>
              <a:t> e.g. a LA user looking at the provider via the directory, or a PO viewing a referral offer from a provider</a:t>
            </a:r>
            <a:endParaRPr lang="en-GB">
              <a:latin typeface="+mj-lt"/>
              <a:ea typeface="+mj-lt"/>
              <a:cs typeface="+mj-lt"/>
            </a:endParaRPr>
          </a:p>
          <a:p>
            <a:pPr lvl="1">
              <a:buFont typeface="Arial"/>
              <a:buChar char="•"/>
            </a:pPr>
            <a:r>
              <a:rPr lang="en-GB">
                <a:solidFill>
                  <a:srgbClr val="172B4D"/>
                </a:solidFill>
                <a:latin typeface="Calibri"/>
                <a:ea typeface="+mj-lt"/>
                <a:cs typeface="+mj-lt"/>
              </a:rPr>
              <a:t> Intelligence Type (e.g. Young Person Allegation, Social Worker Concern, phone call, Unannounced Thematic Inspection)</a:t>
            </a:r>
          </a:p>
          <a:p>
            <a:pPr lvl="1">
              <a:buFont typeface="Arial"/>
              <a:buChar char="•"/>
            </a:pPr>
            <a:r>
              <a:rPr lang="en-GB">
                <a:solidFill>
                  <a:srgbClr val="172B4D"/>
                </a:solidFill>
                <a:latin typeface="Calibri"/>
                <a:ea typeface="+mj-lt"/>
                <a:cs typeface="+mj-lt"/>
              </a:rPr>
              <a:t> The QA who created the intelligence and date</a:t>
            </a:r>
            <a:endParaRPr lang="en-GB">
              <a:solidFill>
                <a:srgbClr val="000000"/>
              </a:solidFill>
              <a:latin typeface="Calibri"/>
              <a:ea typeface="+mj-lt"/>
              <a:cs typeface="+mj-lt"/>
            </a:endParaRPr>
          </a:p>
          <a:p>
            <a:pPr lvl="1">
              <a:buFont typeface="Arial"/>
              <a:buChar char="•"/>
            </a:pPr>
            <a:r>
              <a:rPr lang="en-GB">
                <a:solidFill>
                  <a:srgbClr val="172B4D"/>
                </a:solidFill>
                <a:latin typeface="Calibri"/>
                <a:ea typeface="+mj-lt"/>
                <a:cs typeface="+mj-lt"/>
              </a:rPr>
              <a:t> Date of intelligence creation trigger (e.g. incident)</a:t>
            </a:r>
          </a:p>
          <a:p>
            <a:pPr lvl="1">
              <a:buFont typeface="Arial"/>
              <a:buChar char="•"/>
            </a:pPr>
            <a:r>
              <a:rPr lang="en-GB">
                <a:solidFill>
                  <a:srgbClr val="172B4D"/>
                </a:solidFill>
                <a:latin typeface="Calibri"/>
                <a:ea typeface="+mj-lt"/>
                <a:cs typeface="+mj-lt"/>
              </a:rPr>
              <a:t> Location details</a:t>
            </a:r>
          </a:p>
          <a:p>
            <a:pPr lvl="1" algn="l">
              <a:buFont typeface="Arial"/>
              <a:buChar char="•"/>
            </a:pPr>
            <a:r>
              <a:rPr lang="en-GB">
                <a:solidFill>
                  <a:srgbClr val="172B4D"/>
                </a:solidFill>
                <a:latin typeface="Calibri"/>
                <a:ea typeface="+mj-lt"/>
                <a:cs typeface="+mj-lt"/>
              </a:rPr>
              <a:t> QAs contact details - essential so others can request more information if needed</a:t>
            </a:r>
            <a:endParaRPr lang="en-GB">
              <a:latin typeface="Calibri"/>
              <a:ea typeface="+mj-lt"/>
              <a:cs typeface="+mj-lt"/>
            </a:endParaRPr>
          </a:p>
          <a:p>
            <a:pPr lvl="1" algn="l">
              <a:buFont typeface="Arial"/>
              <a:buChar char="•"/>
            </a:pPr>
            <a:r>
              <a:rPr lang="en-GB">
                <a:solidFill>
                  <a:srgbClr val="172B4D"/>
                </a:solidFill>
                <a:latin typeface="Calibri"/>
                <a:ea typeface="+mj-lt"/>
                <a:cs typeface="+mj-lt"/>
              </a:rPr>
              <a:t> Which LA the inspector came from</a:t>
            </a:r>
            <a:endParaRPr lang="en-GB">
              <a:latin typeface="Calibri"/>
              <a:ea typeface="+mj-lt"/>
              <a:cs typeface="+mj-lt"/>
            </a:endParaRPr>
          </a:p>
          <a:p>
            <a:pPr lvl="1" algn="l">
              <a:buFont typeface="Arial"/>
              <a:buChar char="•"/>
            </a:pPr>
            <a:r>
              <a:rPr lang="en-GB">
                <a:solidFill>
                  <a:srgbClr val="172B4D"/>
                </a:solidFill>
                <a:latin typeface="Calibri"/>
                <a:ea typeface="+mj-lt"/>
                <a:cs typeface="+mj-lt"/>
              </a:rPr>
              <a:t> Inspection Date</a:t>
            </a:r>
            <a:endParaRPr lang="en-GB">
              <a:latin typeface="Calibri"/>
              <a:ea typeface="+mj-lt"/>
              <a:cs typeface="+mj-lt"/>
            </a:endParaRPr>
          </a:p>
          <a:p>
            <a:pPr lvl="1" algn="l">
              <a:buFont typeface="Arial"/>
              <a:buChar char="•"/>
            </a:pPr>
            <a:r>
              <a:rPr lang="en-GB">
                <a:solidFill>
                  <a:srgbClr val="172B4D"/>
                </a:solidFill>
                <a:latin typeface="Calibri"/>
                <a:ea typeface="+mj-lt"/>
                <a:cs typeface="+mj-lt"/>
              </a:rPr>
              <a:t> Inspection Outcome</a:t>
            </a:r>
            <a:endParaRPr lang="en-GB">
              <a:latin typeface="Calibri"/>
              <a:ea typeface="+mj-lt"/>
              <a:cs typeface="+mj-lt"/>
            </a:endParaRPr>
          </a:p>
          <a:p>
            <a:pPr lvl="1" algn="l">
              <a:buFont typeface="Arial"/>
              <a:buChar char="•"/>
            </a:pPr>
            <a:r>
              <a:rPr lang="en-GB">
                <a:solidFill>
                  <a:srgbClr val="172B4D"/>
                </a:solidFill>
                <a:latin typeface="Calibri"/>
                <a:ea typeface="+mj-lt"/>
                <a:cs typeface="+mj-lt"/>
              </a:rPr>
              <a:t> Summary of Concerns &amp; Recommendation</a:t>
            </a:r>
            <a:endParaRPr lang="en-GB">
              <a:latin typeface="Calibri"/>
              <a:ea typeface="+mj-lt"/>
              <a:cs typeface="+mj-lt"/>
            </a:endParaRPr>
          </a:p>
          <a:p>
            <a:pPr lvl="1" algn="l">
              <a:buFont typeface="Arial"/>
              <a:buChar char="•"/>
            </a:pPr>
            <a:r>
              <a:rPr lang="en-GB">
                <a:solidFill>
                  <a:srgbClr val="172B4D"/>
                </a:solidFill>
                <a:latin typeface="Calibri"/>
                <a:ea typeface="+mj-lt"/>
                <a:cs typeface="+mj-lt"/>
              </a:rPr>
              <a:t> Review Date</a:t>
            </a:r>
            <a:endParaRPr lang="en-GB">
              <a:latin typeface="Calibri"/>
              <a:ea typeface="+mj-lt"/>
              <a:cs typeface="+mj-lt"/>
            </a:endParaRPr>
          </a:p>
          <a:p>
            <a:pPr marL="571500" indent="-571500" algn="just">
              <a:spcBef>
                <a:spcPts val="0"/>
              </a:spcBef>
              <a:spcAft>
                <a:spcPts val="0"/>
              </a:spcAft>
              <a:buFont typeface="Arial"/>
              <a:buChar char="•"/>
            </a:pPr>
            <a:endParaRPr lang="en-GB" sz="2400">
              <a:cs typeface="Calibri"/>
            </a:endParaRPr>
          </a:p>
        </p:txBody>
      </p:sp>
    </p:spTree>
    <p:extLst>
      <p:ext uri="{BB962C8B-B14F-4D97-AF65-F5344CB8AC3E}">
        <p14:creationId xmlns:p14="http://schemas.microsoft.com/office/powerpoint/2010/main" val="2522513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264495" y="1228022"/>
            <a:ext cx="8305442" cy="523563"/>
          </a:xfrm>
        </p:spPr>
        <p:txBody>
          <a:bodyPr lIns="91440" tIns="45720" rIns="91440" bIns="45720" anchor="t"/>
          <a:lstStyle/>
          <a:p>
            <a:pPr algn="l">
              <a:spcBef>
                <a:spcPts val="0"/>
              </a:spcBef>
            </a:pPr>
            <a:r>
              <a:rPr lang="en-GB" sz="2800" b="1">
                <a:latin typeface="Arial"/>
                <a:ea typeface="+mn-ea"/>
                <a:cs typeface="Arial"/>
              </a:rPr>
              <a:t>Next steps</a:t>
            </a:r>
          </a:p>
          <a:p>
            <a:pPr algn="l"/>
            <a:endParaRPr lang="en-GB" sz="2800" b="1">
              <a:latin typeface="Arial" panose="020B0604020202020204" pitchFamily="34" charset="0"/>
              <a:ea typeface="+mn-ea"/>
              <a:cs typeface="Arial" panose="020B0604020202020204" pitchFamily="34" charset="0"/>
            </a:endParaRPr>
          </a:p>
        </p:txBody>
      </p:sp>
      <p:sp>
        <p:nvSpPr>
          <p:cNvPr id="4" name="Content Placeholder 2">
            <a:extLst>
              <a:ext uri="{FF2B5EF4-FFF2-40B4-BE49-F238E27FC236}">
                <a16:creationId xmlns:a16="http://schemas.microsoft.com/office/drawing/2014/main" id="{B64D8103-1D55-8A9A-5484-EA46A2C22159}"/>
              </a:ext>
            </a:extLst>
          </p:cNvPr>
          <p:cNvSpPr txBox="1">
            <a:spLocks/>
          </p:cNvSpPr>
          <p:nvPr/>
        </p:nvSpPr>
        <p:spPr>
          <a:xfrm>
            <a:off x="415225" y="1936245"/>
            <a:ext cx="7585813" cy="3151879"/>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2000"/>
              </a:spcBef>
              <a:spcAft>
                <a:spcPts val="0"/>
              </a:spcAft>
              <a:buFont typeface="Arial"/>
              <a:buChar char="•"/>
            </a:pPr>
            <a:r>
              <a:rPr lang="en-GB" sz="1800">
                <a:solidFill>
                  <a:srgbClr val="172B4D"/>
                </a:solidFill>
                <a:latin typeface="Calibri"/>
                <a:ea typeface="+mn-lt"/>
                <a:cs typeface="+mn-lt"/>
              </a:rPr>
              <a:t>Continue developing LA side of portal – Data on referrals, document work</a:t>
            </a:r>
          </a:p>
          <a:p>
            <a:pPr>
              <a:spcBef>
                <a:spcPts val="2000"/>
              </a:spcBef>
              <a:spcAft>
                <a:spcPts val="0"/>
              </a:spcAft>
              <a:buFont typeface="Arial"/>
              <a:buChar char="•"/>
            </a:pPr>
            <a:r>
              <a:rPr lang="en-GB" sz="1800">
                <a:solidFill>
                  <a:srgbClr val="172B4D"/>
                </a:solidFill>
                <a:latin typeface="Calibri"/>
                <a:ea typeface="+mn-lt"/>
                <a:cs typeface="+mn-lt"/>
              </a:rPr>
              <a:t>SW testing of LA Listings functionality</a:t>
            </a:r>
          </a:p>
          <a:p>
            <a:pPr>
              <a:spcBef>
                <a:spcPts val="2000"/>
              </a:spcBef>
              <a:spcAft>
                <a:spcPts val="0"/>
              </a:spcAft>
              <a:buFont typeface="Arial"/>
              <a:buChar char="•"/>
            </a:pPr>
            <a:r>
              <a:rPr lang="en-GB" sz="1800">
                <a:solidFill>
                  <a:srgbClr val="172B4D"/>
                </a:solidFill>
                <a:latin typeface="Calibri"/>
                <a:ea typeface="+mn-lt"/>
                <a:cs typeface="+mn-lt"/>
              </a:rPr>
              <a:t>Finish designs for Provider registration approval and test with users</a:t>
            </a:r>
          </a:p>
          <a:p>
            <a:pPr>
              <a:spcBef>
                <a:spcPts val="2000"/>
              </a:spcBef>
              <a:spcAft>
                <a:spcPts val="0"/>
              </a:spcAft>
              <a:buFont typeface="Arial"/>
              <a:buChar char="•"/>
            </a:pPr>
            <a:r>
              <a:rPr lang="en-GB" sz="1800">
                <a:solidFill>
                  <a:srgbClr val="172B4D"/>
                </a:solidFill>
                <a:latin typeface="Calibri"/>
                <a:ea typeface="+mn-lt"/>
                <a:cs typeface="+mn-lt"/>
              </a:rPr>
              <a:t>Finalise Provider registration designs</a:t>
            </a:r>
          </a:p>
          <a:p>
            <a:pPr>
              <a:spcBef>
                <a:spcPts val="2000"/>
              </a:spcBef>
              <a:spcAft>
                <a:spcPts val="0"/>
              </a:spcAft>
              <a:buFont typeface="Arial"/>
              <a:buChar char="•"/>
            </a:pPr>
            <a:r>
              <a:rPr lang="en-GB" sz="1800">
                <a:solidFill>
                  <a:srgbClr val="172B4D"/>
                </a:solidFill>
                <a:latin typeface="Calibri"/>
                <a:ea typeface="+mn-lt"/>
                <a:cs typeface="+mn-lt"/>
              </a:rPr>
              <a:t>Initial designs for Provider Directory and QA journey</a:t>
            </a:r>
          </a:p>
        </p:txBody>
      </p:sp>
      <p:cxnSp>
        <p:nvCxnSpPr>
          <p:cNvPr id="7" name="Straight Connector 6">
            <a:extLst>
              <a:ext uri="{FF2B5EF4-FFF2-40B4-BE49-F238E27FC236}">
                <a16:creationId xmlns:a16="http://schemas.microsoft.com/office/drawing/2014/main" id="{914A7B6A-CD09-BD84-6288-5EC9DDA673F7}"/>
              </a:ext>
            </a:extLst>
          </p:cNvPr>
          <p:cNvCxnSpPr>
            <a:cxnSpLocks/>
          </p:cNvCxnSpPr>
          <p:nvPr/>
        </p:nvCxnSpPr>
        <p:spPr>
          <a:xfrm>
            <a:off x="5195703" y="371088"/>
            <a:ext cx="872069" cy="3855"/>
          </a:xfrm>
          <a:prstGeom prst="line">
            <a:avLst/>
          </a:prstGeom>
        </p:spPr>
        <p:style>
          <a:lnRef idx="3">
            <a:schemeClr val="accent2"/>
          </a:lnRef>
          <a:fillRef idx="0">
            <a:schemeClr val="accent2"/>
          </a:fillRef>
          <a:effectRef idx="2">
            <a:schemeClr val="accent2"/>
          </a:effectRef>
          <a:fontRef idx="minor">
            <a:schemeClr val="tx1"/>
          </a:fontRef>
        </p:style>
      </p:cxnSp>
      <p:pic>
        <p:nvPicPr>
          <p:cNvPr id="9" name="Graphic 8" descr="Ui Ux with solid fill">
            <a:extLst>
              <a:ext uri="{FF2B5EF4-FFF2-40B4-BE49-F238E27FC236}">
                <a16:creationId xmlns:a16="http://schemas.microsoft.com/office/drawing/2014/main" id="{9177647D-6C73-EE8C-3F53-BD9651B450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54524" y="146343"/>
            <a:ext cx="457200" cy="457200"/>
          </a:xfrm>
          <a:prstGeom prst="rect">
            <a:avLst/>
          </a:prstGeom>
        </p:spPr>
      </p:pic>
      <p:pic>
        <p:nvPicPr>
          <p:cNvPr id="11" name="Graphic 10" descr="Architecture with solid fill">
            <a:extLst>
              <a:ext uri="{FF2B5EF4-FFF2-40B4-BE49-F238E27FC236}">
                <a16:creationId xmlns:a16="http://schemas.microsoft.com/office/drawing/2014/main" id="{9ACDBF3A-F117-F4CB-BF5C-056990BC47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67772" y="112822"/>
            <a:ext cx="524242" cy="524242"/>
          </a:xfrm>
          <a:prstGeom prst="rect">
            <a:avLst/>
          </a:prstGeom>
        </p:spPr>
      </p:pic>
      <p:pic>
        <p:nvPicPr>
          <p:cNvPr id="13" name="Graphic 12" descr="Magnifying glass with solid fill">
            <a:extLst>
              <a:ext uri="{FF2B5EF4-FFF2-40B4-BE49-F238E27FC236}">
                <a16:creationId xmlns:a16="http://schemas.microsoft.com/office/drawing/2014/main" id="{60514F37-A779-81BF-EEC9-0F8192CAC3F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72476" y="158550"/>
            <a:ext cx="432786" cy="432786"/>
          </a:xfrm>
          <a:prstGeom prst="rect">
            <a:avLst/>
          </a:prstGeom>
        </p:spPr>
      </p:pic>
      <p:cxnSp>
        <p:nvCxnSpPr>
          <p:cNvPr id="15" name="Straight Connector 14">
            <a:extLst>
              <a:ext uri="{FF2B5EF4-FFF2-40B4-BE49-F238E27FC236}">
                <a16:creationId xmlns:a16="http://schemas.microsoft.com/office/drawing/2014/main" id="{31A92A5A-66C1-E812-AD22-833167FE6A73}"/>
              </a:ext>
            </a:extLst>
          </p:cNvPr>
          <p:cNvCxnSpPr>
            <a:cxnSpLocks/>
          </p:cNvCxnSpPr>
          <p:nvPr/>
        </p:nvCxnSpPr>
        <p:spPr>
          <a:xfrm>
            <a:off x="6482455" y="371088"/>
            <a:ext cx="872069" cy="3855"/>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id="{F9F8B770-908B-5A2C-C670-A783FFAE9239}"/>
              </a:ext>
            </a:extLst>
          </p:cNvPr>
          <p:cNvCxnSpPr>
            <a:cxnSpLocks/>
          </p:cNvCxnSpPr>
          <p:nvPr/>
        </p:nvCxnSpPr>
        <p:spPr>
          <a:xfrm>
            <a:off x="7769207" y="371088"/>
            <a:ext cx="872069" cy="3855"/>
          </a:xfrm>
          <a:prstGeom prst="line">
            <a:avLst/>
          </a:prstGeom>
        </p:spPr>
        <p:style>
          <a:lnRef idx="3">
            <a:schemeClr val="accent2"/>
          </a:lnRef>
          <a:fillRef idx="0">
            <a:schemeClr val="accent2"/>
          </a:fillRef>
          <a:effectRef idx="2">
            <a:schemeClr val="accent2"/>
          </a:effectRef>
          <a:fontRef idx="minor">
            <a:schemeClr val="tx1"/>
          </a:fontRef>
        </p:style>
      </p:cxnSp>
      <p:pic>
        <p:nvPicPr>
          <p:cNvPr id="19" name="Graphic 18" descr="Clipboard Mixed with solid fill">
            <a:extLst>
              <a:ext uri="{FF2B5EF4-FFF2-40B4-BE49-F238E27FC236}">
                <a16:creationId xmlns:a16="http://schemas.microsoft.com/office/drawing/2014/main" id="{32496298-994D-2E6B-0CAD-7F482661405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58351" y="112822"/>
            <a:ext cx="524242" cy="524242"/>
          </a:xfrm>
          <a:prstGeom prst="rect">
            <a:avLst/>
          </a:prstGeom>
        </p:spPr>
      </p:pic>
      <p:pic>
        <p:nvPicPr>
          <p:cNvPr id="30" name="Graphic 29" descr="Ui Ux with solid fill">
            <a:extLst>
              <a:ext uri="{FF2B5EF4-FFF2-40B4-BE49-F238E27FC236}">
                <a16:creationId xmlns:a16="http://schemas.microsoft.com/office/drawing/2014/main" id="{D21BBF34-1158-DF46-11B7-918A38365D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528" y="1886648"/>
            <a:ext cx="457200" cy="457200"/>
          </a:xfrm>
          <a:prstGeom prst="rect">
            <a:avLst/>
          </a:prstGeom>
        </p:spPr>
      </p:pic>
      <p:sp>
        <p:nvSpPr>
          <p:cNvPr id="10" name="TextBox 9">
            <a:extLst>
              <a:ext uri="{FF2B5EF4-FFF2-40B4-BE49-F238E27FC236}">
                <a16:creationId xmlns:a16="http://schemas.microsoft.com/office/drawing/2014/main" id="{8164BBC9-7BAA-5121-A86A-FC6A86CA0CF5}"/>
              </a:ext>
            </a:extLst>
          </p:cNvPr>
          <p:cNvSpPr txBox="1"/>
          <p:nvPr/>
        </p:nvSpPr>
        <p:spPr>
          <a:xfrm>
            <a:off x="4836136" y="558087"/>
            <a:ext cx="718210" cy="276999"/>
          </a:xfrm>
          <a:prstGeom prst="rect">
            <a:avLst/>
          </a:prstGeom>
          <a:noFill/>
        </p:spPr>
        <p:txBody>
          <a:bodyPr wrap="none" rtlCol="0">
            <a:spAutoFit/>
          </a:bodyPr>
          <a:lstStyle/>
          <a:p>
            <a:r>
              <a:rPr lang="en-GB" sz="1200"/>
              <a:t>Discover</a:t>
            </a:r>
          </a:p>
        </p:txBody>
      </p:sp>
      <p:sp>
        <p:nvSpPr>
          <p:cNvPr id="14" name="TextBox 13">
            <a:extLst>
              <a:ext uri="{FF2B5EF4-FFF2-40B4-BE49-F238E27FC236}">
                <a16:creationId xmlns:a16="http://schemas.microsoft.com/office/drawing/2014/main" id="{900C0E1E-0B7B-722B-C4C7-E63981C703A6}"/>
              </a:ext>
            </a:extLst>
          </p:cNvPr>
          <p:cNvSpPr txBox="1"/>
          <p:nvPr/>
        </p:nvSpPr>
        <p:spPr>
          <a:xfrm>
            <a:off x="5978702" y="558087"/>
            <a:ext cx="604653" cy="276999"/>
          </a:xfrm>
          <a:prstGeom prst="rect">
            <a:avLst/>
          </a:prstGeom>
          <a:noFill/>
        </p:spPr>
        <p:txBody>
          <a:bodyPr wrap="none" rtlCol="0">
            <a:spAutoFit/>
          </a:bodyPr>
          <a:lstStyle/>
          <a:p>
            <a:r>
              <a:rPr lang="en-GB" sz="1200"/>
              <a:t>Design</a:t>
            </a:r>
          </a:p>
        </p:txBody>
      </p:sp>
      <p:sp>
        <p:nvSpPr>
          <p:cNvPr id="18" name="TextBox 17">
            <a:extLst>
              <a:ext uri="{FF2B5EF4-FFF2-40B4-BE49-F238E27FC236}">
                <a16:creationId xmlns:a16="http://schemas.microsoft.com/office/drawing/2014/main" id="{173F2E7C-FD9E-FD6F-20AB-9769036EF733}"/>
              </a:ext>
            </a:extLst>
          </p:cNvPr>
          <p:cNvSpPr txBox="1"/>
          <p:nvPr/>
        </p:nvSpPr>
        <p:spPr>
          <a:xfrm>
            <a:off x="7225204" y="564938"/>
            <a:ext cx="696986" cy="276999"/>
          </a:xfrm>
          <a:prstGeom prst="rect">
            <a:avLst/>
          </a:prstGeom>
          <a:noFill/>
        </p:spPr>
        <p:txBody>
          <a:bodyPr wrap="none" rtlCol="0">
            <a:spAutoFit/>
          </a:bodyPr>
          <a:lstStyle/>
          <a:p>
            <a:r>
              <a:rPr lang="en-GB" sz="1200"/>
              <a:t>Develop</a:t>
            </a:r>
          </a:p>
        </p:txBody>
      </p:sp>
      <p:sp>
        <p:nvSpPr>
          <p:cNvPr id="21" name="TextBox 20">
            <a:extLst>
              <a:ext uri="{FF2B5EF4-FFF2-40B4-BE49-F238E27FC236}">
                <a16:creationId xmlns:a16="http://schemas.microsoft.com/office/drawing/2014/main" id="{EC9F5CDE-029D-4781-AB9F-94F16D9C33BF}"/>
              </a:ext>
            </a:extLst>
          </p:cNvPr>
          <p:cNvSpPr txBox="1"/>
          <p:nvPr/>
        </p:nvSpPr>
        <p:spPr>
          <a:xfrm>
            <a:off x="8574234" y="558087"/>
            <a:ext cx="457200" cy="276999"/>
          </a:xfrm>
          <a:prstGeom prst="rect">
            <a:avLst/>
          </a:prstGeom>
          <a:noFill/>
        </p:spPr>
        <p:txBody>
          <a:bodyPr wrap="square" rtlCol="0">
            <a:spAutoFit/>
          </a:bodyPr>
          <a:lstStyle/>
          <a:p>
            <a:r>
              <a:rPr lang="en-GB" sz="1200"/>
              <a:t>Test</a:t>
            </a:r>
          </a:p>
        </p:txBody>
      </p:sp>
      <p:pic>
        <p:nvPicPr>
          <p:cNvPr id="8" name="Graphic 7" descr="Architecture with solid fill">
            <a:extLst>
              <a:ext uri="{FF2B5EF4-FFF2-40B4-BE49-F238E27FC236}">
                <a16:creationId xmlns:a16="http://schemas.microsoft.com/office/drawing/2014/main" id="{CEEB72D7-5054-C3DD-24A3-CF2E061BF1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42916" y="3486768"/>
            <a:ext cx="524242" cy="524242"/>
          </a:xfrm>
          <a:prstGeom prst="rect">
            <a:avLst/>
          </a:prstGeom>
        </p:spPr>
      </p:pic>
      <p:pic>
        <p:nvPicPr>
          <p:cNvPr id="6" name="Graphic 5" descr="Clipboard Mixed with solid fill">
            <a:extLst>
              <a:ext uri="{FF2B5EF4-FFF2-40B4-BE49-F238E27FC236}">
                <a16:creationId xmlns:a16="http://schemas.microsoft.com/office/drawing/2014/main" id="{E472C92B-2893-0C71-D03F-B924806E4D9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97162" y="2443125"/>
            <a:ext cx="524242" cy="524242"/>
          </a:xfrm>
          <a:prstGeom prst="rect">
            <a:avLst/>
          </a:prstGeom>
        </p:spPr>
      </p:pic>
      <p:pic>
        <p:nvPicPr>
          <p:cNvPr id="12" name="Graphic 11" descr="Magnifying glass with solid fill">
            <a:extLst>
              <a:ext uri="{FF2B5EF4-FFF2-40B4-BE49-F238E27FC236}">
                <a16:creationId xmlns:a16="http://schemas.microsoft.com/office/drawing/2014/main" id="{12BAAF06-4C3B-E27E-ACEB-DB4900B27D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66194" y="3026853"/>
            <a:ext cx="432786" cy="432786"/>
          </a:xfrm>
          <a:prstGeom prst="rect">
            <a:avLst/>
          </a:prstGeom>
        </p:spPr>
      </p:pic>
      <p:pic>
        <p:nvPicPr>
          <p:cNvPr id="3" name="Graphic 2" descr="Architecture with solid fill">
            <a:extLst>
              <a:ext uri="{FF2B5EF4-FFF2-40B4-BE49-F238E27FC236}">
                <a16:creationId xmlns:a16="http://schemas.microsoft.com/office/drawing/2014/main" id="{F4C51679-809E-CE4C-3BCF-0B80475D58F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65790" y="4038139"/>
            <a:ext cx="524242" cy="524242"/>
          </a:xfrm>
          <a:prstGeom prst="rect">
            <a:avLst/>
          </a:prstGeom>
        </p:spPr>
      </p:pic>
      <p:pic>
        <p:nvPicPr>
          <p:cNvPr id="5" name="Graphic 4" descr="Architecture with solid fill">
            <a:extLst>
              <a:ext uri="{FF2B5EF4-FFF2-40B4-BE49-F238E27FC236}">
                <a16:creationId xmlns:a16="http://schemas.microsoft.com/office/drawing/2014/main" id="{C799D92F-5EA2-A4B6-8524-1A0E173446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39220" y="2963700"/>
            <a:ext cx="524242" cy="524242"/>
          </a:xfrm>
          <a:prstGeom prst="rect">
            <a:avLst/>
          </a:prstGeom>
        </p:spPr>
      </p:pic>
    </p:spTree>
    <p:extLst>
      <p:ext uri="{BB962C8B-B14F-4D97-AF65-F5344CB8AC3E}">
        <p14:creationId xmlns:p14="http://schemas.microsoft.com/office/powerpoint/2010/main" val="1387677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1820147" y="1964191"/>
            <a:ext cx="6001080" cy="523563"/>
          </a:xfrm>
        </p:spPr>
        <p:txBody>
          <a:bodyPr lIns="91440" tIns="45720" rIns="91440" bIns="45720" anchor="t"/>
          <a:lstStyle/>
          <a:p>
            <a:pPr>
              <a:spcBef>
                <a:spcPts val="0"/>
              </a:spcBef>
            </a:pPr>
            <a:r>
              <a:rPr lang="en-GB" sz="2800" b="1">
                <a:latin typeface="Arial"/>
                <a:ea typeface="+mn-ea"/>
                <a:cs typeface="Arial"/>
              </a:rPr>
              <a:t>Manage Referral</a:t>
            </a:r>
            <a:br>
              <a:rPr lang="en-GB" sz="2800" b="1">
                <a:latin typeface="Arial"/>
                <a:ea typeface="+mn-ea"/>
                <a:cs typeface="Arial"/>
              </a:rPr>
            </a:br>
            <a:r>
              <a:rPr lang="en-GB" sz="2800" b="1">
                <a:solidFill>
                  <a:schemeClr val="tx2"/>
                </a:solidFill>
                <a:latin typeface="Arial"/>
                <a:ea typeface="+mn-ea"/>
                <a:cs typeface="Arial"/>
              </a:rPr>
              <a:t>- LA referral data</a:t>
            </a:r>
            <a:endParaRPr lang="en-US">
              <a:solidFill>
                <a:schemeClr val="tx2"/>
              </a:solidFill>
              <a:ea typeface="+mn-ea"/>
            </a:endParaRPr>
          </a:p>
          <a:p>
            <a:pPr algn="l"/>
            <a:endParaRPr lang="en-GB" sz="2800" b="1">
              <a:latin typeface="Arial" panose="020B0604020202020204" pitchFamily="34" charset="0"/>
              <a:ea typeface="+mn-ea"/>
              <a:cs typeface="Arial" panose="020B0604020202020204" pitchFamily="34" charset="0"/>
            </a:endParaRPr>
          </a:p>
        </p:txBody>
      </p:sp>
      <p:cxnSp>
        <p:nvCxnSpPr>
          <p:cNvPr id="10" name="Straight Connector 9">
            <a:extLst>
              <a:ext uri="{FF2B5EF4-FFF2-40B4-BE49-F238E27FC236}">
                <a16:creationId xmlns:a16="http://schemas.microsoft.com/office/drawing/2014/main" id="{8B15A45B-D7FD-77DF-3547-DD06C34449C3}"/>
              </a:ext>
            </a:extLst>
          </p:cNvPr>
          <p:cNvCxnSpPr>
            <a:cxnSpLocks/>
            <a:endCxn id="7" idx="1"/>
          </p:cNvCxnSpPr>
          <p:nvPr/>
        </p:nvCxnSpPr>
        <p:spPr>
          <a:xfrm>
            <a:off x="1971862" y="3523907"/>
            <a:ext cx="872069" cy="3855"/>
          </a:xfrm>
          <a:prstGeom prst="line">
            <a:avLst/>
          </a:prstGeom>
        </p:spPr>
        <p:style>
          <a:lnRef idx="3">
            <a:schemeClr val="accent2"/>
          </a:lnRef>
          <a:fillRef idx="0">
            <a:schemeClr val="accent2"/>
          </a:fillRef>
          <a:effectRef idx="2">
            <a:schemeClr val="accent2"/>
          </a:effectRef>
          <a:fontRef idx="minor">
            <a:schemeClr val="tx1"/>
          </a:fontRef>
        </p:style>
      </p:cxnSp>
      <p:pic>
        <p:nvPicPr>
          <p:cNvPr id="5" name="Graphic 4" descr="Ui Ux with solid fill">
            <a:extLst>
              <a:ext uri="{FF2B5EF4-FFF2-40B4-BE49-F238E27FC236}">
                <a16:creationId xmlns:a16="http://schemas.microsoft.com/office/drawing/2014/main" id="{3C62AC0E-591A-BB8A-74F3-EFD301BFE60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78347" y="3030254"/>
            <a:ext cx="987306" cy="987306"/>
          </a:xfrm>
          <a:prstGeom prst="rect">
            <a:avLst/>
          </a:prstGeom>
        </p:spPr>
      </p:pic>
      <p:pic>
        <p:nvPicPr>
          <p:cNvPr id="7" name="Graphic 6" descr="Architecture with solid fill">
            <a:extLst>
              <a:ext uri="{FF2B5EF4-FFF2-40B4-BE49-F238E27FC236}">
                <a16:creationId xmlns:a16="http://schemas.microsoft.com/office/drawing/2014/main" id="{6BF00E24-030F-8806-736E-BF3107C0A2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43931" y="3265641"/>
            <a:ext cx="524242" cy="524242"/>
          </a:xfrm>
          <a:prstGeom prst="rect">
            <a:avLst/>
          </a:prstGeom>
        </p:spPr>
      </p:pic>
      <p:pic>
        <p:nvPicPr>
          <p:cNvPr id="9" name="Graphic 8" descr="Magnifying glass with solid fill">
            <a:extLst>
              <a:ext uri="{FF2B5EF4-FFF2-40B4-BE49-F238E27FC236}">
                <a16:creationId xmlns:a16="http://schemas.microsoft.com/office/drawing/2014/main" id="{8CE18E1A-6893-EA2E-0267-5BD69B2BE0C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48635" y="3311369"/>
            <a:ext cx="432786" cy="432786"/>
          </a:xfrm>
          <a:prstGeom prst="rect">
            <a:avLst/>
          </a:prstGeom>
        </p:spPr>
      </p:pic>
      <p:cxnSp>
        <p:nvCxnSpPr>
          <p:cNvPr id="13" name="Straight Connector 12">
            <a:extLst>
              <a:ext uri="{FF2B5EF4-FFF2-40B4-BE49-F238E27FC236}">
                <a16:creationId xmlns:a16="http://schemas.microsoft.com/office/drawing/2014/main" id="{48306E6F-2A47-2726-BB05-CD04C45EEF2A}"/>
              </a:ext>
            </a:extLst>
          </p:cNvPr>
          <p:cNvCxnSpPr>
            <a:cxnSpLocks/>
          </p:cNvCxnSpPr>
          <p:nvPr/>
        </p:nvCxnSpPr>
        <p:spPr>
          <a:xfrm>
            <a:off x="3258614" y="3523907"/>
            <a:ext cx="872069" cy="3855"/>
          </a:xfrm>
          <a:prstGeom prst="line">
            <a:avLst/>
          </a:prstGeom>
        </p:spPr>
        <p:style>
          <a:lnRef idx="3">
            <a:schemeClr val="accent2"/>
          </a:lnRef>
          <a:fillRef idx="0">
            <a:schemeClr val="accent2"/>
          </a:fillRef>
          <a:effectRef idx="2">
            <a:schemeClr val="accent2"/>
          </a:effectRef>
          <a:fontRef idx="minor">
            <a:schemeClr val="tx1"/>
          </a:fontRef>
        </p:style>
      </p:cxnSp>
      <p:pic>
        <p:nvPicPr>
          <p:cNvPr id="16" name="Graphic 15" descr="Clipboard Mixed with solid fill">
            <a:extLst>
              <a:ext uri="{FF2B5EF4-FFF2-40B4-BE49-F238E27FC236}">
                <a16:creationId xmlns:a16="http://schemas.microsoft.com/office/drawing/2014/main" id="{96B1FD2C-945F-6B45-0978-8C8E30FA316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90084" y="3256406"/>
            <a:ext cx="524242" cy="524242"/>
          </a:xfrm>
          <a:prstGeom prst="rect">
            <a:avLst/>
          </a:prstGeom>
        </p:spPr>
      </p:pic>
      <p:sp>
        <p:nvSpPr>
          <p:cNvPr id="17" name="TextBox 16">
            <a:extLst>
              <a:ext uri="{FF2B5EF4-FFF2-40B4-BE49-F238E27FC236}">
                <a16:creationId xmlns:a16="http://schemas.microsoft.com/office/drawing/2014/main" id="{307EE5EF-3A74-592C-5867-6E5E90EA1A40}"/>
              </a:ext>
            </a:extLst>
          </p:cNvPr>
          <p:cNvSpPr txBox="1"/>
          <p:nvPr/>
        </p:nvSpPr>
        <p:spPr>
          <a:xfrm>
            <a:off x="1612295" y="3710906"/>
            <a:ext cx="718210" cy="276999"/>
          </a:xfrm>
          <a:prstGeom prst="rect">
            <a:avLst/>
          </a:prstGeom>
          <a:noFill/>
        </p:spPr>
        <p:txBody>
          <a:bodyPr wrap="none" rtlCol="0">
            <a:spAutoFit/>
          </a:bodyPr>
          <a:lstStyle/>
          <a:p>
            <a:r>
              <a:rPr lang="en-GB" sz="1200">
                <a:solidFill>
                  <a:schemeClr val="bg1">
                    <a:lumMod val="65000"/>
                  </a:schemeClr>
                </a:solidFill>
              </a:rPr>
              <a:t>Discover</a:t>
            </a:r>
          </a:p>
        </p:txBody>
      </p:sp>
      <p:sp>
        <p:nvSpPr>
          <p:cNvPr id="18" name="TextBox 17">
            <a:extLst>
              <a:ext uri="{FF2B5EF4-FFF2-40B4-BE49-F238E27FC236}">
                <a16:creationId xmlns:a16="http://schemas.microsoft.com/office/drawing/2014/main" id="{B2E53B3D-26CF-92AC-3C68-89E8719155EE}"/>
              </a:ext>
            </a:extLst>
          </p:cNvPr>
          <p:cNvSpPr txBox="1"/>
          <p:nvPr/>
        </p:nvSpPr>
        <p:spPr>
          <a:xfrm>
            <a:off x="2754861" y="3710906"/>
            <a:ext cx="604653" cy="276999"/>
          </a:xfrm>
          <a:prstGeom prst="rect">
            <a:avLst/>
          </a:prstGeom>
          <a:noFill/>
        </p:spPr>
        <p:txBody>
          <a:bodyPr wrap="none" rtlCol="0">
            <a:spAutoFit/>
          </a:bodyPr>
          <a:lstStyle/>
          <a:p>
            <a:r>
              <a:rPr lang="en-GB" sz="1200">
                <a:solidFill>
                  <a:schemeClr val="bg1">
                    <a:lumMod val="65000"/>
                  </a:schemeClr>
                </a:solidFill>
              </a:rPr>
              <a:t>Design</a:t>
            </a:r>
          </a:p>
        </p:txBody>
      </p:sp>
      <p:sp>
        <p:nvSpPr>
          <p:cNvPr id="19" name="TextBox 18">
            <a:extLst>
              <a:ext uri="{FF2B5EF4-FFF2-40B4-BE49-F238E27FC236}">
                <a16:creationId xmlns:a16="http://schemas.microsoft.com/office/drawing/2014/main" id="{8CD99986-6CBF-0BC8-D347-F3D9EA5F63E7}"/>
              </a:ext>
            </a:extLst>
          </p:cNvPr>
          <p:cNvSpPr txBox="1"/>
          <p:nvPr/>
        </p:nvSpPr>
        <p:spPr>
          <a:xfrm>
            <a:off x="4223507" y="3879060"/>
            <a:ext cx="711477" cy="276999"/>
          </a:xfrm>
          <a:prstGeom prst="rect">
            <a:avLst/>
          </a:prstGeom>
          <a:noFill/>
        </p:spPr>
        <p:txBody>
          <a:bodyPr wrap="none" rtlCol="0">
            <a:spAutoFit/>
          </a:bodyPr>
          <a:lstStyle/>
          <a:p>
            <a:r>
              <a:rPr lang="en-GB" sz="1200" b="1"/>
              <a:t>Develop</a:t>
            </a:r>
          </a:p>
        </p:txBody>
      </p:sp>
      <p:sp>
        <p:nvSpPr>
          <p:cNvPr id="20" name="TextBox 19">
            <a:extLst>
              <a:ext uri="{FF2B5EF4-FFF2-40B4-BE49-F238E27FC236}">
                <a16:creationId xmlns:a16="http://schemas.microsoft.com/office/drawing/2014/main" id="{9485676E-57DC-105A-0AAC-3EB76BB4F8BB}"/>
              </a:ext>
            </a:extLst>
          </p:cNvPr>
          <p:cNvSpPr txBox="1"/>
          <p:nvPr/>
        </p:nvSpPr>
        <p:spPr>
          <a:xfrm>
            <a:off x="5857126" y="3744155"/>
            <a:ext cx="457200" cy="276999"/>
          </a:xfrm>
          <a:prstGeom prst="rect">
            <a:avLst/>
          </a:prstGeom>
          <a:noFill/>
        </p:spPr>
        <p:txBody>
          <a:bodyPr wrap="square" rtlCol="0">
            <a:spAutoFit/>
          </a:bodyPr>
          <a:lstStyle/>
          <a:p>
            <a:r>
              <a:rPr lang="en-GB" sz="1200">
                <a:solidFill>
                  <a:schemeClr val="bg1">
                    <a:lumMod val="65000"/>
                  </a:schemeClr>
                </a:solidFill>
              </a:rPr>
              <a:t>Test</a:t>
            </a:r>
          </a:p>
        </p:txBody>
      </p:sp>
      <p:cxnSp>
        <p:nvCxnSpPr>
          <p:cNvPr id="23" name="Straight Connector 22">
            <a:extLst>
              <a:ext uri="{FF2B5EF4-FFF2-40B4-BE49-F238E27FC236}">
                <a16:creationId xmlns:a16="http://schemas.microsoft.com/office/drawing/2014/main" id="{44D7B05D-47D2-DD99-3827-3925F4C85973}"/>
              </a:ext>
            </a:extLst>
          </p:cNvPr>
          <p:cNvCxnSpPr>
            <a:cxnSpLocks/>
          </p:cNvCxnSpPr>
          <p:nvPr/>
        </p:nvCxnSpPr>
        <p:spPr>
          <a:xfrm>
            <a:off x="4998318" y="3527762"/>
            <a:ext cx="872069" cy="3855"/>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59661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1998065" y="1802557"/>
            <a:ext cx="5361538" cy="771711"/>
          </a:xfrm>
        </p:spPr>
        <p:txBody>
          <a:bodyPr lIns="91440" tIns="45720" rIns="91440" bIns="45720" anchor="t"/>
          <a:lstStyle/>
          <a:p>
            <a:pPr>
              <a:spcBef>
                <a:spcPts val="0"/>
              </a:spcBef>
            </a:pPr>
            <a:r>
              <a:rPr lang="en-GB" sz="2800" b="1">
                <a:latin typeface="Arial"/>
                <a:ea typeface="+mn-ea"/>
                <a:cs typeface="Arial"/>
              </a:rPr>
              <a:t>Portal Registration -</a:t>
            </a:r>
            <a:br>
              <a:rPr lang="en-GB" sz="2800" b="1">
                <a:latin typeface="Arial"/>
                <a:ea typeface="+mn-ea"/>
                <a:cs typeface="Arial"/>
              </a:rPr>
            </a:br>
            <a:r>
              <a:rPr lang="en-GB" sz="2800" b="1">
                <a:solidFill>
                  <a:schemeClr val="tx2"/>
                </a:solidFill>
                <a:latin typeface="Arial"/>
                <a:ea typeface="+mn-ea"/>
                <a:cs typeface="Arial"/>
              </a:rPr>
              <a:t>User research findings</a:t>
            </a:r>
            <a:br>
              <a:rPr lang="en-GB" sz="2800" b="1">
                <a:latin typeface="Arial"/>
                <a:ea typeface="+mn-ea"/>
                <a:cs typeface="Arial"/>
              </a:rPr>
            </a:br>
            <a:endParaRPr lang="en-GB" sz="2800" b="1">
              <a:latin typeface="Arial" panose="020B0604020202020204" pitchFamily="34" charset="0"/>
              <a:ea typeface="+mn-ea"/>
              <a:cs typeface="Arial" panose="020B0604020202020204" pitchFamily="34" charset="0"/>
            </a:endParaRPr>
          </a:p>
        </p:txBody>
      </p:sp>
      <p:pic>
        <p:nvPicPr>
          <p:cNvPr id="9" name="Graphic 8" descr="Magnifying glass with solid fill">
            <a:extLst>
              <a:ext uri="{FF2B5EF4-FFF2-40B4-BE49-F238E27FC236}">
                <a16:creationId xmlns:a16="http://schemas.microsoft.com/office/drawing/2014/main" id="{8CE18E1A-6893-EA2E-0267-5BD69B2BE0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50934" y="3113639"/>
            <a:ext cx="625631" cy="625631"/>
          </a:xfrm>
          <a:prstGeom prst="rect">
            <a:avLst/>
          </a:prstGeom>
        </p:spPr>
      </p:pic>
      <p:cxnSp>
        <p:nvCxnSpPr>
          <p:cNvPr id="13" name="Straight Connector 12">
            <a:extLst>
              <a:ext uri="{FF2B5EF4-FFF2-40B4-BE49-F238E27FC236}">
                <a16:creationId xmlns:a16="http://schemas.microsoft.com/office/drawing/2014/main" id="{48306E6F-2A47-2726-BB05-CD04C45EEF2A}"/>
              </a:ext>
            </a:extLst>
          </p:cNvPr>
          <p:cNvCxnSpPr>
            <a:cxnSpLocks/>
          </p:cNvCxnSpPr>
          <p:nvPr/>
        </p:nvCxnSpPr>
        <p:spPr>
          <a:xfrm>
            <a:off x="4256090" y="3429000"/>
            <a:ext cx="845488" cy="0"/>
          </a:xfrm>
          <a:prstGeom prst="line">
            <a:avLst/>
          </a:prstGeom>
        </p:spPr>
        <p:style>
          <a:lnRef idx="3">
            <a:schemeClr val="accent2"/>
          </a:lnRef>
          <a:fillRef idx="0">
            <a:schemeClr val="accent2"/>
          </a:fillRef>
          <a:effectRef idx="2">
            <a:schemeClr val="accent2"/>
          </a:effectRef>
          <a:fontRef idx="minor">
            <a:schemeClr val="tx1"/>
          </a:fontRef>
        </p:style>
      </p:cxnSp>
      <p:pic>
        <p:nvPicPr>
          <p:cNvPr id="16" name="Graphic 15" descr="Clipboard Mixed with solid fill">
            <a:extLst>
              <a:ext uri="{FF2B5EF4-FFF2-40B4-BE49-F238E27FC236}">
                <a16:creationId xmlns:a16="http://schemas.microsoft.com/office/drawing/2014/main" id="{96B1FD2C-945F-6B45-0978-8C8E30FA31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02155" y="3157645"/>
            <a:ext cx="524242" cy="524242"/>
          </a:xfrm>
          <a:prstGeom prst="rect">
            <a:avLst/>
          </a:prstGeom>
        </p:spPr>
      </p:pic>
      <p:sp>
        <p:nvSpPr>
          <p:cNvPr id="17" name="TextBox 16">
            <a:extLst>
              <a:ext uri="{FF2B5EF4-FFF2-40B4-BE49-F238E27FC236}">
                <a16:creationId xmlns:a16="http://schemas.microsoft.com/office/drawing/2014/main" id="{307EE5EF-3A74-592C-5867-6E5E90EA1A40}"/>
              </a:ext>
            </a:extLst>
          </p:cNvPr>
          <p:cNvSpPr txBox="1"/>
          <p:nvPr/>
        </p:nvSpPr>
        <p:spPr>
          <a:xfrm>
            <a:off x="2324366" y="3612145"/>
            <a:ext cx="822789" cy="307777"/>
          </a:xfrm>
          <a:prstGeom prst="rect">
            <a:avLst/>
          </a:prstGeom>
          <a:noFill/>
        </p:spPr>
        <p:txBody>
          <a:bodyPr wrap="none" rtlCol="0">
            <a:spAutoFit/>
          </a:bodyPr>
          <a:lstStyle/>
          <a:p>
            <a:r>
              <a:rPr lang="en-GB" sz="1400" b="1"/>
              <a:t>Discover</a:t>
            </a:r>
          </a:p>
        </p:txBody>
      </p:sp>
      <p:sp>
        <p:nvSpPr>
          <p:cNvPr id="18" name="TextBox 17">
            <a:extLst>
              <a:ext uri="{FF2B5EF4-FFF2-40B4-BE49-F238E27FC236}">
                <a16:creationId xmlns:a16="http://schemas.microsoft.com/office/drawing/2014/main" id="{B2E53B3D-26CF-92AC-3C68-89E8719155EE}"/>
              </a:ext>
            </a:extLst>
          </p:cNvPr>
          <p:cNvSpPr txBox="1"/>
          <p:nvPr/>
        </p:nvSpPr>
        <p:spPr>
          <a:xfrm>
            <a:off x="3661500" y="3645393"/>
            <a:ext cx="604653" cy="276999"/>
          </a:xfrm>
          <a:prstGeom prst="rect">
            <a:avLst/>
          </a:prstGeom>
          <a:noFill/>
        </p:spPr>
        <p:txBody>
          <a:bodyPr wrap="none" rtlCol="0">
            <a:spAutoFit/>
          </a:bodyPr>
          <a:lstStyle/>
          <a:p>
            <a:r>
              <a:rPr lang="en-GB" sz="1200">
                <a:solidFill>
                  <a:schemeClr val="bg1">
                    <a:lumMod val="75000"/>
                  </a:schemeClr>
                </a:solidFill>
              </a:rPr>
              <a:t>Design</a:t>
            </a:r>
          </a:p>
        </p:txBody>
      </p:sp>
      <p:sp>
        <p:nvSpPr>
          <p:cNvPr id="19" name="TextBox 18">
            <a:extLst>
              <a:ext uri="{FF2B5EF4-FFF2-40B4-BE49-F238E27FC236}">
                <a16:creationId xmlns:a16="http://schemas.microsoft.com/office/drawing/2014/main" id="{8CD99986-6CBF-0BC8-D347-F3D9EA5F63E7}"/>
              </a:ext>
            </a:extLst>
          </p:cNvPr>
          <p:cNvSpPr txBox="1"/>
          <p:nvPr/>
        </p:nvSpPr>
        <p:spPr>
          <a:xfrm>
            <a:off x="5066254" y="3619816"/>
            <a:ext cx="696986" cy="276999"/>
          </a:xfrm>
          <a:prstGeom prst="rect">
            <a:avLst/>
          </a:prstGeom>
          <a:noFill/>
        </p:spPr>
        <p:txBody>
          <a:bodyPr wrap="none" rtlCol="0">
            <a:spAutoFit/>
          </a:bodyPr>
          <a:lstStyle/>
          <a:p>
            <a:r>
              <a:rPr lang="en-GB" sz="1200">
                <a:solidFill>
                  <a:schemeClr val="bg1">
                    <a:lumMod val="65000"/>
                  </a:schemeClr>
                </a:solidFill>
              </a:rPr>
              <a:t>Develop</a:t>
            </a:r>
          </a:p>
        </p:txBody>
      </p:sp>
      <p:sp>
        <p:nvSpPr>
          <p:cNvPr id="20" name="TextBox 19">
            <a:extLst>
              <a:ext uri="{FF2B5EF4-FFF2-40B4-BE49-F238E27FC236}">
                <a16:creationId xmlns:a16="http://schemas.microsoft.com/office/drawing/2014/main" id="{9485676E-57DC-105A-0AAC-3EB76BB4F8BB}"/>
              </a:ext>
            </a:extLst>
          </p:cNvPr>
          <p:cNvSpPr txBox="1"/>
          <p:nvPr/>
        </p:nvSpPr>
        <p:spPr>
          <a:xfrm>
            <a:off x="6569197" y="3645394"/>
            <a:ext cx="457200" cy="276999"/>
          </a:xfrm>
          <a:prstGeom prst="rect">
            <a:avLst/>
          </a:prstGeom>
          <a:noFill/>
        </p:spPr>
        <p:txBody>
          <a:bodyPr wrap="square" rtlCol="0">
            <a:spAutoFit/>
          </a:bodyPr>
          <a:lstStyle/>
          <a:p>
            <a:r>
              <a:rPr lang="en-GB" sz="1200">
                <a:solidFill>
                  <a:schemeClr val="bg1">
                    <a:lumMod val="65000"/>
                  </a:schemeClr>
                </a:solidFill>
              </a:rPr>
              <a:t>Test</a:t>
            </a:r>
          </a:p>
        </p:txBody>
      </p:sp>
      <p:cxnSp>
        <p:nvCxnSpPr>
          <p:cNvPr id="23" name="Straight Connector 22">
            <a:extLst>
              <a:ext uri="{FF2B5EF4-FFF2-40B4-BE49-F238E27FC236}">
                <a16:creationId xmlns:a16="http://schemas.microsoft.com/office/drawing/2014/main" id="{44D7B05D-47D2-DD99-3827-3925F4C85973}"/>
              </a:ext>
            </a:extLst>
          </p:cNvPr>
          <p:cNvCxnSpPr>
            <a:cxnSpLocks/>
          </p:cNvCxnSpPr>
          <p:nvPr/>
        </p:nvCxnSpPr>
        <p:spPr>
          <a:xfrm>
            <a:off x="5710389" y="3429001"/>
            <a:ext cx="872069" cy="3855"/>
          </a:xfrm>
          <a:prstGeom prst="line">
            <a:avLst/>
          </a:prstGeom>
        </p:spPr>
        <p:style>
          <a:lnRef idx="3">
            <a:schemeClr val="accent2"/>
          </a:lnRef>
          <a:fillRef idx="0">
            <a:schemeClr val="accent2"/>
          </a:fillRef>
          <a:effectRef idx="2">
            <a:schemeClr val="accent2"/>
          </a:effectRef>
          <a:fontRef idx="minor">
            <a:schemeClr val="tx1"/>
          </a:fontRef>
        </p:style>
      </p:cxnSp>
      <p:pic>
        <p:nvPicPr>
          <p:cNvPr id="3" name="Graphic 2" descr="Ui Ux with solid fill">
            <a:extLst>
              <a:ext uri="{FF2B5EF4-FFF2-40B4-BE49-F238E27FC236}">
                <a16:creationId xmlns:a16="http://schemas.microsoft.com/office/drawing/2014/main" id="{E0A5D8E5-139A-658D-0E95-E978E3E82F3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86147" y="3233922"/>
            <a:ext cx="457200" cy="457200"/>
          </a:xfrm>
          <a:prstGeom prst="rect">
            <a:avLst/>
          </a:prstGeom>
        </p:spPr>
      </p:pic>
      <p:cxnSp>
        <p:nvCxnSpPr>
          <p:cNvPr id="6" name="Straight Connector 5">
            <a:extLst>
              <a:ext uri="{FF2B5EF4-FFF2-40B4-BE49-F238E27FC236}">
                <a16:creationId xmlns:a16="http://schemas.microsoft.com/office/drawing/2014/main" id="{624FB9D2-6A7B-5EEC-870C-39C05D6BCFF4}"/>
              </a:ext>
            </a:extLst>
          </p:cNvPr>
          <p:cNvCxnSpPr>
            <a:cxnSpLocks/>
          </p:cNvCxnSpPr>
          <p:nvPr/>
        </p:nvCxnSpPr>
        <p:spPr>
          <a:xfrm>
            <a:off x="3017248" y="3421993"/>
            <a:ext cx="644252" cy="8924"/>
          </a:xfrm>
          <a:prstGeom prst="line">
            <a:avLst/>
          </a:prstGeom>
        </p:spPr>
        <p:style>
          <a:lnRef idx="3">
            <a:schemeClr val="accent2"/>
          </a:lnRef>
          <a:fillRef idx="0">
            <a:schemeClr val="accent2"/>
          </a:fillRef>
          <a:effectRef idx="2">
            <a:schemeClr val="accent2"/>
          </a:effectRef>
          <a:fontRef idx="minor">
            <a:schemeClr val="tx1"/>
          </a:fontRef>
        </p:style>
      </p:cxnSp>
      <p:pic>
        <p:nvPicPr>
          <p:cNvPr id="5" name="Graphic 4" descr="Architecture with solid fill">
            <a:extLst>
              <a:ext uri="{FF2B5EF4-FFF2-40B4-BE49-F238E27FC236}">
                <a16:creationId xmlns:a16="http://schemas.microsoft.com/office/drawing/2014/main" id="{B88EAB04-2C39-A456-D6AE-47F7BD1043E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01788" y="3120480"/>
            <a:ext cx="594998" cy="594998"/>
          </a:xfrm>
          <a:prstGeom prst="rect">
            <a:avLst/>
          </a:prstGeom>
        </p:spPr>
      </p:pic>
    </p:spTree>
    <p:extLst>
      <p:ext uri="{BB962C8B-B14F-4D97-AF65-F5344CB8AC3E}">
        <p14:creationId xmlns:p14="http://schemas.microsoft.com/office/powerpoint/2010/main" val="775987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2C50FDF-7DB8-FA6C-CE92-9A4AB5FCD649}"/>
              </a:ext>
            </a:extLst>
          </p:cNvPr>
          <p:cNvSpPr txBox="1">
            <a:spLocks/>
          </p:cNvSpPr>
          <p:nvPr/>
        </p:nvSpPr>
        <p:spPr>
          <a:xfrm>
            <a:off x="323528" y="274638"/>
            <a:ext cx="7992888" cy="764049"/>
          </a:xfrm>
          <a:prstGeom prst="rect">
            <a:avLst/>
          </a:prstGeom>
        </p:spPr>
        <p:txBody>
          <a:bodyPr lIns="91440" tIns="45720" rIns="91440" bIns="45720"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Bef>
                <a:spcPts val="0"/>
              </a:spcBef>
              <a:spcAft>
                <a:spcPts val="0"/>
              </a:spcAft>
            </a:pPr>
            <a:r>
              <a:rPr lang="en-GB" sz="2800" b="1">
                <a:latin typeface="Arial"/>
                <a:ea typeface="+mn-ea"/>
                <a:cs typeface="Arial"/>
              </a:rPr>
              <a:t>User Research Sessions Overview</a:t>
            </a:r>
            <a:endParaRPr lang="en-GB" sz="2800" b="1">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F2CF457A-6BD7-158F-A844-3D238F91287C}"/>
              </a:ext>
            </a:extLst>
          </p:cNvPr>
          <p:cNvSpPr txBox="1"/>
          <p:nvPr/>
        </p:nvSpPr>
        <p:spPr>
          <a:xfrm>
            <a:off x="1134106" y="2067088"/>
            <a:ext cx="3258815" cy="15696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sz="1600">
                <a:latin typeface="Calibri"/>
                <a:cs typeface="Calibri"/>
              </a:rPr>
              <a:t>W</a:t>
            </a:r>
            <a:r>
              <a:rPr lang="en-GB" sz="1600">
                <a:latin typeface="Calibri"/>
                <a:ea typeface="Calibri"/>
                <a:cs typeface="Calibri"/>
              </a:rPr>
              <a:t>e spoke to </a:t>
            </a:r>
            <a:r>
              <a:rPr lang="en-GB" sz="1600" b="1">
                <a:latin typeface="Calibri"/>
                <a:ea typeface="Calibri"/>
                <a:cs typeface="Calibri"/>
              </a:rPr>
              <a:t>7 users </a:t>
            </a:r>
            <a:r>
              <a:rPr lang="en-GB" sz="1600">
                <a:latin typeface="Calibri"/>
                <a:ea typeface="Calibri"/>
                <a:cs typeface="Calibri"/>
              </a:rPr>
              <a:t>from </a:t>
            </a:r>
            <a:r>
              <a:rPr lang="en-GB" sz="1600" b="1">
                <a:latin typeface="Calibri"/>
                <a:ea typeface="Calibri"/>
                <a:cs typeface="Calibri"/>
              </a:rPr>
              <a:t>4 providers. </a:t>
            </a:r>
            <a:r>
              <a:rPr lang="en-GB" sz="1600">
                <a:latin typeface="Calibri"/>
                <a:ea typeface="Calibri"/>
                <a:cs typeface="Calibri"/>
              </a:rPr>
              <a:t>There were a</a:t>
            </a:r>
            <a:r>
              <a:rPr lang="en-GB" sz="1600" b="1">
                <a:latin typeface="Calibri"/>
                <a:ea typeface="Calibri"/>
                <a:cs typeface="Calibri"/>
              </a:rPr>
              <a:t> mix of providers with at least 3 offering multiple services such as supported accommodation, residential and /or fostering provider.</a:t>
            </a:r>
          </a:p>
        </p:txBody>
      </p:sp>
      <p:sp>
        <p:nvSpPr>
          <p:cNvPr id="3" name="TextBox 2">
            <a:extLst>
              <a:ext uri="{FF2B5EF4-FFF2-40B4-BE49-F238E27FC236}">
                <a16:creationId xmlns:a16="http://schemas.microsoft.com/office/drawing/2014/main" id="{14CB6822-AACF-C563-9445-3567864A7C70}"/>
              </a:ext>
            </a:extLst>
          </p:cNvPr>
          <p:cNvSpPr txBox="1"/>
          <p:nvPr/>
        </p:nvSpPr>
        <p:spPr>
          <a:xfrm>
            <a:off x="4751081" y="1510526"/>
            <a:ext cx="3751414" cy="359072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sz="1600">
                <a:latin typeface="Calibri"/>
                <a:cs typeface="Arial"/>
              </a:rPr>
              <a:t>This sprint we were researching how providers fill in the registration form when applying as new provider on the system. </a:t>
            </a:r>
          </a:p>
          <a:p>
            <a:pPr>
              <a:spcBef>
                <a:spcPts val="1000"/>
              </a:spcBef>
              <a:spcAft>
                <a:spcPts val="0"/>
              </a:spcAft>
            </a:pPr>
            <a:r>
              <a:rPr lang="en-GB" sz="1600">
                <a:latin typeface="Calibri"/>
                <a:cs typeface="Arial"/>
              </a:rPr>
              <a:t>Each user research prototype testing session took place over Teams and lasted approx. 60 minutes. </a:t>
            </a:r>
          </a:p>
          <a:p>
            <a:pPr>
              <a:spcBef>
                <a:spcPts val="1000"/>
              </a:spcBef>
              <a:spcAft>
                <a:spcPts val="0"/>
              </a:spcAft>
            </a:pPr>
            <a:r>
              <a:rPr lang="en-GB" sz="1600">
                <a:latin typeface="Calibri"/>
                <a:cs typeface="Arial"/>
              </a:rPr>
              <a:t>During these sessions we asked providers to imagine they were registering on the portal for the first time and to complete the registration form.</a:t>
            </a:r>
            <a:endParaRPr lang="en-GB" sz="1600">
              <a:cs typeface="Calibri"/>
            </a:endParaRPr>
          </a:p>
          <a:p>
            <a:pPr>
              <a:spcBef>
                <a:spcPts val="1000"/>
              </a:spcBef>
              <a:spcAft>
                <a:spcPts val="0"/>
              </a:spcAft>
            </a:pPr>
            <a:endParaRPr lang="en-GB"/>
          </a:p>
          <a:p>
            <a:pPr>
              <a:spcBef>
                <a:spcPts val="1000"/>
              </a:spcBef>
              <a:spcAft>
                <a:spcPts val="0"/>
              </a:spcAft>
            </a:pPr>
            <a:endParaRPr lang="en-GB" sz="1600">
              <a:latin typeface="Calibri"/>
              <a:ea typeface="Calibri"/>
              <a:cs typeface="Calibri"/>
            </a:endParaRPr>
          </a:p>
        </p:txBody>
      </p:sp>
      <p:sp>
        <p:nvSpPr>
          <p:cNvPr id="5" name="TextBox 4">
            <a:extLst>
              <a:ext uri="{FF2B5EF4-FFF2-40B4-BE49-F238E27FC236}">
                <a16:creationId xmlns:a16="http://schemas.microsoft.com/office/drawing/2014/main" id="{0798C958-1763-2E04-1FE8-A2AF412767C7}"/>
              </a:ext>
            </a:extLst>
          </p:cNvPr>
          <p:cNvSpPr txBox="1"/>
          <p:nvPr/>
        </p:nvSpPr>
        <p:spPr>
          <a:xfrm>
            <a:off x="737604" y="2396812"/>
            <a:ext cx="82491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4000">
                <a:latin typeface="Calibri"/>
                <a:ea typeface="Calibri"/>
                <a:cs typeface="Arial"/>
              </a:rPr>
              <a:t>7</a:t>
            </a:r>
          </a:p>
        </p:txBody>
      </p:sp>
    </p:spTree>
    <p:extLst>
      <p:ext uri="{BB962C8B-B14F-4D97-AF65-F5344CB8AC3E}">
        <p14:creationId xmlns:p14="http://schemas.microsoft.com/office/powerpoint/2010/main" val="651097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Page: Start Page</a:t>
            </a:r>
            <a:endParaRPr lang="en-GB" sz="2800" b="1">
              <a:latin typeface="Arial" panose="020B0604020202020204" pitchFamily="34" charset="0"/>
              <a:ea typeface="+mn-ea"/>
              <a:cs typeface="Arial" panose="020B0604020202020204" pitchFamily="34" charset="0"/>
            </a:endParaRPr>
          </a:p>
        </p:txBody>
      </p:sp>
      <p:sp>
        <p:nvSpPr>
          <p:cNvPr id="7" name="TextBox 1">
            <a:extLst>
              <a:ext uri="{FF2B5EF4-FFF2-40B4-BE49-F238E27FC236}">
                <a16:creationId xmlns:a16="http://schemas.microsoft.com/office/drawing/2014/main" id="{0D735954-BE7A-ECA0-D12E-E6ADAF842964}"/>
              </a:ext>
            </a:extLst>
          </p:cNvPr>
          <p:cNvSpPr txBox="1"/>
          <p:nvPr/>
        </p:nvSpPr>
        <p:spPr>
          <a:xfrm>
            <a:off x="5599168" y="1038965"/>
            <a:ext cx="3163175" cy="41908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en-GB" sz="1600" b="1">
                <a:latin typeface="Calibri"/>
                <a:ea typeface="Calibri"/>
                <a:cs typeface="Calibri"/>
              </a:rPr>
              <a:t>Reaching out to other team members</a:t>
            </a:r>
            <a:endParaRPr lang="en-GB" sz="1600">
              <a:latin typeface="Calibri"/>
              <a:ea typeface="Calibri"/>
              <a:cs typeface="Calibri"/>
            </a:endParaRPr>
          </a:p>
          <a:p>
            <a:endParaRPr lang="en-GB" sz="1600" b="1">
              <a:latin typeface="Calibri"/>
              <a:ea typeface="Calibri"/>
              <a:cs typeface="Calibri"/>
            </a:endParaRPr>
          </a:p>
          <a:p>
            <a:r>
              <a:rPr lang="en-GB" sz="1600">
                <a:latin typeface="Calibri"/>
                <a:ea typeface="Calibri"/>
                <a:cs typeface="Calibri"/>
              </a:rPr>
              <a:t>Most users felt they would need to reach out to another team member to find all the information that is requested on the start page. However, all users knew who this would be in their</a:t>
            </a:r>
            <a:r>
              <a:rPr lang="en-GB" sz="1600">
                <a:latin typeface="Calibri"/>
                <a:cs typeface="Calibri"/>
              </a:rPr>
              <a:t> organisation and felt they could quickly contact them. </a:t>
            </a:r>
            <a:endParaRPr lang="en-US">
              <a:ea typeface="Calibri"/>
            </a:endParaRPr>
          </a:p>
          <a:p>
            <a:endParaRPr lang="en-US">
              <a:ea typeface="Calibri" pitchFamily="34" charset="0"/>
            </a:endParaRPr>
          </a:p>
          <a:p>
            <a:r>
              <a:rPr lang="en-GB" sz="1600">
                <a:latin typeface="Calibri"/>
                <a:cs typeface="Calibri"/>
              </a:rPr>
              <a:t>Most users had not seen SIC code before but would know who to ask to find this information out.</a:t>
            </a:r>
            <a:endParaRPr lang="en-US">
              <a:cs typeface="Arial"/>
            </a:endParaRPr>
          </a:p>
          <a:p>
            <a:pPr>
              <a:spcBef>
                <a:spcPts val="1000"/>
              </a:spcBef>
              <a:spcAft>
                <a:spcPts val="0"/>
              </a:spcAft>
            </a:pPr>
            <a:endParaRPr lang="en-GB" sz="1600" b="1">
              <a:ea typeface="Calibri"/>
              <a:cs typeface="Calibri"/>
            </a:endParaRPr>
          </a:p>
        </p:txBody>
      </p:sp>
      <p:sp>
        <p:nvSpPr>
          <p:cNvPr id="6" name="TextBox 5">
            <a:extLst>
              <a:ext uri="{FF2B5EF4-FFF2-40B4-BE49-F238E27FC236}">
                <a16:creationId xmlns:a16="http://schemas.microsoft.com/office/drawing/2014/main" id="{BDC1422E-9B9A-4AAB-DC39-1851A6EA2A2A}"/>
              </a:ext>
            </a:extLst>
          </p:cNvPr>
          <p:cNvSpPr txBox="1"/>
          <p:nvPr/>
        </p:nvSpPr>
        <p:spPr>
          <a:xfrm>
            <a:off x="295986" y="4761950"/>
            <a:ext cx="544613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solidFill>
                  <a:schemeClr val="accent6">
                    <a:lumMod val="75000"/>
                  </a:schemeClr>
                </a:solidFill>
                <a:latin typeface="Calibri"/>
                <a:ea typeface="Calibri"/>
                <a:cs typeface="Calibri"/>
              </a:rPr>
              <a:t>"SIC codes wouldn’t have a clue – I would highlight these questions and email the directors to get them to help" </a:t>
            </a:r>
            <a:endParaRPr lang="en-US" sz="1600" b="1" i="1">
              <a:solidFill>
                <a:schemeClr val="accent6">
                  <a:lumMod val="75000"/>
                </a:schemeClr>
              </a:solidFill>
              <a:latin typeface="Arial" panose="020B0604020202020204" pitchFamily="34" charset="0"/>
              <a:ea typeface="Calibri"/>
              <a:cs typeface="Arial" panose="020B0604020202020204" pitchFamily="34" charset="0"/>
            </a:endParaRPr>
          </a:p>
          <a:p>
            <a:r>
              <a:rPr lang="en-GB" sz="1600">
                <a:latin typeface="Calibri"/>
                <a:ea typeface="Calibri"/>
                <a:cs typeface="Calibri"/>
              </a:rPr>
              <a:t>P135 Fostering Provider</a:t>
            </a:r>
            <a:endParaRPr lang="en-US" sz="1600" b="1" i="1">
              <a:latin typeface="Arial" panose="020B0604020202020204" pitchFamily="34" charset="0"/>
              <a:ea typeface="Calibri"/>
              <a:cs typeface="Arial" panose="020B0604020202020204" pitchFamily="34" charset="0"/>
            </a:endParaRPr>
          </a:p>
        </p:txBody>
      </p:sp>
      <p:pic>
        <p:nvPicPr>
          <p:cNvPr id="4" name="Picture 3">
            <a:extLst>
              <a:ext uri="{FF2B5EF4-FFF2-40B4-BE49-F238E27FC236}">
                <a16:creationId xmlns:a16="http://schemas.microsoft.com/office/drawing/2014/main" id="{A222A3B0-5D2C-5ADD-7507-43B9742CE30A}"/>
              </a:ext>
            </a:extLst>
          </p:cNvPr>
          <p:cNvPicPr>
            <a:picLocks noChangeAspect="1"/>
          </p:cNvPicPr>
          <p:nvPr/>
        </p:nvPicPr>
        <p:blipFill>
          <a:blip r:embed="rId3"/>
          <a:stretch>
            <a:fillRect/>
          </a:stretch>
        </p:blipFill>
        <p:spPr>
          <a:xfrm>
            <a:off x="366292" y="1216576"/>
            <a:ext cx="4572000" cy="33139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27103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Page: Start Page Timings + Save and return</a:t>
            </a:r>
            <a:endParaRPr lang="en-GB" sz="2800" b="1">
              <a:latin typeface="Arial" panose="020B0604020202020204" pitchFamily="34" charset="0"/>
              <a:ea typeface="+mn-ea"/>
              <a:cs typeface="Arial" panose="020B0604020202020204" pitchFamily="34" charset="0"/>
            </a:endParaRPr>
          </a:p>
        </p:txBody>
      </p:sp>
      <p:sp>
        <p:nvSpPr>
          <p:cNvPr id="7" name="TextBox 1">
            <a:extLst>
              <a:ext uri="{FF2B5EF4-FFF2-40B4-BE49-F238E27FC236}">
                <a16:creationId xmlns:a16="http://schemas.microsoft.com/office/drawing/2014/main" id="{0D735954-BE7A-ECA0-D12E-E6ADAF842964}"/>
              </a:ext>
            </a:extLst>
          </p:cNvPr>
          <p:cNvSpPr txBox="1"/>
          <p:nvPr/>
        </p:nvSpPr>
        <p:spPr>
          <a:xfrm>
            <a:off x="5025406" y="939335"/>
            <a:ext cx="3824811" cy="427809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en-US" sz="1600" b="1">
                <a:latin typeface="Calibri"/>
                <a:ea typeface="Calibri"/>
                <a:cs typeface="Arial"/>
              </a:rPr>
              <a:t>Change the content around time </a:t>
            </a:r>
          </a:p>
          <a:p>
            <a:endParaRPr lang="en-US" sz="1600" b="1">
              <a:latin typeface="Calibri"/>
              <a:cs typeface="Arial"/>
            </a:endParaRPr>
          </a:p>
          <a:p>
            <a:r>
              <a:rPr lang="en-GB" sz="1600">
                <a:latin typeface="Calibri"/>
                <a:cs typeface="Calibri"/>
              </a:rPr>
              <a:t>The time it takes to complete the application would depend on the size of your organisation; with larger providers taking a lot longer to add all the homes. </a:t>
            </a:r>
          </a:p>
          <a:p>
            <a:endParaRPr lang="en-GB" sz="1600">
              <a:latin typeface="Calibri"/>
              <a:cs typeface="Calibri"/>
            </a:endParaRPr>
          </a:p>
          <a:p>
            <a:r>
              <a:rPr lang="en-GB" sz="1600" b="1">
                <a:solidFill>
                  <a:schemeClr val="tx2">
                    <a:lumMod val="60000"/>
                    <a:lumOff val="40000"/>
                  </a:schemeClr>
                </a:solidFill>
                <a:latin typeface="Calibri"/>
                <a:cs typeface="Calibri"/>
              </a:rPr>
              <a:t>Design decision: </a:t>
            </a:r>
            <a:r>
              <a:rPr lang="en-GB" sz="1600">
                <a:latin typeface="Calibri"/>
                <a:cs typeface="Calibri"/>
              </a:rPr>
              <a:t>update estimated times for the registration at provider level and separately the time it would take per home</a:t>
            </a:r>
          </a:p>
          <a:p>
            <a:endParaRPr lang="en-GB" sz="1600">
              <a:latin typeface="Calibri"/>
              <a:ea typeface="Calibri" pitchFamily="34" charset="0"/>
              <a:cs typeface="Calibri"/>
            </a:endParaRPr>
          </a:p>
          <a:p>
            <a:r>
              <a:rPr lang="en-GB" sz="1600" b="1">
                <a:latin typeface="Calibri"/>
                <a:ea typeface="Calibri" pitchFamily="34" charset="0"/>
                <a:cs typeface="Calibri"/>
              </a:rPr>
              <a:t>Save and return</a:t>
            </a:r>
          </a:p>
          <a:p>
            <a:r>
              <a:rPr lang="en-GB" sz="1600">
                <a:latin typeface="Calibri"/>
                <a:ea typeface="Calibri" pitchFamily="34" charset="0"/>
                <a:cs typeface="Calibri"/>
              </a:rPr>
              <a:t>Throughout testing users mentioned the need for saving and returning. </a:t>
            </a:r>
          </a:p>
          <a:p>
            <a:endParaRPr lang="en-GB" sz="1600">
              <a:latin typeface="Calibri"/>
              <a:ea typeface="Calibri" pitchFamily="34" charset="0"/>
              <a:cs typeface="Calibri"/>
            </a:endParaRPr>
          </a:p>
          <a:p>
            <a:r>
              <a:rPr lang="en-GB" sz="1600" b="1">
                <a:solidFill>
                  <a:schemeClr val="tx2">
                    <a:lumMod val="60000"/>
                    <a:lumOff val="40000"/>
                  </a:schemeClr>
                </a:solidFill>
                <a:latin typeface="Calibri"/>
                <a:cs typeface="Calibri"/>
              </a:rPr>
              <a:t>Design decision: </a:t>
            </a:r>
            <a:r>
              <a:rPr lang="en-GB" sz="1600">
                <a:latin typeface="Calibri"/>
                <a:ea typeface="Calibri" pitchFamily="34" charset="0"/>
                <a:cs typeface="Calibri"/>
              </a:rPr>
              <a:t>Save and return will be incorporated into the next design. </a:t>
            </a:r>
          </a:p>
        </p:txBody>
      </p:sp>
      <p:sp>
        <p:nvSpPr>
          <p:cNvPr id="6" name="TextBox 5">
            <a:extLst>
              <a:ext uri="{FF2B5EF4-FFF2-40B4-BE49-F238E27FC236}">
                <a16:creationId xmlns:a16="http://schemas.microsoft.com/office/drawing/2014/main" id="{BDC1422E-9B9A-4AAB-DC39-1851A6EA2A2A}"/>
              </a:ext>
            </a:extLst>
          </p:cNvPr>
          <p:cNvSpPr txBox="1"/>
          <p:nvPr/>
        </p:nvSpPr>
        <p:spPr>
          <a:xfrm>
            <a:off x="323528" y="4391619"/>
            <a:ext cx="4322044"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solidFill>
                  <a:schemeClr val="accent6"/>
                </a:solidFill>
                <a:latin typeface="Calibri"/>
                <a:ea typeface="Calibri"/>
                <a:cs typeface="Calibri"/>
              </a:rPr>
              <a:t>"</a:t>
            </a:r>
            <a:r>
              <a:rPr lang="en-GB" sz="1600" b="0" i="0">
                <a:solidFill>
                  <a:schemeClr val="accent6"/>
                </a:solidFill>
                <a:effectLst/>
                <a:latin typeface="Calibri" panose="020F0502020204030204" pitchFamily="34" charset="0"/>
              </a:rPr>
              <a:t>There is no way this would take 20-30 minutes. It would take much much longer. Can I save and come back. Perhaps an indication of time per home.</a:t>
            </a:r>
            <a:r>
              <a:rPr lang="en-GB" sz="1600">
                <a:solidFill>
                  <a:schemeClr val="accent6"/>
                </a:solidFill>
                <a:latin typeface="Calibri"/>
                <a:ea typeface="Calibri"/>
                <a:cs typeface="Calibri"/>
              </a:rPr>
              <a:t>" </a:t>
            </a:r>
            <a:endParaRPr lang="en-US" sz="1600" b="1" i="1">
              <a:solidFill>
                <a:schemeClr val="accent6"/>
              </a:solidFill>
              <a:latin typeface="Arial" panose="020B0604020202020204" pitchFamily="34" charset="0"/>
              <a:ea typeface="Calibri"/>
              <a:cs typeface="Arial" panose="020B0604020202020204" pitchFamily="34" charset="0"/>
            </a:endParaRPr>
          </a:p>
          <a:p>
            <a:r>
              <a:rPr lang="en-GB" sz="1600">
                <a:latin typeface="Calibri"/>
                <a:ea typeface="Calibri"/>
                <a:cs typeface="Calibri"/>
              </a:rPr>
              <a:t>P118 Residential and Fostering Provider</a:t>
            </a:r>
            <a:endParaRPr lang="en-US" sz="1600" b="1" i="1">
              <a:latin typeface="Arial" panose="020B0604020202020204" pitchFamily="34" charset="0"/>
              <a:ea typeface="Calibri"/>
              <a:cs typeface="Arial" panose="020B0604020202020204" pitchFamily="34" charset="0"/>
            </a:endParaRPr>
          </a:p>
        </p:txBody>
      </p:sp>
      <p:pic>
        <p:nvPicPr>
          <p:cNvPr id="3" name="Picture 2" descr="A screenshot of a computer screen&#10;&#10;Description automatically generated">
            <a:extLst>
              <a:ext uri="{FF2B5EF4-FFF2-40B4-BE49-F238E27FC236}">
                <a16:creationId xmlns:a16="http://schemas.microsoft.com/office/drawing/2014/main" id="{2F0BA92C-4295-51DC-E6FB-C0C9E704873D}"/>
              </a:ext>
            </a:extLst>
          </p:cNvPr>
          <p:cNvPicPr>
            <a:picLocks noChangeAspect="1"/>
          </p:cNvPicPr>
          <p:nvPr/>
        </p:nvPicPr>
        <p:blipFill>
          <a:blip r:embed="rId3"/>
          <a:stretch>
            <a:fillRect/>
          </a:stretch>
        </p:blipFill>
        <p:spPr>
          <a:xfrm>
            <a:off x="293783" y="1142942"/>
            <a:ext cx="4572000" cy="32409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87548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Page: Holding company</a:t>
            </a:r>
            <a:endParaRPr lang="en-GB" sz="2800" b="1">
              <a:latin typeface="Arial" panose="020B0604020202020204" pitchFamily="34" charset="0"/>
              <a:ea typeface="+mn-ea"/>
              <a:cs typeface="Arial" panose="020B0604020202020204" pitchFamily="34" charset="0"/>
            </a:endParaRPr>
          </a:p>
        </p:txBody>
      </p:sp>
      <p:sp>
        <p:nvSpPr>
          <p:cNvPr id="7" name="TextBox 1">
            <a:extLst>
              <a:ext uri="{FF2B5EF4-FFF2-40B4-BE49-F238E27FC236}">
                <a16:creationId xmlns:a16="http://schemas.microsoft.com/office/drawing/2014/main" id="{0D735954-BE7A-ECA0-D12E-E6ADAF842964}"/>
              </a:ext>
            </a:extLst>
          </p:cNvPr>
          <p:cNvSpPr txBox="1"/>
          <p:nvPr/>
        </p:nvSpPr>
        <p:spPr>
          <a:xfrm>
            <a:off x="5394960" y="454063"/>
            <a:ext cx="3456958" cy="64376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en-GB" sz="1600" b="1">
                <a:latin typeface="Calibri"/>
                <a:ea typeface="Calibri"/>
                <a:cs typeface="Calibri"/>
              </a:rPr>
              <a:t>Providers knew where to find this information</a:t>
            </a:r>
          </a:p>
          <a:p>
            <a:endParaRPr lang="en-GB" sz="1600">
              <a:latin typeface="Calibri"/>
              <a:ea typeface="Calibri"/>
              <a:cs typeface="Calibri"/>
            </a:endParaRPr>
          </a:p>
          <a:p>
            <a:r>
              <a:rPr lang="en-GB" sz="1600">
                <a:latin typeface="Calibri"/>
                <a:ea typeface="Calibri"/>
                <a:cs typeface="Calibri"/>
              </a:rPr>
              <a:t>3 users weren't sure of holding company</a:t>
            </a:r>
            <a:r>
              <a:rPr lang="en-GB" sz="1600">
                <a:latin typeface="Calibri"/>
                <a:cs typeface="Calibri"/>
              </a:rPr>
              <a:t> but </a:t>
            </a:r>
            <a:r>
              <a:rPr lang="en-GB" sz="1600">
                <a:latin typeface="Calibri"/>
                <a:ea typeface="Calibri"/>
                <a:cs typeface="Calibri"/>
              </a:rPr>
              <a:t>would </a:t>
            </a:r>
            <a:r>
              <a:rPr lang="en-GB" sz="1600">
                <a:latin typeface="Calibri"/>
                <a:cs typeface="Calibri"/>
              </a:rPr>
              <a:t>know who </a:t>
            </a:r>
            <a:r>
              <a:rPr lang="en-GB" sz="1600">
                <a:latin typeface="Calibri"/>
                <a:ea typeface="Calibri"/>
                <a:cs typeface="Calibri"/>
              </a:rPr>
              <a:t>to </a:t>
            </a:r>
            <a:r>
              <a:rPr lang="en-GB" sz="1600">
                <a:latin typeface="Calibri"/>
                <a:cs typeface="Calibri"/>
              </a:rPr>
              <a:t>contact </a:t>
            </a:r>
            <a:r>
              <a:rPr lang="en-GB" sz="1600">
                <a:latin typeface="Calibri"/>
                <a:ea typeface="Calibri"/>
                <a:cs typeface="Calibri"/>
              </a:rPr>
              <a:t>to find </a:t>
            </a:r>
            <a:r>
              <a:rPr lang="en-GB" sz="1600">
                <a:latin typeface="Calibri"/>
                <a:cs typeface="Calibri"/>
              </a:rPr>
              <a:t>out what it means and what </a:t>
            </a:r>
            <a:r>
              <a:rPr lang="en-GB" sz="1600">
                <a:latin typeface="Calibri"/>
                <a:ea typeface="Calibri"/>
                <a:cs typeface="Calibri"/>
              </a:rPr>
              <a:t>the </a:t>
            </a:r>
            <a:r>
              <a:rPr lang="en-GB" sz="1600">
                <a:latin typeface="Calibri"/>
                <a:cs typeface="Calibri"/>
              </a:rPr>
              <a:t>number </a:t>
            </a:r>
            <a:r>
              <a:rPr lang="en-GB" sz="1600">
                <a:latin typeface="Calibri"/>
                <a:ea typeface="Calibri"/>
                <a:cs typeface="Calibri"/>
              </a:rPr>
              <a:t>is</a:t>
            </a:r>
            <a:r>
              <a:rPr lang="en-GB" sz="1600">
                <a:latin typeface="Calibri"/>
                <a:cs typeface="Calibri"/>
              </a:rPr>
              <a:t>.</a:t>
            </a:r>
            <a:br>
              <a:rPr lang="en-US"/>
            </a:br>
            <a:endParaRPr lang="en-US">
              <a:ea typeface="Calibri" pitchFamily="34" charset="0"/>
            </a:endParaRPr>
          </a:p>
          <a:p>
            <a:r>
              <a:rPr lang="en-GB" sz="1600">
                <a:latin typeface="Calibri"/>
                <a:cs typeface="Calibri"/>
              </a:rPr>
              <a:t>Those users where holding company was relevant for appreciated the automatic look-up and understood this. This user also mentioned that they are used to this being called the parent company.</a:t>
            </a:r>
            <a:endParaRPr lang="en-GB" sz="1600">
              <a:latin typeface="Calibri"/>
              <a:ea typeface="Calibri"/>
              <a:cs typeface="Calibri"/>
            </a:endParaRPr>
          </a:p>
          <a:p>
            <a:endParaRPr lang="en-GB" sz="1600">
              <a:latin typeface="Calibri"/>
              <a:cs typeface="Calibri"/>
            </a:endParaRPr>
          </a:p>
          <a:p>
            <a:r>
              <a:rPr lang="en-GB" sz="1600" b="1">
                <a:solidFill>
                  <a:schemeClr val="tx2">
                    <a:lumMod val="60000"/>
                    <a:lumOff val="40000"/>
                  </a:schemeClr>
                </a:solidFill>
                <a:latin typeface="Calibri"/>
                <a:cs typeface="Calibri"/>
              </a:rPr>
              <a:t>Design decision: </a:t>
            </a:r>
            <a:r>
              <a:rPr lang="en-GB" sz="1600">
                <a:latin typeface="Calibri"/>
                <a:cs typeface="Calibri"/>
              </a:rPr>
              <a:t>Keep as is, do not change question to say 'parent company'. </a:t>
            </a:r>
            <a:endParaRPr lang="en-GB" sz="1600">
              <a:latin typeface="Calibri"/>
              <a:ea typeface="Calibri"/>
              <a:cs typeface="Calibri"/>
            </a:endParaRPr>
          </a:p>
          <a:p>
            <a:endParaRPr lang="en-GB" sz="1600">
              <a:latin typeface="Calibri"/>
              <a:cs typeface="Calibri"/>
            </a:endParaRPr>
          </a:p>
          <a:p>
            <a:endParaRPr lang="en-GB" sz="1600">
              <a:latin typeface="Calibri"/>
              <a:cs typeface="Calibri"/>
            </a:endParaRPr>
          </a:p>
          <a:p>
            <a:endParaRPr lang="en-GB" sz="1600">
              <a:latin typeface="Calibri"/>
              <a:cs typeface="Calibri"/>
            </a:endParaRPr>
          </a:p>
          <a:p>
            <a:endParaRPr lang="en-GB" sz="1600">
              <a:latin typeface="Calibri"/>
              <a:ea typeface="Calibri" pitchFamily="34" charset="0"/>
              <a:cs typeface="Calibri"/>
            </a:endParaRPr>
          </a:p>
          <a:p>
            <a:endParaRPr lang="en-GB">
              <a:ea typeface="Calibri" pitchFamily="34" charset="0"/>
            </a:endParaRPr>
          </a:p>
          <a:p>
            <a:endParaRPr lang="en-GB" sz="1600">
              <a:ea typeface="Calibri" pitchFamily="34" charset="0"/>
              <a:cs typeface="Calibri"/>
            </a:endParaRPr>
          </a:p>
          <a:p>
            <a:pPr>
              <a:spcBef>
                <a:spcPts val="1000"/>
              </a:spcBef>
              <a:spcAft>
                <a:spcPts val="0"/>
              </a:spcAft>
            </a:pPr>
            <a:endParaRPr lang="en-GB" sz="1600" b="1">
              <a:ea typeface="Calibri"/>
              <a:cs typeface="Calibri"/>
            </a:endParaRPr>
          </a:p>
        </p:txBody>
      </p:sp>
      <p:sp>
        <p:nvSpPr>
          <p:cNvPr id="6" name="TextBox 5">
            <a:extLst>
              <a:ext uri="{FF2B5EF4-FFF2-40B4-BE49-F238E27FC236}">
                <a16:creationId xmlns:a16="http://schemas.microsoft.com/office/drawing/2014/main" id="{BDC1422E-9B9A-4AAB-DC39-1851A6EA2A2A}"/>
              </a:ext>
            </a:extLst>
          </p:cNvPr>
          <p:cNvSpPr txBox="1"/>
          <p:nvPr/>
        </p:nvSpPr>
        <p:spPr>
          <a:xfrm>
            <a:off x="293783" y="4245877"/>
            <a:ext cx="510117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600">
                <a:solidFill>
                  <a:schemeClr val="accent6"/>
                </a:solidFill>
                <a:latin typeface="Calibri"/>
                <a:ea typeface="Calibri"/>
                <a:cs typeface="Calibri"/>
              </a:rPr>
              <a:t>"</a:t>
            </a:r>
            <a:r>
              <a:rPr lang="en-GB" sz="1600" b="0" i="0">
                <a:solidFill>
                  <a:schemeClr val="accent6"/>
                </a:solidFill>
                <a:effectLst/>
                <a:latin typeface="Calibri" panose="020F0502020204030204" pitchFamily="34" charset="0"/>
              </a:rPr>
              <a:t>I'm not very good at the business stuff but I think that's a yes. I'd have to quickly call someone to ask. When I think about it, if I'd gone and got the documents, I'd have this information to hand. That would be easy. </a:t>
            </a:r>
            <a:r>
              <a:rPr lang="en-GB" sz="1600">
                <a:solidFill>
                  <a:schemeClr val="accent6">
                    <a:lumMod val="75000"/>
                  </a:schemeClr>
                </a:solidFill>
                <a:latin typeface="Calibri"/>
                <a:ea typeface="Calibri"/>
                <a:cs typeface="Calibri"/>
              </a:rPr>
              <a:t>" </a:t>
            </a:r>
            <a:endParaRPr lang="en-US" sz="1600" b="1" i="1">
              <a:solidFill>
                <a:schemeClr val="accent6">
                  <a:lumMod val="75000"/>
                </a:schemeClr>
              </a:solidFill>
              <a:latin typeface="Arial" panose="020B0604020202020204" pitchFamily="34" charset="0"/>
              <a:ea typeface="Calibri"/>
              <a:cs typeface="Arial" panose="020B0604020202020204" pitchFamily="34" charset="0"/>
            </a:endParaRPr>
          </a:p>
          <a:p>
            <a:r>
              <a:rPr lang="en-GB" sz="1600">
                <a:latin typeface="Calibri"/>
                <a:ea typeface="Calibri"/>
                <a:cs typeface="Calibri"/>
              </a:rPr>
              <a:t>P118 Residential and Fostering Provider</a:t>
            </a:r>
            <a:endParaRPr lang="en-US" sz="1600" b="1" i="1">
              <a:latin typeface="Arial" panose="020B0604020202020204" pitchFamily="34" charset="0"/>
              <a:ea typeface="Calibri"/>
              <a:cs typeface="Arial" panose="020B0604020202020204" pitchFamily="34" charset="0"/>
            </a:endParaRPr>
          </a:p>
        </p:txBody>
      </p:sp>
      <p:pic>
        <p:nvPicPr>
          <p:cNvPr id="3" name="Picture 2" descr="A screenshot of a computer&#10;&#10;Description automatically generated">
            <a:extLst>
              <a:ext uri="{FF2B5EF4-FFF2-40B4-BE49-F238E27FC236}">
                <a16:creationId xmlns:a16="http://schemas.microsoft.com/office/drawing/2014/main" id="{9E342DF4-A5AB-FB25-4A25-821D9064F7A8}"/>
              </a:ext>
            </a:extLst>
          </p:cNvPr>
          <p:cNvPicPr>
            <a:picLocks noChangeAspect="1"/>
          </p:cNvPicPr>
          <p:nvPr/>
        </p:nvPicPr>
        <p:blipFill>
          <a:blip r:embed="rId3"/>
          <a:stretch>
            <a:fillRect/>
          </a:stretch>
        </p:blipFill>
        <p:spPr>
          <a:xfrm>
            <a:off x="293783" y="1101426"/>
            <a:ext cx="4966771" cy="30129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68305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504A4-986A-09E0-13A7-FCA89B7934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5C4791-E067-7BDC-781F-E569EFDD3303}"/>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Page: Provider details</a:t>
            </a:r>
            <a:endParaRPr lang="en-GB" sz="2800" b="1">
              <a:latin typeface="Arial" panose="020B0604020202020204" pitchFamily="34" charset="0"/>
              <a:ea typeface="+mn-ea"/>
              <a:cs typeface="Arial" panose="020B0604020202020204" pitchFamily="34" charset="0"/>
            </a:endParaRPr>
          </a:p>
        </p:txBody>
      </p:sp>
      <p:sp>
        <p:nvSpPr>
          <p:cNvPr id="7" name="TextBox 1">
            <a:extLst>
              <a:ext uri="{FF2B5EF4-FFF2-40B4-BE49-F238E27FC236}">
                <a16:creationId xmlns:a16="http://schemas.microsoft.com/office/drawing/2014/main" id="{A4082984-ADFD-376A-7133-68DF82BCDCAA}"/>
              </a:ext>
            </a:extLst>
          </p:cNvPr>
          <p:cNvSpPr txBox="1"/>
          <p:nvPr/>
        </p:nvSpPr>
        <p:spPr>
          <a:xfrm>
            <a:off x="4225159" y="984298"/>
            <a:ext cx="4770251" cy="443711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en-GB" sz="1600" b="1">
                <a:latin typeface="Calibri"/>
                <a:ea typeface="Calibri"/>
                <a:cs typeface="Calibri"/>
              </a:rPr>
              <a:t>Unclear on the exact email to put in the provider details</a:t>
            </a:r>
          </a:p>
          <a:p>
            <a:endParaRPr lang="en-GB" sz="1600">
              <a:latin typeface="Calibri"/>
              <a:ea typeface="Calibri"/>
              <a:cs typeface="Calibri"/>
            </a:endParaRPr>
          </a:p>
          <a:p>
            <a:r>
              <a:rPr lang="en-GB" sz="1600" b="0" i="0">
                <a:solidFill>
                  <a:srgbClr val="000000"/>
                </a:solidFill>
                <a:effectLst/>
                <a:latin typeface="Calibri"/>
                <a:ea typeface="Calibri"/>
                <a:cs typeface="Arial"/>
              </a:rPr>
              <a:t>Some users weren't always clear about the contact address to put into the provider details. With one explanation they put their </a:t>
            </a:r>
            <a:r>
              <a:rPr lang="en-GB" sz="1600">
                <a:solidFill>
                  <a:srgbClr val="000000"/>
                </a:solidFill>
                <a:latin typeface="Calibri"/>
                <a:ea typeface="Calibri"/>
                <a:cs typeface="Arial"/>
              </a:rPr>
              <a:t>own details </a:t>
            </a:r>
            <a:r>
              <a:rPr lang="en-GB" sz="1600" b="0" i="0">
                <a:solidFill>
                  <a:srgbClr val="000000"/>
                </a:solidFill>
                <a:effectLst/>
                <a:latin typeface="Calibri"/>
                <a:ea typeface="Calibri"/>
                <a:cs typeface="Arial"/>
              </a:rPr>
              <a:t>in as it was them completing the form while others sharing they would put the referral email as that's who they want the referral to go to.</a:t>
            </a:r>
            <a:r>
              <a:rPr lang="en-GB" sz="1600">
                <a:solidFill>
                  <a:srgbClr val="000000"/>
                </a:solidFill>
                <a:latin typeface="Calibri"/>
                <a:ea typeface="Calibri"/>
                <a:cs typeface="Arial"/>
              </a:rPr>
              <a:t> </a:t>
            </a:r>
            <a:endParaRPr lang="en-GB" sz="1600" b="0" i="0">
              <a:solidFill>
                <a:srgbClr val="000000"/>
              </a:solidFill>
              <a:effectLst/>
              <a:latin typeface="Calibri" panose="020F0502020204030204" pitchFamily="34" charset="0"/>
              <a:ea typeface="Calibri"/>
            </a:endParaRPr>
          </a:p>
          <a:p>
            <a:endParaRPr lang="en-GB" sz="1600" b="0" i="0">
              <a:solidFill>
                <a:srgbClr val="000000"/>
              </a:solidFill>
              <a:effectLst/>
              <a:latin typeface="Calibri" panose="020F0502020204030204" pitchFamily="34" charset="0"/>
            </a:endParaRPr>
          </a:p>
          <a:p>
            <a:r>
              <a:rPr lang="en-GB" sz="1600" b="1">
                <a:solidFill>
                  <a:schemeClr val="tx2">
                    <a:lumMod val="60000"/>
                    <a:lumOff val="40000"/>
                  </a:schemeClr>
                </a:solidFill>
                <a:latin typeface="Calibri"/>
                <a:cs typeface="Calibri"/>
              </a:rPr>
              <a:t>Design decision: </a:t>
            </a:r>
            <a:r>
              <a:rPr lang="en-GB" sz="1600">
                <a:latin typeface="Calibri"/>
                <a:ea typeface="Calibri"/>
                <a:cs typeface="Calibri"/>
              </a:rPr>
              <a:t>To add additional information to the page description that outlines what the contact information will be used for. </a:t>
            </a:r>
            <a:endParaRPr lang="en-GB" sz="1600" b="1" i="0">
              <a:solidFill>
                <a:srgbClr val="000000"/>
              </a:solidFill>
              <a:effectLst/>
              <a:latin typeface="Calibri" panose="020F0502020204030204" pitchFamily="34" charset="0"/>
            </a:endParaRPr>
          </a:p>
          <a:p>
            <a:endParaRPr lang="en-GB" sz="1600" b="1" i="0">
              <a:solidFill>
                <a:srgbClr val="000000"/>
              </a:solidFill>
              <a:effectLst/>
              <a:latin typeface="Calibri" panose="020F0502020204030204" pitchFamily="34" charset="0"/>
            </a:endParaRPr>
          </a:p>
          <a:p>
            <a:endParaRPr lang="en-GB">
              <a:ea typeface="Calibri" pitchFamily="34" charset="0"/>
            </a:endParaRPr>
          </a:p>
          <a:p>
            <a:endParaRPr lang="en-GB" sz="1600">
              <a:ea typeface="Calibri" pitchFamily="34" charset="0"/>
              <a:cs typeface="Calibri"/>
            </a:endParaRPr>
          </a:p>
          <a:p>
            <a:pPr>
              <a:spcBef>
                <a:spcPts val="1000"/>
              </a:spcBef>
              <a:spcAft>
                <a:spcPts val="0"/>
              </a:spcAft>
            </a:pPr>
            <a:endParaRPr lang="en-GB" sz="1600" b="1">
              <a:ea typeface="Calibri"/>
              <a:cs typeface="Calibri"/>
            </a:endParaRPr>
          </a:p>
        </p:txBody>
      </p:sp>
      <p:sp>
        <p:nvSpPr>
          <p:cNvPr id="6" name="TextBox 5">
            <a:extLst>
              <a:ext uri="{FF2B5EF4-FFF2-40B4-BE49-F238E27FC236}">
                <a16:creationId xmlns:a16="http://schemas.microsoft.com/office/drawing/2014/main" id="{D9BE994E-7C3F-EA03-ABB3-119A530EFFAB}"/>
              </a:ext>
            </a:extLst>
          </p:cNvPr>
          <p:cNvSpPr txBox="1"/>
          <p:nvPr/>
        </p:nvSpPr>
        <p:spPr>
          <a:xfrm>
            <a:off x="293784" y="4245877"/>
            <a:ext cx="379474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600" b="0" i="0">
                <a:solidFill>
                  <a:schemeClr val="accent6"/>
                </a:solidFill>
                <a:effectLst/>
                <a:latin typeface="Calibri"/>
                <a:cs typeface="Calibri"/>
              </a:rPr>
              <a:t>“</a:t>
            </a:r>
            <a:r>
              <a:rPr lang="en-GB" sz="1600" b="0" i="0">
                <a:solidFill>
                  <a:schemeClr val="accent6"/>
                </a:solidFill>
                <a:effectLst/>
                <a:latin typeface="Arial" panose="020B0604020202020204" pitchFamily="34" charset="0"/>
              </a:rPr>
              <a:t>This would be </a:t>
            </a:r>
            <a:r>
              <a:rPr lang="en-GB" sz="1600">
                <a:solidFill>
                  <a:schemeClr val="accent6"/>
                </a:solidFill>
                <a:latin typeface="Arial" panose="020B0604020202020204" pitchFamily="34" charset="0"/>
              </a:rPr>
              <a:t>(provider name) </a:t>
            </a:r>
            <a:r>
              <a:rPr lang="en-GB" sz="1600" b="0" i="0">
                <a:solidFill>
                  <a:schemeClr val="accent6"/>
                </a:solidFill>
                <a:effectLst/>
                <a:latin typeface="Arial" panose="020B0604020202020204" pitchFamily="34" charset="0"/>
              </a:rPr>
              <a:t>depending whether its fostering or residential. but this all commercial so our email address.</a:t>
            </a:r>
            <a:r>
              <a:rPr lang="en-GB" sz="1600">
                <a:solidFill>
                  <a:schemeClr val="accent6"/>
                </a:solidFill>
                <a:latin typeface="Calibri"/>
                <a:ea typeface="Calibri"/>
                <a:cs typeface="Calibri"/>
              </a:rPr>
              <a:t>" </a:t>
            </a:r>
            <a:endParaRPr lang="en-US" sz="1600" b="1" i="1">
              <a:solidFill>
                <a:schemeClr val="accent6"/>
              </a:solidFill>
              <a:latin typeface="Arial" panose="020B0604020202020204" pitchFamily="34" charset="0"/>
              <a:ea typeface="Calibri"/>
              <a:cs typeface="Arial" panose="020B0604020202020204" pitchFamily="34" charset="0"/>
            </a:endParaRPr>
          </a:p>
          <a:p>
            <a:r>
              <a:rPr lang="en-GB" sz="1600">
                <a:latin typeface="Calibri"/>
                <a:ea typeface="Calibri"/>
                <a:cs typeface="Calibri"/>
              </a:rPr>
              <a:t>P172 Residential and Fostering Provider</a:t>
            </a:r>
            <a:endParaRPr lang="en-US" sz="1600" b="1" i="1">
              <a:latin typeface="Arial" panose="020B0604020202020204" pitchFamily="34" charset="0"/>
              <a:ea typeface="Calibri"/>
              <a:cs typeface="Arial" panose="020B0604020202020204" pitchFamily="34" charset="0"/>
            </a:endParaRPr>
          </a:p>
        </p:txBody>
      </p:sp>
      <p:pic>
        <p:nvPicPr>
          <p:cNvPr id="11" name="Picture 10" descr="A screenshot of a computer&#10;&#10;Description automatically generated">
            <a:extLst>
              <a:ext uri="{FF2B5EF4-FFF2-40B4-BE49-F238E27FC236}">
                <a16:creationId xmlns:a16="http://schemas.microsoft.com/office/drawing/2014/main" id="{983322A6-EFE3-956E-9AC0-6FB569C86C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952" y="1038687"/>
            <a:ext cx="3448332" cy="31021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0541207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99ec418-d0cf-4391-90fa-7b8540b6e6a8">
      <UserInfo>
        <DisplayName>SharingLinks.0f24e2a6-53bf-44b8-a2c0-346ce06c1dc3.Flexible.96b27f0f-83eb-462a-bedc-eab96795e764</DisplayName>
        <AccountId>45</AccountId>
        <AccountType/>
      </UserInfo>
      <UserInfo>
        <DisplayName>Lawrence Vos</DisplayName>
        <AccountId>97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6DB7444E61F7E4187BF087C95D2F8A4" ma:contentTypeVersion="10" ma:contentTypeDescription="Create a new document." ma:contentTypeScope="" ma:versionID="dd4cc78a9b37634985d2cd667d12f5f7">
  <xsd:schema xmlns:xsd="http://www.w3.org/2001/XMLSchema" xmlns:xs="http://www.w3.org/2001/XMLSchema" xmlns:p="http://schemas.microsoft.com/office/2006/metadata/properties" xmlns:ns2="57e4a19d-5c10-49be-a954-679698bbb83e" xmlns:ns3="f99ec418-d0cf-4391-90fa-7b8540b6e6a8" targetNamespace="http://schemas.microsoft.com/office/2006/metadata/properties" ma:root="true" ma:fieldsID="3032737cd8f7a37b2f67a80ecd55a7fa" ns2:_="" ns3:_="">
    <xsd:import namespace="57e4a19d-5c10-49be-a954-679698bbb83e"/>
    <xsd:import namespace="f99ec418-d0cf-4391-90fa-7b8540b6e6a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LengthInSeconds"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4a19d-5c10-49be-a954-679698bbb8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99ec418-d0cf-4391-90fa-7b8540b6e6a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082538-7859-42E7-B1F4-1137497DA55D}">
  <ds:schemaRefs>
    <ds:schemaRef ds:uri="57e4a19d-5c10-49be-a954-679698bbb83e"/>
    <ds:schemaRef ds:uri="f99ec418-d0cf-4391-90fa-7b8540b6e6a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209C420-71A9-4735-A32B-F94F50D0C06D}">
  <ds:schemaRefs>
    <ds:schemaRef ds:uri="http://schemas.microsoft.com/sharepoint/v3/contenttype/forms"/>
  </ds:schemaRefs>
</ds:datastoreItem>
</file>

<file path=customXml/itemProps3.xml><?xml version="1.0" encoding="utf-8"?>
<ds:datastoreItem xmlns:ds="http://schemas.openxmlformats.org/officeDocument/2006/customXml" ds:itemID="{28FC896F-D266-42B0-8856-F92FBAD4FB7C}">
  <ds:schemaRefs>
    <ds:schemaRef ds:uri="57e4a19d-5c10-49be-a954-679698bbb83e"/>
    <ds:schemaRef ds:uri="f99ec418-d0cf-4391-90fa-7b8540b6e6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27</Slides>
  <Notes>18</Notes>
  <HiddenSlides>0</HiddenSlide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1_Office Theme</vt:lpstr>
      <vt:lpstr>Custom Design</vt:lpstr>
      <vt:lpstr>1_Custom Design</vt:lpstr>
      <vt:lpstr>PowerPoint Presentation</vt:lpstr>
      <vt:lpstr>Agenda </vt:lpstr>
      <vt:lpstr>Manage Referral - LA referral data </vt:lpstr>
      <vt:lpstr>Portal Registration - User research findings </vt:lpstr>
      <vt:lpstr>PowerPoint Presentation</vt:lpstr>
      <vt:lpstr>Page: Start Page</vt:lpstr>
      <vt:lpstr>Page: Start Page Timings + Save and return</vt:lpstr>
      <vt:lpstr>Page: Holding company</vt:lpstr>
      <vt:lpstr>Page: Provider details</vt:lpstr>
      <vt:lpstr>Page: Applicant Details + RI</vt:lpstr>
      <vt:lpstr>Page: Your services</vt:lpstr>
      <vt:lpstr>Page: Framework and spot</vt:lpstr>
      <vt:lpstr>Page: Uploading documents </vt:lpstr>
      <vt:lpstr>Page: Start and end dates in documents</vt:lpstr>
      <vt:lpstr>Page: Home Details</vt:lpstr>
      <vt:lpstr>Page: Home Details</vt:lpstr>
      <vt:lpstr>Page: Regulatory body details</vt:lpstr>
      <vt:lpstr>Page: Education provision</vt:lpstr>
      <vt:lpstr>Page: Costs for spot providers</vt:lpstr>
      <vt:lpstr>Page: Fostering costs for spot</vt:lpstr>
      <vt:lpstr>Page: Additional Costs for spot</vt:lpstr>
      <vt:lpstr>Page: Check answers + T&amp;CS</vt:lpstr>
      <vt:lpstr>Page: Registration complete</vt:lpstr>
      <vt:lpstr>Discovery - QA Requirements</vt:lpstr>
      <vt:lpstr>QA Discovery </vt:lpstr>
      <vt:lpstr>QA Discovery  </vt:lpstr>
      <vt:lpstr>Next steps </vt:lpstr>
    </vt:vector>
  </TitlesOfParts>
  <Company>Service Birmingham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Service Birmingham</dc:creator>
  <cp:revision>4</cp:revision>
  <cp:lastPrinted>2018-01-29T15:09:35Z</cp:lastPrinted>
  <dcterms:created xsi:type="dcterms:W3CDTF">2018-01-29T13:00:28Z</dcterms:created>
  <dcterms:modified xsi:type="dcterms:W3CDTF">2024-02-15T16:42:37Z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0x01010066DB7444E61F7E4187BF087C95D2F8A4</vt:lpwstr>
  </property>
  <property fmtid="{D5CDD505-2E9C-101B-9397-08002B2CF9AE}" pid="3" name="MSIP_Label_8f41158c-2b72-419a-8904-6eaa65702ef4_Enabled">
    <vt:lpwstr>true</vt:lpwstr>
  </property>
  <property fmtid="{D5CDD505-2E9C-101B-9397-08002B2CF9AE}" pid="4" name="MSIP_Label_8f41158c-2b72-419a-8904-6eaa65702ef4_SetDate">
    <vt:lpwstr>2023-07-17T16:35:23Z</vt:lpwstr>
  </property>
  <property fmtid="{D5CDD505-2E9C-101B-9397-08002B2CF9AE}" pid="5" name="MSIP_Label_8f41158c-2b72-419a-8904-6eaa65702ef4_Method">
    <vt:lpwstr>Privileged</vt:lpwstr>
  </property>
  <property fmtid="{D5CDD505-2E9C-101B-9397-08002B2CF9AE}" pid="6" name="MSIP_Label_8f41158c-2b72-419a-8904-6eaa65702ef4_Name">
    <vt:lpwstr>UNCLASSIFIED</vt:lpwstr>
  </property>
  <property fmtid="{D5CDD505-2E9C-101B-9397-08002B2CF9AE}" pid="7" name="MSIP_Label_8f41158c-2b72-419a-8904-6eaa65702ef4_SiteId">
    <vt:lpwstr>1d23ed27-6f11-4050-874b-7e04ca535809</vt:lpwstr>
  </property>
  <property fmtid="{D5CDD505-2E9C-101B-9397-08002B2CF9AE}" pid="8" name="MSIP_Label_8f41158c-2b72-419a-8904-6eaa65702ef4_ActionId">
    <vt:lpwstr>b50322e4-6f11-4d6a-a399-302bc93801f3</vt:lpwstr>
  </property>
  <property fmtid="{D5CDD505-2E9C-101B-9397-08002B2CF9AE}" pid="9" name="MSIP_Label_8f41158c-2b72-419a-8904-6eaa65702ef4_ContentBits">
    <vt:lpwstr>0</vt:lpwstr>
  </property>
  <property fmtid="{D5CDD505-2E9C-101B-9397-08002B2CF9AE}" pid="10" name="MediaServiceImageTags">
    <vt:lpwstr/>
  </property>
  <property fmtid="{D5CDD505-2E9C-101B-9397-08002B2CF9AE}" pid="11" name="MSIP_Label_a17471b1-27ab-4640-9264-e69a67407ca3_Enabled">
    <vt:lpwstr>true</vt:lpwstr>
  </property>
  <property fmtid="{D5CDD505-2E9C-101B-9397-08002B2CF9AE}" pid="12" name="MSIP_Label_a17471b1-27ab-4640-9264-e69a67407ca3_SetDate">
    <vt:lpwstr>2023-09-18T11:08:38Z</vt:lpwstr>
  </property>
  <property fmtid="{D5CDD505-2E9C-101B-9397-08002B2CF9AE}" pid="13" name="MSIP_Label_a17471b1-27ab-4640-9264-e69a67407ca3_Method">
    <vt:lpwstr>Standard</vt:lpwstr>
  </property>
  <property fmtid="{D5CDD505-2E9C-101B-9397-08002B2CF9AE}" pid="14" name="MSIP_Label_a17471b1-27ab-4640-9264-e69a67407ca3_Name">
    <vt:lpwstr>BCC - OFFICIAL</vt:lpwstr>
  </property>
  <property fmtid="{D5CDD505-2E9C-101B-9397-08002B2CF9AE}" pid="15" name="MSIP_Label_a17471b1-27ab-4640-9264-e69a67407ca3_SiteId">
    <vt:lpwstr>699ace67-d2e4-4bcd-b303-d2bbe2b9bbf1</vt:lpwstr>
  </property>
  <property fmtid="{D5CDD505-2E9C-101B-9397-08002B2CF9AE}" pid="16" name="MSIP_Label_a17471b1-27ab-4640-9264-e69a67407ca3_ActionId">
    <vt:lpwstr>343db0f2-ce14-4d01-a3b1-c65e0c8dba5a</vt:lpwstr>
  </property>
  <property fmtid="{D5CDD505-2E9C-101B-9397-08002B2CF9AE}" pid="17" name="MSIP_Label_a17471b1-27ab-4640-9264-e69a67407ca3_ContentBits">
    <vt:lpwstr>2</vt:lpwstr>
  </property>
  <property fmtid="{D5CDD505-2E9C-101B-9397-08002B2CF9AE}" pid="18" name="ClassificationContentMarkingFooterLocations">
    <vt:lpwstr>1_Office Theme:3\Custom Design:3\1_Custom Design:11</vt:lpwstr>
  </property>
  <property fmtid="{D5CDD505-2E9C-101B-9397-08002B2CF9AE}" pid="19" name="ClassificationContentMarkingFooterText">
    <vt:lpwstr>OFFICIAL</vt:lpwstr>
  </property>
</Properties>
</file>