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  <p:sldMasterId id="2147483690" r:id="rId5"/>
    <p:sldMasterId id="2147483675" r:id="rId6"/>
  </p:sldMasterIdLst>
  <p:notesMasterIdLst>
    <p:notesMasterId r:id="rId16"/>
  </p:notesMasterIdLst>
  <p:sldIdLst>
    <p:sldId id="256" r:id="rId7"/>
    <p:sldId id="348" r:id="rId8"/>
    <p:sldId id="404" r:id="rId9"/>
    <p:sldId id="414" r:id="rId10"/>
    <p:sldId id="370" r:id="rId11"/>
    <p:sldId id="376" r:id="rId12"/>
    <p:sldId id="416" r:id="rId13"/>
    <p:sldId id="413" r:id="rId14"/>
    <p:sldId id="378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474A814-85A7-4CD8-7741-C052630EF8AC}" name="Isobel Roberts" initials="IR" userId="S::isobel.roberts_wearesnook.com#ext#@birminghamcitycouncil.onmicrosoft.com::c9bbec1f-f9a4-4f52-821e-62bc6329a61f" providerId="AD"/>
  <p188:author id="{CDF27C1B-6B99-D799-3F0B-54D6ABB0DBC3}" name="Anna Horton" initials="AH" userId="S::anna.horton_wearesnook.com#ext#@birminghamcitycouncil.onmicrosoft.com::d9baa173-7c4d-43a2-85ba-0d0ba619110d" providerId="AD"/>
  <p188:author id="{7A864F22-5341-3042-1C28-ABD8BBA95B69}" name="Karen McPherson" initials="KM" userId="S::karen.mcpherson_necsws.com#ext#@birminghamcitycouncil.onmicrosoft.com::2a9f0f23-b44d-4b86-844b-bf8170181fc9" providerId="AD"/>
  <p188:author id="{64641F61-F9D6-CE28-B79E-A48C6F14AD16}" name="Rebecca Partridge" initials="RP" userId="S::rebecca.partridge@wearesnook.com::463d8555-9502-4083-ac7c-62941da34c64" providerId="AD"/>
  <p188:author id="{9CADE661-3240-CBFA-FAFF-DB9777D809D0}" name="Anna Horton" initials="AH" userId="S::anna.horton@wearesnook.com::9d03c496-80f2-43be-bf70-b1b84f825a65" providerId="AD"/>
  <p188:author id="{DF3795AB-AAF1-31BF-111B-3911BE82EE9D}" name="Keara Drumm" initials="KD" userId="S::keara.drumm_wearesnook.com#ext#@birminghamcitycouncil.onmicrosoft.com::d7d44069-bd37-44c0-8ebc-6bfbf36dc5c0" providerId="AD"/>
  <p188:author id="{E68773D9-D746-D60C-8E15-DE2A9A20DBD2}" name="Isobel Roberts" initials="IR" userId="S::isobel.roberts@wearesnook.com::130f20c7-4e4f-4b85-bdae-198887248cec" providerId="AD"/>
  <p188:author id="{7D844CDA-90C5-BED7-89BB-3D772C093CD4}" name="Keara Drumm" initials="KD" userId="S::keara.drumm@wearesnook.com::114ddcd1-64c3-4f5b-b10d-1d715802b89f" providerId="AD"/>
  <p188:author id="{0596B0F3-4764-F807-561A-FE78B8542033}" name="Ruth Grindley" initials="RG" userId="S::ruth.grindley_wearesnook.com#ext#@birminghamcitycouncil.onmicrosoft.com::f9cbbc31-4959-4783-8560-1113c279ac6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th Grindley" initials="RG" lastIdx="1" clrIdx="0">
    <p:extLst>
      <p:ext uri="{19B8F6BF-5375-455C-9EA6-DF929625EA0E}">
        <p15:presenceInfo xmlns:p15="http://schemas.microsoft.com/office/powerpoint/2012/main" userId="S::ruth.grindley@wearesnook.com::8ac0e980-9047-4561-9a96-306f97305c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3A84D6-5A9A-1B67-C263-00CAF8DBDA32}" v="82" dt="2024-03-11T14:18:21.881"/>
    <p1510:client id="{5AFB35AB-F9AD-4811-BD3C-9B93F9CD987A}" v="4" dt="2024-03-11T14:22:13.5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5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FD678-B47B-41C3-9ED9-FD7F57A5B05A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945DD-9D5E-4BA5-B894-25CFF5584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94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BD68-D84C-4024-A77B-867EC75A6296}" type="datetimeFigureOut">
              <a:rPr lang="en-GB"/>
              <a:pPr>
                <a:defRPr/>
              </a:pPr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0708E-D1A2-4F10-8FA8-B85BE47970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59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82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994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67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14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>
            <a:lvl1pPr>
              <a:defRPr sz="258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525387"/>
          </a:xfrm>
        </p:spPr>
        <p:txBody>
          <a:bodyPr>
            <a:normAutofit/>
          </a:bodyPr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341311" y="6412627"/>
            <a:ext cx="2133600" cy="365125"/>
          </a:xfrm>
          <a:prstGeom prst="rect">
            <a:avLst/>
          </a:prstGeom>
        </p:spPr>
        <p:txBody>
          <a:bodyPr vert="horz" lIns="84406" tIns="42203" rIns="84406" bIns="42203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1" kern="1200">
                <a:solidFill>
                  <a:schemeClr val="tx1">
                    <a:tint val="75000"/>
                  </a:schemeClr>
                </a:solidFill>
                <a:latin typeface="Arial Nova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23">
                <a:solidFill>
                  <a:schemeClr val="bg1"/>
                </a:solidFill>
              </a:rPr>
              <a:t>PAGE </a:t>
            </a:r>
            <a:fld id="{45A89BE1-5792-4ACB-BF4C-7FAB88C6C5B7}" type="slidenum">
              <a:rPr lang="en-GB" sz="923" smtClean="0">
                <a:solidFill>
                  <a:schemeClr val="bg1"/>
                </a:solidFill>
              </a:rPr>
              <a:pPr/>
              <a:t>‹#›</a:t>
            </a:fld>
            <a:endParaRPr lang="en-GB" sz="923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7863" y="64482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 b="1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</a:lstStyle>
          <a:p>
            <a:r>
              <a:rPr lang="en-GB"/>
              <a:t>PAGE </a:t>
            </a:r>
            <a:fld id="{45A89BE1-5792-4ACB-BF4C-7FAB88C6C5B7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BA2FA8A-66E7-42EB-BBEF-E2E8F3D6EB24}"/>
              </a:ext>
            </a:extLst>
          </p:cNvPr>
          <p:cNvGrpSpPr/>
          <p:nvPr userDrawn="1"/>
        </p:nvGrpSpPr>
        <p:grpSpPr>
          <a:xfrm>
            <a:off x="251520" y="6165305"/>
            <a:ext cx="5583390" cy="618195"/>
            <a:chOff x="272480" y="6142407"/>
            <a:chExt cx="6048672" cy="61819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DF86BCC-432D-413F-8A6E-E0E33924D99D}"/>
                </a:ext>
              </a:extLst>
            </p:cNvPr>
            <p:cNvSpPr/>
            <p:nvPr userDrawn="1"/>
          </p:nvSpPr>
          <p:spPr>
            <a:xfrm>
              <a:off x="272480" y="6142407"/>
              <a:ext cx="60486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pic>
          <p:nvPicPr>
            <p:cNvPr id="12" name="Picture 2" descr="Twitter Logo, history, meaning, symbol, PNG">
              <a:extLst>
                <a:ext uri="{FF2B5EF4-FFF2-40B4-BE49-F238E27FC236}">
                  <a16:creationId xmlns:a16="http://schemas.microsoft.com/office/drawing/2014/main" id="{16B17707-079B-40E7-9E7B-BA726F04C28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756" y="6389986"/>
              <a:ext cx="632520" cy="3706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5B18DEA-9CCE-49A7-BD87-0B57957C3A66}"/>
                </a:ext>
              </a:extLst>
            </p:cNvPr>
            <p:cNvSpPr txBox="1"/>
            <p:nvPr userDrawn="1"/>
          </p:nvSpPr>
          <p:spPr>
            <a:xfrm>
              <a:off x="994910" y="6372036"/>
              <a:ext cx="2736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/>
                <a:t>@digibrum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154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892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392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16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011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6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00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4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2738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15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015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938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84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15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08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9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89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59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017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34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2.tiff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tiff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B2AC08-B14C-45B4-BD2E-F44BD2B7C62D}" type="datetimeFigureOut">
              <a:rPr lang="en-GB"/>
              <a:pPr>
                <a:defRPr/>
              </a:pPr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7B407-5E6C-47AA-B03F-1717B769F6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1167" cy="316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949280"/>
            <a:ext cx="3312368" cy="65552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869083-C0D0-C0B2-B530-F2EBE7A3C8B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341813" y="66421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528" y="5733256"/>
            <a:ext cx="84969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43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949280"/>
            <a:ext cx="3312368" cy="655527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255516" y="5031466"/>
            <a:ext cx="1888484" cy="1826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B30A23-AD48-3970-D3F8-4349EB6F674E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341813" y="66421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323528" y="5733256"/>
            <a:ext cx="729093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11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672" r:id="rId10"/>
    <p:sldLayoutId id="2147483673" r:id="rId11"/>
    <p:sldLayoutId id="2147483674" r:id="rId12"/>
    <p:sldLayoutId id="214748368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EA5-0098-4387-91C8-19DCB2D4415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949280"/>
            <a:ext cx="3312368" cy="655527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323528" y="5733256"/>
            <a:ext cx="83529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26487" y="53654"/>
            <a:ext cx="3271167" cy="316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E68CBF6-F1BD-ECE1-86D9-71756E361A1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341813" y="66421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09956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6.png"/><Relationship Id="rId3" Type="http://schemas.openxmlformats.org/officeDocument/2006/relationships/image" Target="../media/image9.svg"/><Relationship Id="rId7" Type="http://schemas.openxmlformats.org/officeDocument/2006/relationships/image" Target="../media/image4.png"/><Relationship Id="rId12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sv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14" Type="http://schemas.openxmlformats.org/officeDocument/2006/relationships/image" Target="../media/image17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5.svg"/><Relationship Id="rId7" Type="http://schemas.openxmlformats.org/officeDocument/2006/relationships/image" Target="../media/image21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Relationship Id="rId9" Type="http://schemas.openxmlformats.org/officeDocument/2006/relationships/image" Target="../media/image23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7.svg"/><Relationship Id="rId7" Type="http://schemas.openxmlformats.org/officeDocument/2006/relationships/image" Target="../media/image23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svg"/><Relationship Id="rId4" Type="http://schemas.openxmlformats.org/officeDocument/2006/relationships/image" Target="../media/image20.png"/><Relationship Id="rId9" Type="http://schemas.openxmlformats.org/officeDocument/2006/relationships/image" Target="../media/image25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igma.com/proto/3vOUleawfBLGIhS90rAC6h/WMPP-Design%3A-Sprint-15-20?page-id=61395%3A30136&amp;type=design&amp;node-id=61705-52016&amp;viewport=-2185%2C-1534%2C0.09&amp;t=vldbledX2Qdupffd-9&amp;scaling=min-zoom&amp;starting-point-node-id=61705%3A52016&amp;show-proto-sidebar=1" TargetMode="External"/><Relationship Id="rId3" Type="http://schemas.openxmlformats.org/officeDocument/2006/relationships/hyperlink" Target="https://www.figma.com/proto/3vOUleawfBLGIhS90rAC6h/WMPP-Design%3A-Sprint-15-20?page-id=61571%3A42044&amp;type=design&amp;node-id=61571-42045&amp;viewport=2%2C208%2C0.02&amp;t=VlIcpLOVjiuIwKbI-9&amp;scaling=min-zoom&amp;starting-point-node-id=61571%3A42045&amp;show-proto-sidebar=1" TargetMode="External"/><Relationship Id="rId7" Type="http://schemas.openxmlformats.org/officeDocument/2006/relationships/hyperlink" Target="https://necsws.sharepoint.com/:v:/r/sites/JE-Justice-MediaManager/Shared%20Documents/Research%20and%20Design/Design/Show%20and%20tell%20video%20demo/Local%20Authority%20-%20Approval%20-%20Home%20Query.mp4?csf=1&amp;web=1&amp;e=2aaeaZ" TargetMode="External"/><Relationship Id="rId2" Type="http://schemas.openxmlformats.org/officeDocument/2006/relationships/hyperlink" Target="https://necsws.sharepoint.com/:v:/r/sites/JE-Justice-MediaManager/Shared%20Documents/Research%20and%20Design/Design/Show%20and%20tell%20video%20demo/Registration%20updates%20and%20service%20query%20on%20application.mp4?csf=1&amp;web=1&amp;e=8z8Yc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figma.com/proto/3vOUleawfBLGIhS90rAC6h/WMPP-Design%3A-Sprint-15-20?page-id=61395%3A30136&amp;type=design&amp;node-id=61599-61844&amp;viewport=-2185%2C-1534%2C0.09&amp;t=vldbledX2Qdupffd-9&amp;scaling=min-zoom&amp;starting-point-node-id=61599%3A61844&amp;show-proto-sidebar=1" TargetMode="External"/><Relationship Id="rId5" Type="http://schemas.openxmlformats.org/officeDocument/2006/relationships/hyperlink" Target="https://necsws.sharepoint.com/:v:/r/sites/JE-Justice-MediaManager/Shared%20Documents/Research%20and%20Design/Design/Show%20and%20tell%20video%20demo/provider-home-query.mp4?csf=1&amp;web=1&amp;e=RnnDrY" TargetMode="External"/><Relationship Id="rId10" Type="http://schemas.openxmlformats.org/officeDocument/2006/relationships/hyperlink" Target="https://www.figma.com/proto/3vOUleawfBLGIhS90rAC6h/WMPP-Design%3A-Sprint-15-20?page-id=61395%3A30136&amp;type=design&amp;node-id=61754-50164&amp;viewport=-2185%2C-1534%2C0.09&amp;t=vldbledX2Qdupffd-9&amp;scaling=min-zoom&amp;starting-point-node-id=61754%3A50164&amp;show-proto-sidebar=1" TargetMode="External"/><Relationship Id="rId4" Type="http://schemas.openxmlformats.org/officeDocument/2006/relationships/hyperlink" Target="https://www.figma.com/proto/3vOUleawfBLGIhS90rAC6h/WMPP-Design%3A-Sprint-15-20?page-id=61395%3A30136&amp;type=design&amp;node-id=61432-38004&amp;viewport=-2185%2C-1534%2C0.09&amp;t=vldbledX2Qdupffd-9&amp;scaling=min-zoom&amp;starting-point-node-id=61432%3A38004&amp;show-proto-sidebar=1" TargetMode="External"/><Relationship Id="rId9" Type="http://schemas.openxmlformats.org/officeDocument/2006/relationships/hyperlink" Target="https://necsws.sharepoint.com/:v:/r/sites/JE-Justice-MediaManager/Shared%20Documents/Research%20and%20Design/Design/Show%20and%20tell%20video%20demo/Local%20Authority%20-%20Query%20-%20Service.mp4?csf=1&amp;web=1&amp;e=HQ8TvX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9.svg"/><Relationship Id="rId7" Type="http://schemas.openxmlformats.org/officeDocument/2006/relationships/image" Target="../media/image2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svg"/><Relationship Id="rId4" Type="http://schemas.openxmlformats.org/officeDocument/2006/relationships/image" Target="../media/image22.png"/><Relationship Id="rId9" Type="http://schemas.openxmlformats.org/officeDocument/2006/relationships/image" Target="../media/image19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771800" y="1988840"/>
            <a:ext cx="5761038" cy="2769989"/>
          </a:xfrm>
          <a:prstGeom prst="rect">
            <a:avLst/>
          </a:prstGeom>
          <a:noFill/>
          <a:ln w="9525">
            <a:noFill/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3600" b="1" dirty="0">
                <a:latin typeface="Arial"/>
                <a:cs typeface="Arial"/>
              </a:rPr>
              <a:t>Show &amp; Tell</a:t>
            </a:r>
            <a:endParaRPr lang="en-US" dirty="0"/>
          </a:p>
          <a:p>
            <a:endParaRPr lang="en-GB" altLang="en-US" sz="2400" b="1">
              <a:latin typeface="Arial" charset="0"/>
            </a:endParaRPr>
          </a:p>
          <a:p>
            <a:r>
              <a:rPr lang="en-GB" altLang="en-US" sz="2400" b="1" dirty="0">
                <a:latin typeface="Arial"/>
                <a:cs typeface="Arial"/>
              </a:rPr>
              <a:t>West Midlands Placement Portal        </a:t>
            </a:r>
            <a:endParaRPr lang="en-GB" altLang="en-US" sz="2400" b="1" dirty="0">
              <a:latin typeface="Arial" charset="0"/>
            </a:endParaRPr>
          </a:p>
          <a:p>
            <a:r>
              <a:rPr lang="en-GB" altLang="en-US" sz="2400" dirty="0">
                <a:latin typeface="Arial"/>
                <a:cs typeface="Arial"/>
              </a:rPr>
              <a:t>Sprint 17 – 28</a:t>
            </a:r>
            <a:r>
              <a:rPr lang="en-GB" altLang="en-US" sz="2400" baseline="30000" dirty="0">
                <a:latin typeface="Arial"/>
                <a:cs typeface="Arial"/>
              </a:rPr>
              <a:t>th</a:t>
            </a:r>
            <a:r>
              <a:rPr lang="en-GB" altLang="en-US" sz="2400" dirty="0">
                <a:latin typeface="Arial"/>
                <a:cs typeface="Arial"/>
              </a:rPr>
              <a:t> February 2024</a:t>
            </a:r>
            <a:endParaRPr lang="en-GB" altLang="en-US" sz="2400" dirty="0">
              <a:latin typeface="Arial" charset="0"/>
            </a:endParaRPr>
          </a:p>
          <a:p>
            <a:endParaRPr lang="en-GB" altLang="en-US" b="1">
              <a:latin typeface="Arial" charset="0"/>
            </a:endParaRPr>
          </a:p>
          <a:p>
            <a:endParaRPr lang="en-GB" altLang="en-US" b="1">
              <a:latin typeface="Arial" charset="0"/>
            </a:endParaRPr>
          </a:p>
          <a:p>
            <a:endParaRPr lang="en-GB" altLang="en-US" b="1">
              <a:latin typeface="Arial" charset="0"/>
            </a:endParaRPr>
          </a:p>
          <a:p>
            <a:endParaRPr lang="en-GB" altLang="en-US" sz="120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B7B2-55A8-A985-FEDC-A017C211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736277"/>
            <a:ext cx="8305442" cy="523563"/>
          </a:xfrm>
        </p:spPr>
        <p:txBody>
          <a:bodyPr lIns="91440" tIns="45720" rIns="91440" bIns="45720" anchor="t"/>
          <a:lstStyle/>
          <a:p>
            <a:pPr algn="l">
              <a:spcBef>
                <a:spcPts val="0"/>
              </a:spcBef>
            </a:pPr>
            <a:r>
              <a:rPr lang="en-GB" sz="2800" b="1" dirty="0">
                <a:latin typeface="Arial"/>
                <a:ea typeface="+mn-ea"/>
                <a:cs typeface="Arial"/>
              </a:rPr>
              <a:t>Agenda</a:t>
            </a:r>
          </a:p>
          <a:p>
            <a:pPr algn="l"/>
            <a:endParaRPr lang="en-GB" sz="28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5ABBDC1-DAE5-A35B-F353-2256525943AA}"/>
              </a:ext>
            </a:extLst>
          </p:cNvPr>
          <p:cNvSpPr txBox="1">
            <a:spLocks/>
          </p:cNvSpPr>
          <p:nvPr/>
        </p:nvSpPr>
        <p:spPr>
          <a:xfrm>
            <a:off x="498082" y="1886267"/>
            <a:ext cx="8069955" cy="343145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>
                <a:latin typeface="Arial"/>
                <a:ea typeface="+mn-lt"/>
                <a:cs typeface="+mn-lt"/>
              </a:rPr>
              <a:t>11:00 	</a:t>
            </a:r>
            <a:r>
              <a:rPr lang="en-GB" sz="1800" dirty="0">
                <a:ea typeface="+mn-lt"/>
                <a:cs typeface="+mn-lt"/>
              </a:rPr>
              <a:t>Welcome &amp; overview</a:t>
            </a:r>
          </a:p>
          <a:p>
            <a:pPr marL="0" indent="0">
              <a:buNone/>
            </a:pPr>
            <a:endParaRPr lang="en-GB" sz="800" dirty="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1800" dirty="0">
                <a:latin typeface="Arial"/>
                <a:ea typeface="+mn-lt"/>
                <a:cs typeface="+mn-lt"/>
              </a:rPr>
              <a:t>11.05  	</a:t>
            </a:r>
            <a:r>
              <a:rPr lang="en-GB" sz="1800" dirty="0">
                <a:ea typeface="+mn-lt"/>
                <a:cs typeface="+mn-lt"/>
              </a:rPr>
              <a:t>Demo portal functionality</a:t>
            </a:r>
          </a:p>
          <a:p>
            <a:pPr marL="0" indent="0">
              <a:buNone/>
            </a:pPr>
            <a:endParaRPr lang="en-GB" sz="900" dirty="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1800" dirty="0">
                <a:latin typeface="Arial"/>
                <a:ea typeface="+mn-lt"/>
                <a:cs typeface="+mn-lt"/>
              </a:rPr>
              <a:t>11:15  	</a:t>
            </a:r>
            <a:r>
              <a:rPr lang="en-GB" sz="1800" dirty="0">
                <a:latin typeface="+mj-lt"/>
                <a:ea typeface="+mn-lt"/>
                <a:cs typeface="+mn-lt"/>
              </a:rPr>
              <a:t>Provider approval process - designs</a:t>
            </a:r>
            <a:endParaRPr lang="en-GB" sz="1800" dirty="0">
              <a:latin typeface="+mj-lt"/>
              <a:ea typeface="+mn-lt"/>
              <a:cs typeface="Arial"/>
            </a:endParaRPr>
          </a:p>
          <a:p>
            <a:pPr marL="0" indent="0">
              <a:buNone/>
            </a:pPr>
            <a:endParaRPr lang="en-GB" sz="900" dirty="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1800" dirty="0">
                <a:latin typeface="Arial"/>
                <a:ea typeface="+mn-lt"/>
                <a:cs typeface="+mn-lt"/>
              </a:rPr>
              <a:t>11:45	</a:t>
            </a:r>
            <a:r>
              <a:rPr lang="en-GB" sz="1800" dirty="0">
                <a:ea typeface="+mn-lt"/>
                <a:cs typeface="+mn-lt"/>
              </a:rPr>
              <a:t>QA process - Discovery</a:t>
            </a:r>
          </a:p>
          <a:p>
            <a:pPr marL="0" indent="0">
              <a:buNone/>
            </a:pPr>
            <a:endParaRPr lang="en-GB" sz="900" dirty="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1800" dirty="0">
                <a:latin typeface="Arial"/>
                <a:ea typeface="+mn-lt"/>
                <a:cs typeface="+mn-lt"/>
              </a:rPr>
              <a:t>11.55  </a:t>
            </a:r>
            <a:r>
              <a:rPr lang="en-GB" sz="1800" dirty="0">
                <a:ea typeface="+mn-lt"/>
                <a:cs typeface="+mn-lt"/>
              </a:rPr>
              <a:t>Next steps</a:t>
            </a:r>
          </a:p>
          <a:p>
            <a:pPr marL="0" indent="0">
              <a:buNone/>
            </a:pPr>
            <a:endParaRPr lang="en-GB" sz="1800" dirty="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endParaRPr lang="en-GB" sz="1800" dirty="0">
              <a:latin typeface="Arial"/>
              <a:ea typeface="+mn-lt"/>
              <a:cs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95EE495-A493-F2DB-3B60-F364CC192BC6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5195703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Graphic 7" descr="Ui Ux with solid fill">
            <a:extLst>
              <a:ext uri="{FF2B5EF4-FFF2-40B4-BE49-F238E27FC236}">
                <a16:creationId xmlns:a16="http://schemas.microsoft.com/office/drawing/2014/main" id="{2FCD6CB2-2E49-29AA-ECB2-0A171FFD4E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54524" y="146343"/>
            <a:ext cx="457200" cy="457200"/>
          </a:xfrm>
          <a:prstGeom prst="rect">
            <a:avLst/>
          </a:prstGeom>
        </p:spPr>
      </p:pic>
      <p:pic>
        <p:nvPicPr>
          <p:cNvPr id="9" name="Graphic 8" descr="Architecture with solid fill">
            <a:extLst>
              <a:ext uri="{FF2B5EF4-FFF2-40B4-BE49-F238E27FC236}">
                <a16:creationId xmlns:a16="http://schemas.microsoft.com/office/drawing/2014/main" id="{F33D0C99-BE2D-EA4B-D05B-91B81763A2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67772" y="112822"/>
            <a:ext cx="524242" cy="524242"/>
          </a:xfrm>
          <a:prstGeom prst="rect">
            <a:avLst/>
          </a:prstGeom>
        </p:spPr>
      </p:pic>
      <p:pic>
        <p:nvPicPr>
          <p:cNvPr id="10" name="Graphic 9" descr="Magnifying glass with solid fill">
            <a:extLst>
              <a:ext uri="{FF2B5EF4-FFF2-40B4-BE49-F238E27FC236}">
                <a16:creationId xmlns:a16="http://schemas.microsoft.com/office/drawing/2014/main" id="{659A536F-BC84-57BC-071A-ADB6B23068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2476" y="158550"/>
            <a:ext cx="432786" cy="432786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70855C3-5B4A-05DB-2CEC-3B550DA38599}"/>
              </a:ext>
            </a:extLst>
          </p:cNvPr>
          <p:cNvCxnSpPr>
            <a:cxnSpLocks/>
          </p:cNvCxnSpPr>
          <p:nvPr/>
        </p:nvCxnSpPr>
        <p:spPr>
          <a:xfrm>
            <a:off x="6482455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17A2F3-B462-8C4D-33FF-2B356DBAA17F}"/>
              </a:ext>
            </a:extLst>
          </p:cNvPr>
          <p:cNvCxnSpPr>
            <a:cxnSpLocks/>
          </p:cNvCxnSpPr>
          <p:nvPr/>
        </p:nvCxnSpPr>
        <p:spPr>
          <a:xfrm>
            <a:off x="7769207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3" name="Graphic 12" descr="Clipboard Mixed with solid fill">
            <a:extLst>
              <a:ext uri="{FF2B5EF4-FFF2-40B4-BE49-F238E27FC236}">
                <a16:creationId xmlns:a16="http://schemas.microsoft.com/office/drawing/2014/main" id="{DA4B4FA7-4D0B-8E7B-C599-51E8604B96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58351" y="112822"/>
            <a:ext cx="524242" cy="52424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255E0CE-B8CC-BD09-6CDF-BD8F0713414B}"/>
              </a:ext>
            </a:extLst>
          </p:cNvPr>
          <p:cNvSpPr txBox="1"/>
          <p:nvPr/>
        </p:nvSpPr>
        <p:spPr>
          <a:xfrm>
            <a:off x="4836136" y="558087"/>
            <a:ext cx="718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Discover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2339F3-BD5E-B5E2-2EF3-CC29BD1D0AD2}"/>
              </a:ext>
            </a:extLst>
          </p:cNvPr>
          <p:cNvSpPr txBox="1"/>
          <p:nvPr/>
        </p:nvSpPr>
        <p:spPr>
          <a:xfrm>
            <a:off x="5978702" y="55808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Design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7D102D-F888-7542-CFFC-778DA454DE3E}"/>
              </a:ext>
            </a:extLst>
          </p:cNvPr>
          <p:cNvSpPr txBox="1"/>
          <p:nvPr/>
        </p:nvSpPr>
        <p:spPr>
          <a:xfrm>
            <a:off x="7225204" y="564938"/>
            <a:ext cx="696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Develop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F78027-02A7-D967-A23A-FEFF0D682215}"/>
              </a:ext>
            </a:extLst>
          </p:cNvPr>
          <p:cNvSpPr txBox="1"/>
          <p:nvPr/>
        </p:nvSpPr>
        <p:spPr>
          <a:xfrm>
            <a:off x="8574234" y="558087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Test</a:t>
            </a:r>
          </a:p>
        </p:txBody>
      </p:sp>
      <p:pic>
        <p:nvPicPr>
          <p:cNvPr id="3" name="Graphic 2" descr="Ui Ux with solid fill">
            <a:extLst>
              <a:ext uri="{FF2B5EF4-FFF2-40B4-BE49-F238E27FC236}">
                <a16:creationId xmlns:a16="http://schemas.microsoft.com/office/drawing/2014/main" id="{A5165E68-2E26-6C5F-D5E4-B8E138E80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76417" y="2319802"/>
            <a:ext cx="457200" cy="457200"/>
          </a:xfrm>
          <a:prstGeom prst="rect">
            <a:avLst/>
          </a:prstGeom>
        </p:spPr>
      </p:pic>
      <p:pic>
        <p:nvPicPr>
          <p:cNvPr id="6" name="Graphic 5" descr="Magnifying glass with solid fill">
            <a:extLst>
              <a:ext uri="{FF2B5EF4-FFF2-40B4-BE49-F238E27FC236}">
                <a16:creationId xmlns:a16="http://schemas.microsoft.com/office/drawing/2014/main" id="{2AFE672B-2C02-A077-A4E1-59362342C1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88624" y="3418287"/>
            <a:ext cx="432786" cy="432786"/>
          </a:xfrm>
          <a:prstGeom prst="rect">
            <a:avLst/>
          </a:prstGeom>
        </p:spPr>
      </p:pic>
      <p:pic>
        <p:nvPicPr>
          <p:cNvPr id="7" name="Graphic 6" descr="Architecture with solid fill">
            <a:extLst>
              <a:ext uri="{FF2B5EF4-FFF2-40B4-BE49-F238E27FC236}">
                <a16:creationId xmlns:a16="http://schemas.microsoft.com/office/drawing/2014/main" id="{AD8BBC37-506A-4DD8-4A5F-0091342F40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42896" y="2784579"/>
            <a:ext cx="524242" cy="52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16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>
            <a:extLst>
              <a:ext uri="{FF2B5EF4-FFF2-40B4-BE49-F238E27FC236}">
                <a16:creationId xmlns:a16="http://schemas.microsoft.com/office/drawing/2014/main" id="{E45A7B2B-505B-B901-0617-6A9326DF1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439" y="3282168"/>
            <a:ext cx="6296025" cy="116205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06FCB057-B4AD-B6ED-A4E3-39F04E9D64D6}"/>
              </a:ext>
            </a:extLst>
          </p:cNvPr>
          <p:cNvSpPr/>
          <p:nvPr/>
        </p:nvSpPr>
        <p:spPr>
          <a:xfrm>
            <a:off x="2254928" y="1500139"/>
            <a:ext cx="4634144" cy="93215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644C45F-30B2-2CEC-CB9D-C9CCF070B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539" y="288301"/>
            <a:ext cx="7732693" cy="772855"/>
          </a:xfrm>
        </p:spPr>
        <p:txBody>
          <a:bodyPr lIns="91440" tIns="45720" rIns="91440" bIns="45720" anchor="t"/>
          <a:lstStyle/>
          <a:p>
            <a:r>
              <a:rPr lang="en-GB" sz="1800" dirty="0">
                <a:effectLst/>
                <a:latin typeface="Calibri"/>
                <a:ea typeface="Calibri"/>
                <a:cs typeface="Times New Roman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b="1" dirty="0">
                <a:effectLst/>
                <a:latin typeface="Arial"/>
                <a:ea typeface="Calibri"/>
                <a:cs typeface="Arial"/>
              </a:rPr>
              <a:t>Project </a:t>
            </a:r>
            <a:r>
              <a:rPr lang="en-GB" sz="2400" b="1" dirty="0">
                <a:latin typeface="Arial"/>
                <a:ea typeface="Calibri"/>
                <a:cs typeface="Arial"/>
              </a:rPr>
              <a:t>U</a:t>
            </a:r>
            <a:r>
              <a:rPr lang="en-GB" sz="2400" b="1" dirty="0">
                <a:effectLst/>
                <a:latin typeface="Arial"/>
                <a:ea typeface="Calibri"/>
                <a:cs typeface="Arial"/>
              </a:rPr>
              <a:t>pdate – Where are we?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800" dirty="0">
              <a:ea typeface="Calibri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0E41EE-6206-CDA5-D87A-4E196C01F2BD}"/>
              </a:ext>
            </a:extLst>
          </p:cNvPr>
          <p:cNvSpPr txBox="1"/>
          <p:nvPr/>
        </p:nvSpPr>
        <p:spPr>
          <a:xfrm>
            <a:off x="8270247" y="62914"/>
            <a:ext cx="87064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1400">
              <a:solidFill>
                <a:srgbClr val="0000FF"/>
              </a:solidFill>
              <a:latin typeface="Calibri"/>
              <a:cs typeface="Calibri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61B9751-EB9E-07AD-7D66-D78C6B30E751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2849214" y="1858010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1" name="Graphic 30" descr="Ui Ux with solid fill">
            <a:extLst>
              <a:ext uri="{FF2B5EF4-FFF2-40B4-BE49-F238E27FC236}">
                <a16:creationId xmlns:a16="http://schemas.microsoft.com/office/drawing/2014/main" id="{8A53C9E5-36B5-A9F3-C07A-B004D23F9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8035" y="1633265"/>
            <a:ext cx="457200" cy="457200"/>
          </a:xfrm>
          <a:prstGeom prst="rect">
            <a:avLst/>
          </a:prstGeom>
        </p:spPr>
      </p:pic>
      <p:pic>
        <p:nvPicPr>
          <p:cNvPr id="32" name="Graphic 31" descr="Architecture with solid fill">
            <a:extLst>
              <a:ext uri="{FF2B5EF4-FFF2-40B4-BE49-F238E27FC236}">
                <a16:creationId xmlns:a16="http://schemas.microsoft.com/office/drawing/2014/main" id="{C079391E-A08A-22F8-415F-731C856A97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21283" y="1599744"/>
            <a:ext cx="524242" cy="524242"/>
          </a:xfrm>
          <a:prstGeom prst="rect">
            <a:avLst/>
          </a:prstGeom>
        </p:spPr>
      </p:pic>
      <p:pic>
        <p:nvPicPr>
          <p:cNvPr id="33" name="Graphic 32" descr="Magnifying glass with solid fill">
            <a:extLst>
              <a:ext uri="{FF2B5EF4-FFF2-40B4-BE49-F238E27FC236}">
                <a16:creationId xmlns:a16="http://schemas.microsoft.com/office/drawing/2014/main" id="{6795CE17-483D-4283-0E84-E74EE43484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25987" y="1645472"/>
            <a:ext cx="432786" cy="432786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7BF620A-571A-2902-D2F7-EA7E0EAD876D}"/>
              </a:ext>
            </a:extLst>
          </p:cNvPr>
          <p:cNvCxnSpPr>
            <a:cxnSpLocks/>
          </p:cNvCxnSpPr>
          <p:nvPr/>
        </p:nvCxnSpPr>
        <p:spPr>
          <a:xfrm>
            <a:off x="4135966" y="1858010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14E4EAD-BE13-4B8D-3AFE-DC934A86066C}"/>
              </a:ext>
            </a:extLst>
          </p:cNvPr>
          <p:cNvCxnSpPr>
            <a:cxnSpLocks/>
          </p:cNvCxnSpPr>
          <p:nvPr/>
        </p:nvCxnSpPr>
        <p:spPr>
          <a:xfrm>
            <a:off x="5422718" y="1858010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6" name="Graphic 35" descr="Clipboard Mixed with solid fill">
            <a:extLst>
              <a:ext uri="{FF2B5EF4-FFF2-40B4-BE49-F238E27FC236}">
                <a16:creationId xmlns:a16="http://schemas.microsoft.com/office/drawing/2014/main" id="{125154E2-3090-9BB5-BF30-D155D0489C8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11862" y="1599744"/>
            <a:ext cx="524242" cy="524242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3FE55053-0D7E-4B90-739E-10469450C944}"/>
              </a:ext>
            </a:extLst>
          </p:cNvPr>
          <p:cNvSpPr txBox="1"/>
          <p:nvPr/>
        </p:nvSpPr>
        <p:spPr>
          <a:xfrm>
            <a:off x="2489647" y="2045009"/>
            <a:ext cx="718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Discover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CC9C24D-E51D-6E82-8036-C6CD7ED88AC8}"/>
              </a:ext>
            </a:extLst>
          </p:cNvPr>
          <p:cNvSpPr txBox="1"/>
          <p:nvPr/>
        </p:nvSpPr>
        <p:spPr>
          <a:xfrm>
            <a:off x="3632213" y="2045009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Design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515D01-E348-BD9C-824C-7B0A7ADB5F6C}"/>
              </a:ext>
            </a:extLst>
          </p:cNvPr>
          <p:cNvSpPr txBox="1"/>
          <p:nvPr/>
        </p:nvSpPr>
        <p:spPr>
          <a:xfrm>
            <a:off x="4875871" y="2039004"/>
            <a:ext cx="696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Develop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58D344-2713-2246-8001-614AB6963A60}"/>
              </a:ext>
            </a:extLst>
          </p:cNvPr>
          <p:cNvSpPr txBox="1"/>
          <p:nvPr/>
        </p:nvSpPr>
        <p:spPr>
          <a:xfrm>
            <a:off x="6227745" y="204500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Test</a:t>
            </a:r>
          </a:p>
        </p:txBody>
      </p:sp>
      <p:sp>
        <p:nvSpPr>
          <p:cNvPr id="51" name="Flowchart: Off-page Connector 50">
            <a:extLst>
              <a:ext uri="{FF2B5EF4-FFF2-40B4-BE49-F238E27FC236}">
                <a16:creationId xmlns:a16="http://schemas.microsoft.com/office/drawing/2014/main" id="{F51FBBD4-7671-CFA4-74B2-E2651DBA7E43}"/>
              </a:ext>
            </a:extLst>
          </p:cNvPr>
          <p:cNvSpPr/>
          <p:nvPr/>
        </p:nvSpPr>
        <p:spPr>
          <a:xfrm>
            <a:off x="4941396" y="3731047"/>
            <a:ext cx="221942" cy="284085"/>
          </a:xfrm>
          <a:prstGeom prst="flowChartOffpageConnector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4</a:t>
            </a:r>
          </a:p>
        </p:txBody>
      </p:sp>
      <p:sp>
        <p:nvSpPr>
          <p:cNvPr id="52" name="Flowchart: Off-page Connector 51">
            <a:extLst>
              <a:ext uri="{FF2B5EF4-FFF2-40B4-BE49-F238E27FC236}">
                <a16:creationId xmlns:a16="http://schemas.microsoft.com/office/drawing/2014/main" id="{653438B8-EEA4-5876-BBE0-4F885095AE6F}"/>
              </a:ext>
            </a:extLst>
          </p:cNvPr>
          <p:cNvSpPr/>
          <p:nvPr/>
        </p:nvSpPr>
        <p:spPr>
          <a:xfrm>
            <a:off x="6465758" y="3731047"/>
            <a:ext cx="221942" cy="284085"/>
          </a:xfrm>
          <a:prstGeom prst="flowChartOffpageConnector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cs typeface="Calibri"/>
              </a:rPr>
              <a:t>3</a:t>
            </a:r>
          </a:p>
        </p:txBody>
      </p:sp>
      <p:sp>
        <p:nvSpPr>
          <p:cNvPr id="53" name="Flowchart: Off-page Connector 52">
            <a:extLst>
              <a:ext uri="{FF2B5EF4-FFF2-40B4-BE49-F238E27FC236}">
                <a16:creationId xmlns:a16="http://schemas.microsoft.com/office/drawing/2014/main" id="{2F087D59-0D50-039E-6D35-07189D6F24C1}"/>
              </a:ext>
            </a:extLst>
          </p:cNvPr>
          <p:cNvSpPr/>
          <p:nvPr/>
        </p:nvSpPr>
        <p:spPr>
          <a:xfrm>
            <a:off x="1699194" y="3731047"/>
            <a:ext cx="221942" cy="284085"/>
          </a:xfrm>
          <a:prstGeom prst="flowChartOffpageConnector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2</a:t>
            </a:r>
          </a:p>
        </p:txBody>
      </p:sp>
      <p:sp>
        <p:nvSpPr>
          <p:cNvPr id="54" name="Flowchart: Off-page Connector 53">
            <a:extLst>
              <a:ext uri="{FF2B5EF4-FFF2-40B4-BE49-F238E27FC236}">
                <a16:creationId xmlns:a16="http://schemas.microsoft.com/office/drawing/2014/main" id="{9E018BD8-7681-3364-F6D2-B63149FB6DEA}"/>
              </a:ext>
            </a:extLst>
          </p:cNvPr>
          <p:cNvSpPr/>
          <p:nvPr/>
        </p:nvSpPr>
        <p:spPr>
          <a:xfrm>
            <a:off x="3399827" y="3731047"/>
            <a:ext cx="221942" cy="284085"/>
          </a:xfrm>
          <a:prstGeom prst="flowChartOffpageConnector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3659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6F75EB-7A04-2341-D82C-7E546A5FA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078197"/>
              </p:ext>
            </p:extLst>
          </p:nvPr>
        </p:nvGraphicFramePr>
        <p:xfrm>
          <a:off x="699563" y="2442354"/>
          <a:ext cx="7162234" cy="2622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642">
                  <a:extLst>
                    <a:ext uri="{9D8B030D-6E8A-4147-A177-3AD203B41FA5}">
                      <a16:colId xmlns:a16="http://schemas.microsoft.com/office/drawing/2014/main" val="3145794031"/>
                    </a:ext>
                  </a:extLst>
                </a:gridCol>
                <a:gridCol w="1526959">
                  <a:extLst>
                    <a:ext uri="{9D8B030D-6E8A-4147-A177-3AD203B41FA5}">
                      <a16:colId xmlns:a16="http://schemas.microsoft.com/office/drawing/2014/main" val="158968191"/>
                    </a:ext>
                  </a:extLst>
                </a:gridCol>
                <a:gridCol w="1535837">
                  <a:extLst>
                    <a:ext uri="{9D8B030D-6E8A-4147-A177-3AD203B41FA5}">
                      <a16:colId xmlns:a16="http://schemas.microsoft.com/office/drawing/2014/main" val="3915114827"/>
                    </a:ext>
                  </a:extLst>
                </a:gridCol>
                <a:gridCol w="1571348">
                  <a:extLst>
                    <a:ext uri="{9D8B030D-6E8A-4147-A177-3AD203B41FA5}">
                      <a16:colId xmlns:a16="http://schemas.microsoft.com/office/drawing/2014/main" val="1058582835"/>
                    </a:ext>
                  </a:extLst>
                </a:gridCol>
                <a:gridCol w="1491448">
                  <a:extLst>
                    <a:ext uri="{9D8B030D-6E8A-4147-A177-3AD203B41FA5}">
                      <a16:colId xmlns:a16="http://schemas.microsoft.com/office/drawing/2014/main" val="3399429370"/>
                    </a:ext>
                  </a:extLst>
                </a:gridCol>
              </a:tblGrid>
              <a:tr h="4898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Access Portal /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Core placement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Create &amp; agree contract (IPA)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QA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584228"/>
                  </a:ext>
                </a:extLst>
              </a:tr>
              <a:tr h="486309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Discover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719052"/>
                  </a:ext>
                </a:extLst>
              </a:tr>
              <a:tr h="551686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669220"/>
                  </a:ext>
                </a:extLst>
              </a:tr>
              <a:tr h="629044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Develop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142278"/>
                  </a:ext>
                </a:extLst>
              </a:tr>
              <a:tr h="46608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450700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E644C45F-30B2-2CEC-CB9D-C9CCF070B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42" y="510096"/>
            <a:ext cx="7732693" cy="772855"/>
          </a:xfrm>
        </p:spPr>
        <p:txBody>
          <a:bodyPr lIns="91440" tIns="45720" rIns="91440" bIns="45720" anchor="t"/>
          <a:lstStyle/>
          <a:p>
            <a:r>
              <a:rPr lang="en-GB" sz="1800" dirty="0">
                <a:effectLst/>
                <a:latin typeface="Calibri"/>
                <a:ea typeface="Calibri"/>
                <a:cs typeface="Times New Roman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b="1" dirty="0">
                <a:effectLst/>
                <a:latin typeface="Arial"/>
                <a:ea typeface="Calibri"/>
                <a:cs typeface="Arial"/>
              </a:rPr>
              <a:t>Project </a:t>
            </a:r>
            <a:r>
              <a:rPr lang="en-GB" sz="2400" b="1" dirty="0">
                <a:latin typeface="Arial"/>
                <a:ea typeface="Calibri"/>
                <a:cs typeface="Arial"/>
              </a:rPr>
              <a:t>U</a:t>
            </a:r>
            <a:r>
              <a:rPr lang="en-GB" sz="2400" b="1" dirty="0">
                <a:effectLst/>
                <a:latin typeface="Arial"/>
                <a:ea typeface="Calibri"/>
                <a:cs typeface="Arial"/>
              </a:rPr>
              <a:t>pdate – Where are we?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800" dirty="0">
              <a:ea typeface="Calibri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0E41EE-6206-CDA5-D87A-4E196C01F2BD}"/>
              </a:ext>
            </a:extLst>
          </p:cNvPr>
          <p:cNvSpPr txBox="1"/>
          <p:nvPr/>
        </p:nvSpPr>
        <p:spPr>
          <a:xfrm>
            <a:off x="8270247" y="62914"/>
            <a:ext cx="87064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1400">
              <a:solidFill>
                <a:srgbClr val="0000FF"/>
              </a:solidFill>
              <a:latin typeface="Calibri"/>
              <a:cs typeface="Calibri"/>
            </a:endParaRPr>
          </a:p>
        </p:txBody>
      </p:sp>
      <p:pic>
        <p:nvPicPr>
          <p:cNvPr id="45" name="Graphic 44" descr="Magnifying glass with solid fill">
            <a:extLst>
              <a:ext uri="{FF2B5EF4-FFF2-40B4-BE49-F238E27FC236}">
                <a16:creationId xmlns:a16="http://schemas.microsoft.com/office/drawing/2014/main" id="{6A088DC0-5A9E-3996-E0C7-92F5291606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7395" y="3021730"/>
            <a:ext cx="313903" cy="313903"/>
          </a:xfrm>
          <a:prstGeom prst="rect">
            <a:avLst/>
          </a:prstGeom>
        </p:spPr>
      </p:pic>
      <p:sp>
        <p:nvSpPr>
          <p:cNvPr id="51" name="Flowchart: Off-page Connector 50">
            <a:extLst>
              <a:ext uri="{FF2B5EF4-FFF2-40B4-BE49-F238E27FC236}">
                <a16:creationId xmlns:a16="http://schemas.microsoft.com/office/drawing/2014/main" id="{F51FBBD4-7671-CFA4-74B2-E2651DBA7E43}"/>
              </a:ext>
            </a:extLst>
          </p:cNvPr>
          <p:cNvSpPr/>
          <p:nvPr/>
        </p:nvSpPr>
        <p:spPr>
          <a:xfrm>
            <a:off x="4854869" y="2340986"/>
            <a:ext cx="221942" cy="284085"/>
          </a:xfrm>
          <a:prstGeom prst="flowChartOffpageConnector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4</a:t>
            </a:r>
          </a:p>
        </p:txBody>
      </p:sp>
      <p:sp>
        <p:nvSpPr>
          <p:cNvPr id="52" name="Flowchart: Off-page Connector 51">
            <a:extLst>
              <a:ext uri="{FF2B5EF4-FFF2-40B4-BE49-F238E27FC236}">
                <a16:creationId xmlns:a16="http://schemas.microsoft.com/office/drawing/2014/main" id="{653438B8-EEA4-5876-BBE0-4F885095AE6F}"/>
              </a:ext>
            </a:extLst>
          </p:cNvPr>
          <p:cNvSpPr/>
          <p:nvPr/>
        </p:nvSpPr>
        <p:spPr>
          <a:xfrm>
            <a:off x="6379231" y="2340986"/>
            <a:ext cx="221942" cy="284085"/>
          </a:xfrm>
          <a:prstGeom prst="flowChartOffpageConnector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3</a:t>
            </a:r>
          </a:p>
        </p:txBody>
      </p:sp>
      <p:sp>
        <p:nvSpPr>
          <p:cNvPr id="54" name="Flowchart: Off-page Connector 53">
            <a:extLst>
              <a:ext uri="{FF2B5EF4-FFF2-40B4-BE49-F238E27FC236}">
                <a16:creationId xmlns:a16="http://schemas.microsoft.com/office/drawing/2014/main" id="{9E018BD8-7681-3364-F6D2-B63149FB6DEA}"/>
              </a:ext>
            </a:extLst>
          </p:cNvPr>
          <p:cNvSpPr/>
          <p:nvPr/>
        </p:nvSpPr>
        <p:spPr>
          <a:xfrm>
            <a:off x="3277790" y="2340986"/>
            <a:ext cx="221942" cy="284085"/>
          </a:xfrm>
          <a:prstGeom prst="flowChartOffpageConnector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1</a:t>
            </a:r>
          </a:p>
        </p:txBody>
      </p:sp>
      <p:sp>
        <p:nvSpPr>
          <p:cNvPr id="53" name="Flowchart: Off-page Connector 52">
            <a:extLst>
              <a:ext uri="{FF2B5EF4-FFF2-40B4-BE49-F238E27FC236}">
                <a16:creationId xmlns:a16="http://schemas.microsoft.com/office/drawing/2014/main" id="{2F087D59-0D50-039E-6D35-07189D6F24C1}"/>
              </a:ext>
            </a:extLst>
          </p:cNvPr>
          <p:cNvSpPr/>
          <p:nvPr/>
        </p:nvSpPr>
        <p:spPr>
          <a:xfrm>
            <a:off x="1763591" y="2340986"/>
            <a:ext cx="221942" cy="284085"/>
          </a:xfrm>
          <a:prstGeom prst="flowChartOffpageConnector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A3F815-EF9A-AFCD-D391-31D19F9B6D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1196" y="1707658"/>
            <a:ext cx="6372225" cy="581025"/>
          </a:xfrm>
          <a:prstGeom prst="rect">
            <a:avLst/>
          </a:prstGeom>
        </p:spPr>
      </p:pic>
      <p:pic>
        <p:nvPicPr>
          <p:cNvPr id="46" name="Graphic 45" descr="Architecture with solid fill">
            <a:extLst>
              <a:ext uri="{FF2B5EF4-FFF2-40B4-BE49-F238E27FC236}">
                <a16:creationId xmlns:a16="http://schemas.microsoft.com/office/drawing/2014/main" id="{03476596-A31E-DB2B-90F5-8E6D035907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34557" y="3548340"/>
            <a:ext cx="457201" cy="457201"/>
          </a:xfrm>
          <a:prstGeom prst="rect">
            <a:avLst/>
          </a:prstGeom>
        </p:spPr>
      </p:pic>
      <p:pic>
        <p:nvPicPr>
          <p:cNvPr id="47" name="Graphic 46" descr="Ui Ux with solid fill">
            <a:extLst>
              <a:ext uri="{FF2B5EF4-FFF2-40B4-BE49-F238E27FC236}">
                <a16:creationId xmlns:a16="http://schemas.microsoft.com/office/drawing/2014/main" id="{F2535BC0-3F1D-C38C-5C60-83A7539998D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67395" y="4157698"/>
            <a:ext cx="357322" cy="357322"/>
          </a:xfrm>
          <a:prstGeom prst="rect">
            <a:avLst/>
          </a:prstGeom>
        </p:spPr>
      </p:pic>
      <p:pic>
        <p:nvPicPr>
          <p:cNvPr id="48" name="Graphic 47" descr="Clipboard Mixed with solid fill">
            <a:extLst>
              <a:ext uri="{FF2B5EF4-FFF2-40B4-BE49-F238E27FC236}">
                <a16:creationId xmlns:a16="http://schemas.microsoft.com/office/drawing/2014/main" id="{ED414F30-E2C7-96FF-403A-A71DCD44D5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34557" y="4598627"/>
            <a:ext cx="411474" cy="411474"/>
          </a:xfrm>
          <a:prstGeom prst="rect">
            <a:avLst/>
          </a:prstGeom>
        </p:spPr>
      </p:pic>
      <p:pic>
        <p:nvPicPr>
          <p:cNvPr id="9" name="Graphic 8" descr="Arrow circle with solid fill">
            <a:extLst>
              <a:ext uri="{FF2B5EF4-FFF2-40B4-BE49-F238E27FC236}">
                <a16:creationId xmlns:a16="http://schemas.microsoft.com/office/drawing/2014/main" id="{006AAA7A-6436-867F-FB78-F31872DFB0B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311689" y="3495548"/>
            <a:ext cx="406157" cy="406157"/>
          </a:xfrm>
          <a:prstGeom prst="rect">
            <a:avLst/>
          </a:prstGeom>
        </p:spPr>
      </p:pic>
      <p:pic>
        <p:nvPicPr>
          <p:cNvPr id="10" name="Graphic 9" descr="Arrow circle with solid fill">
            <a:extLst>
              <a:ext uri="{FF2B5EF4-FFF2-40B4-BE49-F238E27FC236}">
                <a16:creationId xmlns:a16="http://schemas.microsoft.com/office/drawing/2014/main" id="{0CA3775A-1EF5-BDE9-3337-8DC06BC67F1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04618" y="4108863"/>
            <a:ext cx="406157" cy="406157"/>
          </a:xfrm>
          <a:prstGeom prst="rect">
            <a:avLst/>
          </a:prstGeom>
        </p:spPr>
      </p:pic>
      <p:pic>
        <p:nvPicPr>
          <p:cNvPr id="11" name="Graphic 10" descr="Arrow circle with solid fill">
            <a:extLst>
              <a:ext uri="{FF2B5EF4-FFF2-40B4-BE49-F238E27FC236}">
                <a16:creationId xmlns:a16="http://schemas.microsoft.com/office/drawing/2014/main" id="{01F294DE-5EDB-F1B2-17B0-AD9C79D7F5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04617" y="4616388"/>
            <a:ext cx="406157" cy="406157"/>
          </a:xfrm>
          <a:prstGeom prst="rect">
            <a:avLst/>
          </a:prstGeom>
        </p:spPr>
      </p:pic>
      <p:pic>
        <p:nvPicPr>
          <p:cNvPr id="12" name="Graphic 11" descr="Badge Tick1 with solid fill">
            <a:extLst>
              <a:ext uri="{FF2B5EF4-FFF2-40B4-BE49-F238E27FC236}">
                <a16:creationId xmlns:a16="http://schemas.microsoft.com/office/drawing/2014/main" id="{4B115548-CFC1-0521-2053-2F0D01171C7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344153" y="2994406"/>
            <a:ext cx="341227" cy="341227"/>
          </a:xfrm>
          <a:prstGeom prst="rect">
            <a:avLst/>
          </a:prstGeom>
        </p:spPr>
      </p:pic>
      <p:pic>
        <p:nvPicPr>
          <p:cNvPr id="13" name="Graphic 12" descr="Badge Tick1 with solid fill">
            <a:extLst>
              <a:ext uri="{FF2B5EF4-FFF2-40B4-BE49-F238E27FC236}">
                <a16:creationId xmlns:a16="http://schemas.microsoft.com/office/drawing/2014/main" id="{23FF8DDD-B0BB-A514-37A0-5A0F71E9043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04617" y="2994406"/>
            <a:ext cx="341227" cy="341227"/>
          </a:xfrm>
          <a:prstGeom prst="rect">
            <a:avLst/>
          </a:prstGeom>
        </p:spPr>
      </p:pic>
      <p:pic>
        <p:nvPicPr>
          <p:cNvPr id="14" name="Graphic 13" descr="Badge Tick1 with solid fill">
            <a:extLst>
              <a:ext uri="{FF2B5EF4-FFF2-40B4-BE49-F238E27FC236}">
                <a16:creationId xmlns:a16="http://schemas.microsoft.com/office/drawing/2014/main" id="{96A393A3-6821-C92B-FAC9-8A5DFDF0B47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22648" y="3558551"/>
            <a:ext cx="341227" cy="341227"/>
          </a:xfrm>
          <a:prstGeom prst="rect">
            <a:avLst/>
          </a:prstGeom>
        </p:spPr>
      </p:pic>
      <p:pic>
        <p:nvPicPr>
          <p:cNvPr id="16" name="Graphic 15" descr="Badge Tick1 with solid fill">
            <a:extLst>
              <a:ext uri="{FF2B5EF4-FFF2-40B4-BE49-F238E27FC236}">
                <a16:creationId xmlns:a16="http://schemas.microsoft.com/office/drawing/2014/main" id="{CD631B9A-295D-DF33-983A-B7000EDC720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93180" y="3009808"/>
            <a:ext cx="341227" cy="34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B7B2-55A8-A985-FEDC-A017C211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368" y="1499074"/>
            <a:ext cx="6713599" cy="523563"/>
          </a:xfr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GB" sz="2800" b="1" dirty="0">
                <a:latin typeface="Arial"/>
                <a:ea typeface="+mn-ea"/>
                <a:cs typeface="Arial"/>
              </a:rPr>
              <a:t>Manage Referral</a:t>
            </a:r>
            <a:br>
              <a:rPr lang="en-GB" sz="2800" b="1" dirty="0">
                <a:latin typeface="Arial"/>
                <a:ea typeface="+mn-ea"/>
                <a:cs typeface="Arial"/>
              </a:rPr>
            </a:br>
            <a:r>
              <a:rPr lang="en-GB" sz="2800" b="1" dirty="0">
                <a:solidFill>
                  <a:schemeClr val="tx2"/>
                </a:solidFill>
                <a:latin typeface="Arial"/>
                <a:ea typeface="+mn-ea"/>
                <a:cs typeface="Arial"/>
              </a:rPr>
              <a:t>- Provider data</a:t>
            </a:r>
            <a:br>
              <a:rPr lang="en-GB" sz="2800" b="1" dirty="0">
                <a:solidFill>
                  <a:schemeClr val="tx2"/>
                </a:solidFill>
                <a:latin typeface="Arial"/>
                <a:ea typeface="+mn-ea"/>
                <a:cs typeface="Arial"/>
              </a:rPr>
            </a:br>
            <a:r>
              <a:rPr lang="en-GB" sz="2800" b="1" dirty="0">
                <a:solidFill>
                  <a:schemeClr val="tx2"/>
                </a:solidFill>
                <a:latin typeface="Arial"/>
                <a:ea typeface="+mn-ea"/>
                <a:cs typeface="Arial"/>
              </a:rPr>
              <a:t>- Document service enhancements</a:t>
            </a:r>
          </a:p>
          <a:p>
            <a:pPr algn="l"/>
            <a:endParaRPr lang="en-GB" sz="2800" b="1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15A45B-D7FD-77DF-3547-DD06C34449C3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971862" y="3523907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" name="Graphic 4" descr="Ui Ux with solid fill">
            <a:extLst>
              <a:ext uri="{FF2B5EF4-FFF2-40B4-BE49-F238E27FC236}">
                <a16:creationId xmlns:a16="http://schemas.microsoft.com/office/drawing/2014/main" id="{3C62AC0E-591A-BB8A-74F3-EFD301BFE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8347" y="3030254"/>
            <a:ext cx="987306" cy="987306"/>
          </a:xfrm>
          <a:prstGeom prst="rect">
            <a:avLst/>
          </a:prstGeom>
        </p:spPr>
      </p:pic>
      <p:pic>
        <p:nvPicPr>
          <p:cNvPr id="7" name="Graphic 6" descr="Architecture with solid fill">
            <a:extLst>
              <a:ext uri="{FF2B5EF4-FFF2-40B4-BE49-F238E27FC236}">
                <a16:creationId xmlns:a16="http://schemas.microsoft.com/office/drawing/2014/main" id="{6BF00E24-030F-8806-736E-BF3107C0A2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43931" y="3265641"/>
            <a:ext cx="524242" cy="524242"/>
          </a:xfrm>
          <a:prstGeom prst="rect">
            <a:avLst/>
          </a:prstGeom>
        </p:spPr>
      </p:pic>
      <p:pic>
        <p:nvPicPr>
          <p:cNvPr id="9" name="Graphic 8" descr="Magnifying glass with solid fill">
            <a:extLst>
              <a:ext uri="{FF2B5EF4-FFF2-40B4-BE49-F238E27FC236}">
                <a16:creationId xmlns:a16="http://schemas.microsoft.com/office/drawing/2014/main" id="{8CE18E1A-6893-EA2E-0267-5BD69B2BE0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48635" y="3311369"/>
            <a:ext cx="432786" cy="432786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8306E6F-2A47-2726-BB05-CD04C45EEF2A}"/>
              </a:ext>
            </a:extLst>
          </p:cNvPr>
          <p:cNvCxnSpPr>
            <a:cxnSpLocks/>
          </p:cNvCxnSpPr>
          <p:nvPr/>
        </p:nvCxnSpPr>
        <p:spPr>
          <a:xfrm>
            <a:off x="3258614" y="3523907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6" name="Graphic 15" descr="Clipboard Mixed with solid fill">
            <a:extLst>
              <a:ext uri="{FF2B5EF4-FFF2-40B4-BE49-F238E27FC236}">
                <a16:creationId xmlns:a16="http://schemas.microsoft.com/office/drawing/2014/main" id="{96B1FD2C-945F-6B45-0978-8C8E30FA31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90084" y="3256406"/>
            <a:ext cx="524242" cy="52424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07EE5EF-3A74-592C-5867-6E5E90EA1A40}"/>
              </a:ext>
            </a:extLst>
          </p:cNvPr>
          <p:cNvSpPr txBox="1"/>
          <p:nvPr/>
        </p:nvSpPr>
        <p:spPr>
          <a:xfrm>
            <a:off x="1612295" y="3710906"/>
            <a:ext cx="718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Discover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E53B3D-26CF-92AC-3C68-89E8719155EE}"/>
              </a:ext>
            </a:extLst>
          </p:cNvPr>
          <p:cNvSpPr txBox="1"/>
          <p:nvPr/>
        </p:nvSpPr>
        <p:spPr>
          <a:xfrm>
            <a:off x="2754861" y="3710906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Design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D99986-6CBF-0BC8-D347-F3D9EA5F63E7}"/>
              </a:ext>
            </a:extLst>
          </p:cNvPr>
          <p:cNvSpPr txBox="1"/>
          <p:nvPr/>
        </p:nvSpPr>
        <p:spPr>
          <a:xfrm>
            <a:off x="4223507" y="3879060"/>
            <a:ext cx="711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/>
              <a:t>Develop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85676E-57DC-105A-0AAC-3EB76BB4F8BB}"/>
              </a:ext>
            </a:extLst>
          </p:cNvPr>
          <p:cNvSpPr txBox="1"/>
          <p:nvPr/>
        </p:nvSpPr>
        <p:spPr>
          <a:xfrm>
            <a:off x="5857126" y="3744155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Test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4D7B05D-47D2-DD99-3827-3925F4C85973}"/>
              </a:ext>
            </a:extLst>
          </p:cNvPr>
          <p:cNvCxnSpPr>
            <a:cxnSpLocks/>
          </p:cNvCxnSpPr>
          <p:nvPr/>
        </p:nvCxnSpPr>
        <p:spPr>
          <a:xfrm>
            <a:off x="4998318" y="3527762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661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B7B2-55A8-A985-FEDC-A017C211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641" y="2086902"/>
            <a:ext cx="5361538" cy="1080079"/>
          </a:xfr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GB" sz="2800" b="1" dirty="0">
                <a:latin typeface="Arial"/>
                <a:ea typeface="+mn-ea"/>
                <a:cs typeface="Arial"/>
              </a:rPr>
              <a:t>Provider onboarding</a:t>
            </a:r>
            <a:br>
              <a:rPr lang="en-GB" sz="2800" b="1" dirty="0">
                <a:latin typeface="Arial"/>
                <a:ea typeface="+mn-ea"/>
                <a:cs typeface="Arial"/>
              </a:rPr>
            </a:br>
            <a:r>
              <a:rPr lang="en-GB" sz="2800" b="1" dirty="0">
                <a:solidFill>
                  <a:schemeClr val="tx2"/>
                </a:solidFill>
                <a:latin typeface="Arial"/>
                <a:ea typeface="+mn-ea"/>
                <a:cs typeface="Arial"/>
              </a:rPr>
              <a:t>- Application &amp; approval</a:t>
            </a:r>
          </a:p>
          <a:p>
            <a:pPr algn="l"/>
            <a:endParaRPr lang="en-GB" sz="28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Graphic 6" descr="Architecture with solid fill">
            <a:extLst>
              <a:ext uri="{FF2B5EF4-FFF2-40B4-BE49-F238E27FC236}">
                <a16:creationId xmlns:a16="http://schemas.microsoft.com/office/drawing/2014/main" id="{6BF00E24-030F-8806-736E-BF3107C0A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14889" y="3197160"/>
            <a:ext cx="872068" cy="872068"/>
          </a:xfrm>
          <a:prstGeom prst="rect">
            <a:avLst/>
          </a:prstGeom>
        </p:spPr>
      </p:pic>
      <p:pic>
        <p:nvPicPr>
          <p:cNvPr id="9" name="Graphic 8" descr="Magnifying glass with solid fill">
            <a:extLst>
              <a:ext uri="{FF2B5EF4-FFF2-40B4-BE49-F238E27FC236}">
                <a16:creationId xmlns:a16="http://schemas.microsoft.com/office/drawing/2014/main" id="{8CE18E1A-6893-EA2E-0267-5BD69B2BE0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18154" y="3441449"/>
            <a:ext cx="432786" cy="432786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8306E6F-2A47-2726-BB05-CD04C45EEF2A}"/>
              </a:ext>
            </a:extLst>
          </p:cNvPr>
          <p:cNvCxnSpPr>
            <a:cxnSpLocks/>
          </p:cNvCxnSpPr>
          <p:nvPr/>
        </p:nvCxnSpPr>
        <p:spPr>
          <a:xfrm>
            <a:off x="5086957" y="3653986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6" name="Graphic 15" descr="Clipboard Mixed with solid fill">
            <a:extLst>
              <a:ext uri="{FF2B5EF4-FFF2-40B4-BE49-F238E27FC236}">
                <a16:creationId xmlns:a16="http://schemas.microsoft.com/office/drawing/2014/main" id="{96B1FD2C-945F-6B45-0978-8C8E30FA31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59603" y="3386486"/>
            <a:ext cx="524242" cy="52424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07EE5EF-3A74-592C-5867-6E5E90EA1A40}"/>
              </a:ext>
            </a:extLst>
          </p:cNvPr>
          <p:cNvSpPr txBox="1"/>
          <p:nvPr/>
        </p:nvSpPr>
        <p:spPr>
          <a:xfrm>
            <a:off x="3181814" y="3840986"/>
            <a:ext cx="718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Discover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E53B3D-26CF-92AC-3C68-89E8719155EE}"/>
              </a:ext>
            </a:extLst>
          </p:cNvPr>
          <p:cNvSpPr txBox="1"/>
          <p:nvPr/>
        </p:nvSpPr>
        <p:spPr>
          <a:xfrm>
            <a:off x="4269098" y="3919963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/>
              <a:t>Design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D99986-6CBF-0BC8-D347-F3D9EA5F63E7}"/>
              </a:ext>
            </a:extLst>
          </p:cNvPr>
          <p:cNvSpPr txBox="1"/>
          <p:nvPr/>
        </p:nvSpPr>
        <p:spPr>
          <a:xfrm>
            <a:off x="5923702" y="3848657"/>
            <a:ext cx="696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Develop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85676E-57DC-105A-0AAC-3EB76BB4F8BB}"/>
              </a:ext>
            </a:extLst>
          </p:cNvPr>
          <p:cNvSpPr txBox="1"/>
          <p:nvPr/>
        </p:nvSpPr>
        <p:spPr>
          <a:xfrm>
            <a:off x="7426645" y="3874235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Test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4D7B05D-47D2-DD99-3827-3925F4C85973}"/>
              </a:ext>
            </a:extLst>
          </p:cNvPr>
          <p:cNvCxnSpPr>
            <a:cxnSpLocks/>
          </p:cNvCxnSpPr>
          <p:nvPr/>
        </p:nvCxnSpPr>
        <p:spPr>
          <a:xfrm>
            <a:off x="6567837" y="3657842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" name="Graphic 2" descr="Ui Ux with solid fill">
            <a:extLst>
              <a:ext uri="{FF2B5EF4-FFF2-40B4-BE49-F238E27FC236}">
                <a16:creationId xmlns:a16="http://schemas.microsoft.com/office/drawing/2014/main" id="{E0A5D8E5-139A-658D-0E95-E978E3E82F3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43595" y="3462763"/>
            <a:ext cx="457200" cy="4572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4FB9D2-6A7B-5EEC-870C-39C05D6BCFF4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3570637" y="3624270"/>
            <a:ext cx="644252" cy="89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73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2CF457A-6BD7-158F-A844-3D238F91287C}"/>
              </a:ext>
            </a:extLst>
          </p:cNvPr>
          <p:cNvSpPr txBox="1"/>
          <p:nvPr/>
        </p:nvSpPr>
        <p:spPr>
          <a:xfrm>
            <a:off x="327529" y="1070958"/>
            <a:ext cx="6566826" cy="608371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GB" b="1" dirty="0">
                <a:latin typeface="Calibri"/>
                <a:ea typeface="Calibri"/>
                <a:cs typeface="Calibri"/>
              </a:rPr>
              <a:t>Provider</a:t>
            </a:r>
          </a:p>
          <a:p>
            <a:pPr marL="285750" indent="-28575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GB" dirty="0">
                <a:latin typeface="Calibri"/>
                <a:ea typeface="Calibri"/>
                <a:cs typeface="Calibri"/>
                <a:hlinkClick r:id="rId2"/>
              </a:rPr>
              <a:t>&gt; Registration updates and querying a service</a:t>
            </a:r>
            <a:br>
              <a:rPr lang="en-GB" dirty="0">
                <a:latin typeface="Calibri"/>
                <a:ea typeface="Calibri"/>
                <a:cs typeface="Calibri"/>
              </a:rPr>
            </a:br>
            <a:r>
              <a:rPr lang="en-GB" dirty="0">
                <a:latin typeface="Calibri"/>
                <a:ea typeface="Calibri"/>
                <a:cs typeface="Calibri"/>
                <a:hlinkClick r:id="rId3"/>
              </a:rPr>
              <a:t>Registration prototype</a:t>
            </a:r>
            <a:r>
              <a:rPr lang="en-GB" dirty="0">
                <a:latin typeface="Calibri"/>
                <a:ea typeface="Calibri"/>
                <a:cs typeface="Calibri"/>
              </a:rPr>
              <a:t> </a:t>
            </a:r>
            <a:br>
              <a:rPr lang="en-GB" dirty="0">
                <a:latin typeface="Calibri"/>
                <a:ea typeface="Calibri"/>
                <a:cs typeface="Calibri"/>
              </a:rPr>
            </a:br>
            <a:r>
              <a:rPr lang="en-GB" dirty="0">
                <a:latin typeface="Calibri"/>
                <a:ea typeface="Calibri"/>
                <a:cs typeface="Calibri"/>
                <a:hlinkClick r:id="rId4"/>
              </a:rPr>
              <a:t>Query prototype</a:t>
            </a:r>
            <a:endParaRPr lang="en-GB" dirty="0">
              <a:ea typeface="Calibri"/>
              <a:cs typeface="Calibri"/>
            </a:endParaRPr>
          </a:p>
          <a:p>
            <a:pPr marL="285750" indent="-28575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GB" dirty="0">
                <a:latin typeface="Calibri"/>
                <a:ea typeface="Calibri"/>
                <a:cs typeface="Calibri"/>
                <a:hlinkClick r:id="rId5"/>
              </a:rPr>
              <a:t>&gt; Approving a service, querying a home underneath a service</a:t>
            </a:r>
            <a:br>
              <a:rPr lang="en-GB" dirty="0">
                <a:latin typeface="Calibri"/>
                <a:ea typeface="Calibri"/>
                <a:cs typeface="Calibri"/>
              </a:rPr>
            </a:br>
            <a:r>
              <a:rPr lang="en-GB" dirty="0">
                <a:latin typeface="Calibri"/>
                <a:ea typeface="Calibri"/>
                <a:cs typeface="Calibri"/>
                <a:hlinkClick r:id="rId6"/>
              </a:rPr>
              <a:t>Figma prototype</a:t>
            </a:r>
            <a:endParaRPr lang="en-GB" dirty="0">
              <a:latin typeface="Calibri"/>
              <a:ea typeface="Calibri"/>
              <a:cs typeface="Calibri"/>
            </a:endParaRPr>
          </a:p>
          <a:p>
            <a:pPr marL="285750" indent="-28575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endParaRPr lang="en-GB" dirty="0">
              <a:latin typeface="Calibri"/>
              <a:ea typeface="Calibri"/>
              <a:cs typeface="Calibri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GB" b="1" dirty="0">
                <a:latin typeface="Calibri"/>
                <a:ea typeface="Calibri"/>
                <a:cs typeface="Calibri"/>
              </a:rPr>
              <a:t>Local Authority</a:t>
            </a:r>
          </a:p>
          <a:p>
            <a:pPr marL="285750" indent="-28575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GB" dirty="0">
                <a:latin typeface="Calibri"/>
                <a:ea typeface="Calibri"/>
                <a:cs typeface="Arial"/>
                <a:hlinkClick r:id="rId7"/>
              </a:rPr>
              <a:t>&gt; Application review: Approval – Home query</a:t>
            </a:r>
            <a:br>
              <a:rPr lang="en-GB" dirty="0">
                <a:latin typeface="Calibri"/>
                <a:ea typeface="Calibri"/>
                <a:cs typeface="Arial"/>
              </a:rPr>
            </a:br>
            <a:r>
              <a:rPr lang="en-GB" dirty="0">
                <a:latin typeface="Calibri"/>
                <a:ea typeface="Calibri"/>
                <a:cs typeface="Arial"/>
                <a:hlinkClick r:id="rId8"/>
              </a:rPr>
              <a:t>Figma prototype</a:t>
            </a:r>
            <a:endParaRPr lang="en-GB" dirty="0">
              <a:ea typeface="Calibri"/>
            </a:endParaRPr>
          </a:p>
          <a:p>
            <a:pPr marL="285750" indent="-28575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GB" dirty="0">
                <a:latin typeface="Calibri"/>
                <a:ea typeface="Calibri"/>
                <a:cs typeface="Calibri"/>
                <a:hlinkClick r:id="rId7"/>
              </a:rPr>
              <a:t>&gt; Application review: </a:t>
            </a:r>
            <a:r>
              <a:rPr lang="en-GB" dirty="0">
                <a:latin typeface="Calibri"/>
                <a:ea typeface="Calibri"/>
                <a:cs typeface="Arial"/>
                <a:hlinkClick r:id="rId9"/>
              </a:rPr>
              <a:t>Service query</a:t>
            </a:r>
            <a:br>
              <a:rPr lang="en-GB" dirty="0">
                <a:latin typeface="Calibri"/>
                <a:ea typeface="Calibri"/>
                <a:cs typeface="Arial"/>
              </a:rPr>
            </a:br>
            <a:r>
              <a:rPr lang="en-GB" dirty="0">
                <a:latin typeface="Calibri"/>
                <a:ea typeface="Calibri"/>
                <a:cs typeface="Arial"/>
                <a:hlinkClick r:id="rId10"/>
              </a:rPr>
              <a:t>Figma prototype</a:t>
            </a:r>
            <a:br>
              <a:rPr lang="en-GB" dirty="0">
                <a:latin typeface="Calibri"/>
                <a:ea typeface="Calibri"/>
                <a:cs typeface="Arial"/>
              </a:rPr>
            </a:br>
            <a:endParaRPr lang="en-GB" dirty="0">
              <a:latin typeface="Calibri"/>
              <a:ea typeface="Calibri"/>
              <a:cs typeface="Arial"/>
            </a:endParaRPr>
          </a:p>
          <a:p>
            <a:pPr marL="285750" indent="-28575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endParaRPr lang="en-GB" b="1" dirty="0">
              <a:latin typeface="Calibri"/>
              <a:ea typeface="Calibri"/>
              <a:cs typeface="Calibri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en-GB" b="1" dirty="0">
              <a:latin typeface="Calibri"/>
              <a:ea typeface="Calibri"/>
              <a:cs typeface="Calibri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en-GB" b="1" dirty="0">
              <a:latin typeface="Calibri"/>
              <a:ea typeface="Calibri"/>
              <a:cs typeface="Calibri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en-GB" b="1" dirty="0">
              <a:latin typeface="Calibri"/>
              <a:ea typeface="Calibri"/>
              <a:cs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FA53CAD-25A1-4BBC-7E0E-882F7EE651C3}"/>
              </a:ext>
            </a:extLst>
          </p:cNvPr>
          <p:cNvSpPr txBox="1">
            <a:spLocks/>
          </p:cNvSpPr>
          <p:nvPr/>
        </p:nvSpPr>
        <p:spPr>
          <a:xfrm>
            <a:off x="323528" y="274638"/>
            <a:ext cx="7992888" cy="447748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2800" b="1" dirty="0">
                <a:latin typeface="Arial"/>
                <a:ea typeface="+mn-ea"/>
                <a:cs typeface="Arial"/>
              </a:rPr>
              <a:t>Design demonstrations</a:t>
            </a:r>
            <a:endParaRPr lang="en-US" dirty="0">
              <a:ea typeface="+mn-ea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en-GB" sz="1800" b="1">
              <a:latin typeface="Arial Nov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15205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B7B2-55A8-A985-FEDC-A017C211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975" y="1371906"/>
            <a:ext cx="5361538" cy="1782204"/>
          </a:xfr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GB" sz="2800" b="1" dirty="0">
                <a:latin typeface="Arial"/>
                <a:ea typeface="+mn-ea"/>
                <a:cs typeface="Arial"/>
              </a:rPr>
              <a:t>Discovery</a:t>
            </a:r>
            <a:br>
              <a:rPr lang="en-GB" sz="2800" b="1" dirty="0">
                <a:latin typeface="Arial"/>
                <a:ea typeface="+mn-ea"/>
                <a:cs typeface="Arial"/>
              </a:rPr>
            </a:br>
            <a:br>
              <a:rPr lang="en-GB" sz="2400" b="1" dirty="0">
                <a:latin typeface="Arial"/>
                <a:ea typeface="+mn-ea"/>
                <a:cs typeface="Arial"/>
              </a:rPr>
            </a:br>
            <a:r>
              <a:rPr lang="en-GB" sz="2400" b="1" dirty="0">
                <a:solidFill>
                  <a:schemeClr val="tx2"/>
                </a:solidFill>
                <a:latin typeface="Arial"/>
                <a:ea typeface="+mn-ea"/>
                <a:cs typeface="Arial"/>
              </a:rPr>
              <a:t>- Pricing Updates</a:t>
            </a:r>
            <a:br>
              <a:rPr lang="en-GB" sz="2400" b="1" dirty="0">
                <a:solidFill>
                  <a:schemeClr val="tx2"/>
                </a:solidFill>
                <a:latin typeface="Arial"/>
                <a:ea typeface="+mn-ea"/>
                <a:cs typeface="Arial"/>
              </a:rPr>
            </a:br>
            <a:r>
              <a:rPr lang="en-GB" sz="2400" b="1" dirty="0">
                <a:solidFill>
                  <a:schemeClr val="tx2"/>
                </a:solidFill>
                <a:latin typeface="Arial"/>
                <a:ea typeface="+mn-ea"/>
                <a:cs typeface="Arial"/>
              </a:rPr>
              <a:t>- QA Requirements</a:t>
            </a:r>
            <a:endParaRPr lang="en-GB" sz="2800" b="1" dirty="0">
              <a:solidFill>
                <a:schemeClr val="tx2"/>
              </a:solidFill>
              <a:latin typeface="Arial"/>
              <a:ea typeface="+mn-ea"/>
              <a:cs typeface="Arial"/>
            </a:endParaRPr>
          </a:p>
        </p:txBody>
      </p:sp>
      <p:pic>
        <p:nvPicPr>
          <p:cNvPr id="9" name="Graphic 8" descr="Magnifying glass with solid fill">
            <a:extLst>
              <a:ext uri="{FF2B5EF4-FFF2-40B4-BE49-F238E27FC236}">
                <a16:creationId xmlns:a16="http://schemas.microsoft.com/office/drawing/2014/main" id="{8CE18E1A-6893-EA2E-0267-5BD69B2BE0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08382" y="3342480"/>
            <a:ext cx="625631" cy="62563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8306E6F-2A47-2726-BB05-CD04C45EEF2A}"/>
              </a:ext>
            </a:extLst>
          </p:cNvPr>
          <p:cNvCxnSpPr>
            <a:cxnSpLocks/>
          </p:cNvCxnSpPr>
          <p:nvPr/>
        </p:nvCxnSpPr>
        <p:spPr>
          <a:xfrm>
            <a:off x="5113538" y="3657841"/>
            <a:ext cx="84548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6" name="Graphic 15" descr="Clipboard Mixed with solid fill">
            <a:extLst>
              <a:ext uri="{FF2B5EF4-FFF2-40B4-BE49-F238E27FC236}">
                <a16:creationId xmlns:a16="http://schemas.microsoft.com/office/drawing/2014/main" id="{96B1FD2C-945F-6B45-0978-8C8E30FA31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59603" y="3386486"/>
            <a:ext cx="524242" cy="52424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07EE5EF-3A74-592C-5867-6E5E90EA1A40}"/>
              </a:ext>
            </a:extLst>
          </p:cNvPr>
          <p:cNvSpPr txBox="1"/>
          <p:nvPr/>
        </p:nvSpPr>
        <p:spPr>
          <a:xfrm>
            <a:off x="3181814" y="3840986"/>
            <a:ext cx="82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/>
              <a:t>Discover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E53B3D-26CF-92AC-3C68-89E8719155EE}"/>
              </a:ext>
            </a:extLst>
          </p:cNvPr>
          <p:cNvSpPr txBox="1"/>
          <p:nvPr/>
        </p:nvSpPr>
        <p:spPr>
          <a:xfrm>
            <a:off x="4518948" y="3874234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Design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D99986-6CBF-0BC8-D347-F3D9EA5F63E7}"/>
              </a:ext>
            </a:extLst>
          </p:cNvPr>
          <p:cNvSpPr txBox="1"/>
          <p:nvPr/>
        </p:nvSpPr>
        <p:spPr>
          <a:xfrm>
            <a:off x="5923702" y="3848657"/>
            <a:ext cx="696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Develop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85676E-57DC-105A-0AAC-3EB76BB4F8BB}"/>
              </a:ext>
            </a:extLst>
          </p:cNvPr>
          <p:cNvSpPr txBox="1"/>
          <p:nvPr/>
        </p:nvSpPr>
        <p:spPr>
          <a:xfrm>
            <a:off x="7426645" y="3874235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Test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4D7B05D-47D2-DD99-3827-3925F4C85973}"/>
              </a:ext>
            </a:extLst>
          </p:cNvPr>
          <p:cNvCxnSpPr>
            <a:cxnSpLocks/>
          </p:cNvCxnSpPr>
          <p:nvPr/>
        </p:nvCxnSpPr>
        <p:spPr>
          <a:xfrm>
            <a:off x="6567837" y="3657842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" name="Graphic 2" descr="Ui Ux with solid fill">
            <a:extLst>
              <a:ext uri="{FF2B5EF4-FFF2-40B4-BE49-F238E27FC236}">
                <a16:creationId xmlns:a16="http://schemas.microsoft.com/office/drawing/2014/main" id="{E0A5D8E5-139A-658D-0E95-E978E3E82F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43595" y="3462763"/>
            <a:ext cx="457200" cy="4572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4FB9D2-6A7B-5EEC-870C-39C05D6BCFF4}"/>
              </a:ext>
            </a:extLst>
          </p:cNvPr>
          <p:cNvCxnSpPr>
            <a:cxnSpLocks/>
          </p:cNvCxnSpPr>
          <p:nvPr/>
        </p:nvCxnSpPr>
        <p:spPr>
          <a:xfrm>
            <a:off x="3874696" y="3650834"/>
            <a:ext cx="644252" cy="89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" name="Graphic 3" descr="Architecture with solid fill">
            <a:extLst>
              <a:ext uri="{FF2B5EF4-FFF2-40B4-BE49-F238E27FC236}">
                <a16:creationId xmlns:a16="http://schemas.microsoft.com/office/drawing/2014/main" id="{83634514-D59C-45AB-CE93-60A795C7BE9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82700" y="3395721"/>
            <a:ext cx="524242" cy="52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81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B7B2-55A8-A985-FEDC-A017C211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95" y="1228022"/>
            <a:ext cx="8305442" cy="523563"/>
          </a:xfrm>
        </p:spPr>
        <p:txBody>
          <a:bodyPr lIns="91440" tIns="45720" rIns="91440" bIns="45720" anchor="t"/>
          <a:lstStyle/>
          <a:p>
            <a:pPr algn="l">
              <a:spcBef>
                <a:spcPts val="0"/>
              </a:spcBef>
            </a:pPr>
            <a:r>
              <a:rPr lang="en-GB" sz="2800" b="1" dirty="0">
                <a:latin typeface="Arial"/>
                <a:ea typeface="+mn-ea"/>
                <a:cs typeface="Arial"/>
              </a:rPr>
              <a:t>Next steps</a:t>
            </a:r>
          </a:p>
          <a:p>
            <a:pPr algn="l"/>
            <a:endParaRPr lang="en-GB" sz="28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64D8103-1D55-8A9A-5484-EA46A2C22159}"/>
              </a:ext>
            </a:extLst>
          </p:cNvPr>
          <p:cNvSpPr txBox="1">
            <a:spLocks/>
          </p:cNvSpPr>
          <p:nvPr/>
        </p:nvSpPr>
        <p:spPr>
          <a:xfrm>
            <a:off x="415225" y="1936245"/>
            <a:ext cx="7585813" cy="315187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endParaRPr lang="en-GB" sz="1800" dirty="0">
              <a:solidFill>
                <a:srgbClr val="172B4D"/>
              </a:solidFill>
              <a:latin typeface="Calibri"/>
              <a:ea typeface="+mn-lt"/>
              <a:cs typeface="+mn-lt"/>
            </a:endParaRP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 dirty="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LA Manage referral journey variations (cancel referral, view Providers by response type </a:t>
            </a:r>
            <a:r>
              <a:rPr lang="en-GB" sz="1800" dirty="0" err="1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eg</a:t>
            </a:r>
            <a:r>
              <a:rPr lang="en-GB" sz="1800" dirty="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 declined, queried, await response) – build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 dirty="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Continue test and bug fix of delivered code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 dirty="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Simple log-in functionality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 dirty="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Provider onboarding – complete user research and finalise designs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4A7B6A-CD09-BD84-6288-5EC9DDA673F7}"/>
              </a:ext>
            </a:extLst>
          </p:cNvPr>
          <p:cNvCxnSpPr>
            <a:cxnSpLocks/>
          </p:cNvCxnSpPr>
          <p:nvPr/>
        </p:nvCxnSpPr>
        <p:spPr>
          <a:xfrm>
            <a:off x="5195703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Graphic 8" descr="Ui Ux with solid fill">
            <a:extLst>
              <a:ext uri="{FF2B5EF4-FFF2-40B4-BE49-F238E27FC236}">
                <a16:creationId xmlns:a16="http://schemas.microsoft.com/office/drawing/2014/main" id="{9177647D-6C73-EE8C-3F53-BD9651B450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54524" y="146343"/>
            <a:ext cx="457200" cy="457200"/>
          </a:xfrm>
          <a:prstGeom prst="rect">
            <a:avLst/>
          </a:prstGeom>
        </p:spPr>
      </p:pic>
      <p:pic>
        <p:nvPicPr>
          <p:cNvPr id="11" name="Graphic 10" descr="Architecture with solid fill">
            <a:extLst>
              <a:ext uri="{FF2B5EF4-FFF2-40B4-BE49-F238E27FC236}">
                <a16:creationId xmlns:a16="http://schemas.microsoft.com/office/drawing/2014/main" id="{9ACDBF3A-F117-F4CB-BF5C-056990BC47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67772" y="112822"/>
            <a:ext cx="524242" cy="524242"/>
          </a:xfrm>
          <a:prstGeom prst="rect">
            <a:avLst/>
          </a:prstGeom>
        </p:spPr>
      </p:pic>
      <p:pic>
        <p:nvPicPr>
          <p:cNvPr id="13" name="Graphic 12" descr="Magnifying glass with solid fill">
            <a:extLst>
              <a:ext uri="{FF2B5EF4-FFF2-40B4-BE49-F238E27FC236}">
                <a16:creationId xmlns:a16="http://schemas.microsoft.com/office/drawing/2014/main" id="{60514F37-A779-81BF-EEC9-0F8192CAC3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2476" y="158550"/>
            <a:ext cx="432786" cy="43278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1A92A5A-66C1-E812-AD22-833167FE6A73}"/>
              </a:ext>
            </a:extLst>
          </p:cNvPr>
          <p:cNvCxnSpPr>
            <a:cxnSpLocks/>
          </p:cNvCxnSpPr>
          <p:nvPr/>
        </p:nvCxnSpPr>
        <p:spPr>
          <a:xfrm>
            <a:off x="6482455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9F8B770-908B-5A2C-C670-A783FFAE9239}"/>
              </a:ext>
            </a:extLst>
          </p:cNvPr>
          <p:cNvCxnSpPr>
            <a:cxnSpLocks/>
          </p:cNvCxnSpPr>
          <p:nvPr/>
        </p:nvCxnSpPr>
        <p:spPr>
          <a:xfrm>
            <a:off x="7769207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Graphic 18" descr="Clipboard Mixed with solid fill">
            <a:extLst>
              <a:ext uri="{FF2B5EF4-FFF2-40B4-BE49-F238E27FC236}">
                <a16:creationId xmlns:a16="http://schemas.microsoft.com/office/drawing/2014/main" id="{32496298-994D-2E6B-0CAD-7F482661405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58351" y="112822"/>
            <a:ext cx="524242" cy="524242"/>
          </a:xfrm>
          <a:prstGeom prst="rect">
            <a:avLst/>
          </a:prstGeom>
        </p:spPr>
      </p:pic>
      <p:pic>
        <p:nvPicPr>
          <p:cNvPr id="30" name="Graphic 29" descr="Ui Ux with solid fill">
            <a:extLst>
              <a:ext uri="{FF2B5EF4-FFF2-40B4-BE49-F238E27FC236}">
                <a16:creationId xmlns:a16="http://schemas.microsoft.com/office/drawing/2014/main" id="{D21BBF34-1158-DF46-11B7-918A38365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528" y="2481439"/>
            <a:ext cx="457200" cy="457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164BBC9-7BAA-5121-A86A-FC6A86CA0CF5}"/>
              </a:ext>
            </a:extLst>
          </p:cNvPr>
          <p:cNvSpPr txBox="1"/>
          <p:nvPr/>
        </p:nvSpPr>
        <p:spPr>
          <a:xfrm>
            <a:off x="4836136" y="558087"/>
            <a:ext cx="718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Discover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0C0E1E-0B7B-722B-C4C7-E63981C703A6}"/>
              </a:ext>
            </a:extLst>
          </p:cNvPr>
          <p:cNvSpPr txBox="1"/>
          <p:nvPr/>
        </p:nvSpPr>
        <p:spPr>
          <a:xfrm>
            <a:off x="5978702" y="55808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Design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3F2E7C-FD9E-FD6F-20AB-9769036EF733}"/>
              </a:ext>
            </a:extLst>
          </p:cNvPr>
          <p:cNvSpPr txBox="1"/>
          <p:nvPr/>
        </p:nvSpPr>
        <p:spPr>
          <a:xfrm>
            <a:off x="7333696" y="57472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Build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9F5CDE-029D-4781-AB9F-94F16D9C33BF}"/>
              </a:ext>
            </a:extLst>
          </p:cNvPr>
          <p:cNvSpPr txBox="1"/>
          <p:nvPr/>
        </p:nvSpPr>
        <p:spPr>
          <a:xfrm>
            <a:off x="8574234" y="558087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Test</a:t>
            </a:r>
          </a:p>
        </p:txBody>
      </p:sp>
      <p:pic>
        <p:nvPicPr>
          <p:cNvPr id="6" name="Graphic 5" descr="Clipboard Mixed with solid fill">
            <a:extLst>
              <a:ext uri="{FF2B5EF4-FFF2-40B4-BE49-F238E27FC236}">
                <a16:creationId xmlns:a16="http://schemas.microsoft.com/office/drawing/2014/main" id="{E472C92B-2893-0C71-D03F-B924806E4D9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17034" y="3159852"/>
            <a:ext cx="524242" cy="524242"/>
          </a:xfrm>
          <a:prstGeom prst="rect">
            <a:avLst/>
          </a:prstGeom>
        </p:spPr>
      </p:pic>
      <p:pic>
        <p:nvPicPr>
          <p:cNvPr id="12" name="Graphic 11" descr="Magnifying glass with solid fill">
            <a:extLst>
              <a:ext uri="{FF2B5EF4-FFF2-40B4-BE49-F238E27FC236}">
                <a16:creationId xmlns:a16="http://schemas.microsoft.com/office/drawing/2014/main" id="{12BAAF06-4C3B-E27E-ACEB-DB4900B27D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24883" y="4324164"/>
            <a:ext cx="432786" cy="432786"/>
          </a:xfrm>
          <a:prstGeom prst="rect">
            <a:avLst/>
          </a:prstGeom>
        </p:spPr>
      </p:pic>
      <p:pic>
        <p:nvPicPr>
          <p:cNvPr id="5" name="Graphic 4" descr="Architecture with solid fill">
            <a:extLst>
              <a:ext uri="{FF2B5EF4-FFF2-40B4-BE49-F238E27FC236}">
                <a16:creationId xmlns:a16="http://schemas.microsoft.com/office/drawing/2014/main" id="{C799D92F-5EA2-A4B6-8524-1A0E173446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97909" y="4261011"/>
            <a:ext cx="524242" cy="524242"/>
          </a:xfrm>
          <a:prstGeom prst="rect">
            <a:avLst/>
          </a:prstGeom>
        </p:spPr>
      </p:pic>
      <p:pic>
        <p:nvPicPr>
          <p:cNvPr id="16" name="Graphic 15" descr="Ui Ux with solid fill">
            <a:extLst>
              <a:ext uri="{FF2B5EF4-FFF2-40B4-BE49-F238E27FC236}">
                <a16:creationId xmlns:a16="http://schemas.microsoft.com/office/drawing/2014/main" id="{DA0D07FD-68CF-04C2-3137-FF18249E3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528" y="3757139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778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DB7444E61F7E4187BF087C95D2F8A4" ma:contentTypeVersion="10" ma:contentTypeDescription="Create a new document." ma:contentTypeScope="" ma:versionID="dd4cc78a9b37634985d2cd667d12f5f7">
  <xsd:schema xmlns:xsd="http://www.w3.org/2001/XMLSchema" xmlns:xs="http://www.w3.org/2001/XMLSchema" xmlns:p="http://schemas.microsoft.com/office/2006/metadata/properties" xmlns:ns2="57e4a19d-5c10-49be-a954-679698bbb83e" xmlns:ns3="f99ec418-d0cf-4391-90fa-7b8540b6e6a8" targetNamespace="http://schemas.microsoft.com/office/2006/metadata/properties" ma:root="true" ma:fieldsID="3032737cd8f7a37b2f67a80ecd55a7fa" ns2:_="" ns3:_="">
    <xsd:import namespace="57e4a19d-5c10-49be-a954-679698bbb83e"/>
    <xsd:import namespace="f99ec418-d0cf-4391-90fa-7b8540b6e6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4a19d-5c10-49be-a954-679698bbb8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ec418-d0cf-4391-90fa-7b8540b6e6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99ec418-d0cf-4391-90fa-7b8540b6e6a8">
      <UserInfo>
        <DisplayName>SharingLinks.0f24e2a6-53bf-44b8-a2c0-346ce06c1dc3.Flexible.96b27f0f-83eb-462a-bedc-eab96795e764</DisplayName>
        <AccountId>45</AccountId>
        <AccountType/>
      </UserInfo>
      <UserInfo>
        <DisplayName>Lawrence Vos</DisplayName>
        <AccountId>97</AccountId>
        <AccountType/>
      </UserInfo>
      <UserInfo>
        <DisplayName>Claire Differ</DisplayName>
        <AccountId>84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68D25C7-88C0-4AAD-A2FD-C3AFCB634C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e4a19d-5c10-49be-a954-679698bbb83e"/>
    <ds:schemaRef ds:uri="f99ec418-d0cf-4391-90fa-7b8540b6e6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09C420-71A9-4735-A32B-F94F50D0C0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082538-7859-42E7-B1F4-1137497DA55D}">
  <ds:schemaRefs>
    <ds:schemaRef ds:uri="5249683d-9b60-4588-a738-5f1fb9ef95a6"/>
    <ds:schemaRef ds:uri="57e4a19d-5c10-49be-a954-679698bbb83e"/>
    <ds:schemaRef ds:uri="f0d69f17-0557-4cfc-b239-7b53553dacfe"/>
    <ds:schemaRef ds:uri="f99ec418-d0cf-4391-90fa-7b8540b6e6a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1_Office Theme</vt:lpstr>
      <vt:lpstr>Custom Design</vt:lpstr>
      <vt:lpstr>1_Custom Design</vt:lpstr>
      <vt:lpstr>PowerPoint Presentation</vt:lpstr>
      <vt:lpstr>Agenda </vt:lpstr>
      <vt:lpstr>  Project Update – Where are we? </vt:lpstr>
      <vt:lpstr>  Project Update – Where are we? </vt:lpstr>
      <vt:lpstr>Manage Referral - Provider data - Document service enhancements </vt:lpstr>
      <vt:lpstr>Provider onboarding - Application &amp; approval </vt:lpstr>
      <vt:lpstr>PowerPoint Presentation</vt:lpstr>
      <vt:lpstr>Discovery  - Pricing Updates - QA Requirements</vt:lpstr>
      <vt:lpstr>Next steps </vt:lpstr>
    </vt:vector>
  </TitlesOfParts>
  <Company>Service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Service Birmingham</dc:creator>
  <cp:lastModifiedBy>Karen McPherson</cp:lastModifiedBy>
  <cp:revision>79</cp:revision>
  <cp:lastPrinted>2018-01-29T15:09:35Z</cp:lastPrinted>
  <dcterms:created xsi:type="dcterms:W3CDTF">2018-01-29T13:00:28Z</dcterms:created>
  <dcterms:modified xsi:type="dcterms:W3CDTF">2024-03-22T08:54:14Z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0x01010066DB7444E61F7E4187BF087C95D2F8A4</vt:lpwstr>
  </property>
  <property fmtid="{D5CDD505-2E9C-101B-9397-08002B2CF9AE}" pid="3" name="MSIP_Label_8f41158c-2b72-419a-8904-6eaa65702ef4_Enabled">
    <vt:lpwstr>true</vt:lpwstr>
  </property>
  <property fmtid="{D5CDD505-2E9C-101B-9397-08002B2CF9AE}" pid="4" name="MSIP_Label_8f41158c-2b72-419a-8904-6eaa65702ef4_SetDate">
    <vt:lpwstr>2023-07-17T16:35:23Z</vt:lpwstr>
  </property>
  <property fmtid="{D5CDD505-2E9C-101B-9397-08002B2CF9AE}" pid="5" name="MSIP_Label_8f41158c-2b72-419a-8904-6eaa65702ef4_Method">
    <vt:lpwstr>Privileged</vt:lpwstr>
  </property>
  <property fmtid="{D5CDD505-2E9C-101B-9397-08002B2CF9AE}" pid="6" name="MSIP_Label_8f41158c-2b72-419a-8904-6eaa65702ef4_Name">
    <vt:lpwstr>UNCLASSIFIED</vt:lpwstr>
  </property>
  <property fmtid="{D5CDD505-2E9C-101B-9397-08002B2CF9AE}" pid="7" name="MSIP_Label_8f41158c-2b72-419a-8904-6eaa65702ef4_SiteId">
    <vt:lpwstr>1d23ed27-6f11-4050-874b-7e04ca535809</vt:lpwstr>
  </property>
  <property fmtid="{D5CDD505-2E9C-101B-9397-08002B2CF9AE}" pid="8" name="MSIP_Label_8f41158c-2b72-419a-8904-6eaa65702ef4_ActionId">
    <vt:lpwstr>b50322e4-6f11-4d6a-a399-302bc93801f3</vt:lpwstr>
  </property>
  <property fmtid="{D5CDD505-2E9C-101B-9397-08002B2CF9AE}" pid="9" name="MSIP_Label_8f41158c-2b72-419a-8904-6eaa65702ef4_ContentBits">
    <vt:lpwstr>0</vt:lpwstr>
  </property>
  <property fmtid="{D5CDD505-2E9C-101B-9397-08002B2CF9AE}" pid="10" name="MediaServiceImageTags">
    <vt:lpwstr/>
  </property>
  <property fmtid="{D5CDD505-2E9C-101B-9397-08002B2CF9AE}" pid="11" name="MSIP_Label_a17471b1-27ab-4640-9264-e69a67407ca3_Enabled">
    <vt:lpwstr>true</vt:lpwstr>
  </property>
  <property fmtid="{D5CDD505-2E9C-101B-9397-08002B2CF9AE}" pid="12" name="MSIP_Label_a17471b1-27ab-4640-9264-e69a67407ca3_SetDate">
    <vt:lpwstr>2023-09-18T11:08:38Z</vt:lpwstr>
  </property>
  <property fmtid="{D5CDD505-2E9C-101B-9397-08002B2CF9AE}" pid="13" name="MSIP_Label_a17471b1-27ab-4640-9264-e69a67407ca3_Method">
    <vt:lpwstr>Standard</vt:lpwstr>
  </property>
  <property fmtid="{D5CDD505-2E9C-101B-9397-08002B2CF9AE}" pid="14" name="MSIP_Label_a17471b1-27ab-4640-9264-e69a67407ca3_Name">
    <vt:lpwstr>BCC - OFFICIAL</vt:lpwstr>
  </property>
  <property fmtid="{D5CDD505-2E9C-101B-9397-08002B2CF9AE}" pid="15" name="MSIP_Label_a17471b1-27ab-4640-9264-e69a67407ca3_SiteId">
    <vt:lpwstr>699ace67-d2e4-4bcd-b303-d2bbe2b9bbf1</vt:lpwstr>
  </property>
  <property fmtid="{D5CDD505-2E9C-101B-9397-08002B2CF9AE}" pid="16" name="MSIP_Label_a17471b1-27ab-4640-9264-e69a67407ca3_ActionId">
    <vt:lpwstr>343db0f2-ce14-4d01-a3b1-c65e0c8dba5a</vt:lpwstr>
  </property>
  <property fmtid="{D5CDD505-2E9C-101B-9397-08002B2CF9AE}" pid="17" name="MSIP_Label_a17471b1-27ab-4640-9264-e69a67407ca3_ContentBits">
    <vt:lpwstr>2</vt:lpwstr>
  </property>
  <property fmtid="{D5CDD505-2E9C-101B-9397-08002B2CF9AE}" pid="18" name="ClassificationContentMarkingFooterLocations">
    <vt:lpwstr>1_Office Theme:3\Custom Design:3\1_Custom Design:11</vt:lpwstr>
  </property>
  <property fmtid="{D5CDD505-2E9C-101B-9397-08002B2CF9AE}" pid="19" name="ClassificationContentMarkingFooterText">
    <vt:lpwstr>OFFICIAL</vt:lpwstr>
  </property>
</Properties>
</file>