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4"/>
    <p:sldMasterId id="2147483690" r:id="rId5"/>
    <p:sldMasterId id="2147483675" r:id="rId6"/>
  </p:sldMasterIdLst>
  <p:notesMasterIdLst>
    <p:notesMasterId r:id="rId27"/>
  </p:notesMasterIdLst>
  <p:sldIdLst>
    <p:sldId id="256" r:id="rId7"/>
    <p:sldId id="348" r:id="rId8"/>
    <p:sldId id="370" r:id="rId9"/>
    <p:sldId id="379" r:id="rId10"/>
    <p:sldId id="380" r:id="rId11"/>
    <p:sldId id="376" r:id="rId12"/>
    <p:sldId id="459" r:id="rId13"/>
    <p:sldId id="412" r:id="rId14"/>
    <p:sldId id="424" r:id="rId15"/>
    <p:sldId id="451" r:id="rId16"/>
    <p:sldId id="425" r:id="rId17"/>
    <p:sldId id="454" r:id="rId18"/>
    <p:sldId id="450" r:id="rId19"/>
    <p:sldId id="452" r:id="rId20"/>
    <p:sldId id="453" r:id="rId21"/>
    <p:sldId id="455" r:id="rId22"/>
    <p:sldId id="456" r:id="rId23"/>
    <p:sldId id="432" r:id="rId24"/>
    <p:sldId id="461" r:id="rId25"/>
    <p:sldId id="378" r:id="rId26"/>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51" userDrawn="1">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474A814-85A7-4CD8-7741-C052630EF8AC}" name="Isobel Roberts" initials="IR" userId="S::isobel.roberts_wearesnook.com#ext#@birminghamcitycouncil.onmicrosoft.com::c9bbec1f-f9a4-4f52-821e-62bc6329a61f" providerId="AD"/>
  <p188:author id="{CDF27C1B-6B99-D799-3F0B-54D6ABB0DBC3}" name="Anna Horton" initials="AH" userId="S::anna.horton_wearesnook.com#ext#@birminghamcitycouncil.onmicrosoft.com::d9baa173-7c4d-43a2-85ba-0d0ba619110d" providerId="AD"/>
  <p188:author id="{7A864F22-5341-3042-1C28-ABD8BBA95B69}" name="Karen McPherson" initials="KM" userId="S::karen.mcpherson_necsws.com#ext#@birminghamcitycouncil.onmicrosoft.com::2a9f0f23-b44d-4b86-844b-bf8170181fc9" providerId="AD"/>
  <p188:author id="{64641F61-F9D6-CE28-B79E-A48C6F14AD16}" name="Rebecca Partridge" initials="RP" userId="S::rebecca.partridge@wearesnook.com::463d8555-9502-4083-ac7c-62941da34c64" providerId="AD"/>
  <p188:author id="{9CADE661-3240-CBFA-FAFF-DB9777D809D0}" name="Anna Horton" initials="AH" userId="S::anna.horton@wearesnook.com::9d03c496-80f2-43be-bf70-b1b84f825a65" providerId="AD"/>
  <p188:author id="{BD783494-5FB7-02D1-85C5-DE3CDFF3CD88}" name="Martyn Dawson" initials="MD" userId="S::martyn.dawson@wearesnook.com::d93554ed-ee79-46e3-805d-ccb78e052ac5" providerId="AD"/>
  <p188:author id="{DF3795AB-AAF1-31BF-111B-3911BE82EE9D}" name="Keara Drumm" initials="KD" userId="S::keara.drumm_wearesnook.com#ext#@birminghamcitycouncil.onmicrosoft.com::d7d44069-bd37-44c0-8ebc-6bfbf36dc5c0" providerId="AD"/>
  <p188:author id="{E68773D9-D746-D60C-8E15-DE2A9A20DBD2}" name="Isobel Roberts" initials="IR" userId="S::isobel.roberts@wearesnook.com::130f20c7-4e4f-4b85-bdae-198887248cec" providerId="AD"/>
  <p188:author id="{7D844CDA-90C5-BED7-89BB-3D772C093CD4}" name="Keara Drumm" initials="KD" userId="S::keara.drumm@wearesnook.com::114ddcd1-64c3-4f5b-b10d-1d715802b89f" providerId="AD"/>
  <p188:author id="{0596B0F3-4764-F807-561A-FE78B8542033}" name="Ruth Grindley" initials="RG" userId="S::ruth.grindley_wearesnook.com#ext#@birminghamcitycouncil.onmicrosoft.com::f9cbbc31-4959-4783-8560-1113c279ac67" providerId="AD"/>
  <p188:author id="{C52873F5-5CD0-B527-D001-081597A692EA}" name="Karen McPherson" initials="KM" userId="S::karen.mcpherson@necsws.com::a617b3c1-c87c-4e86-b665-f62224407cb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uth Grindley" initials="RG" lastIdx="1" clrIdx="0">
    <p:extLst>
      <p:ext uri="{19B8F6BF-5375-455C-9EA6-DF929625EA0E}">
        <p15:presenceInfo xmlns:p15="http://schemas.microsoft.com/office/powerpoint/2012/main" userId="S::ruth.grindley@wearesnook.com::8ac0e980-9047-4561-9a96-306f97305c8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BFB"/>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6B409A-BA82-E4FE-18DA-47C15404B392}" v="39" dt="2024-03-13T10:58:06.555"/>
    <p1510:client id="{329CFADA-BADD-D091-97A1-B5982D1E1EDD}" v="13" dt="2024-03-12T17:04:43.026"/>
    <p1510:client id="{4141699F-DF52-4453-BE91-B6705874323B}" v="17" dt="2024-03-12T16:21:39.590"/>
    <p1510:client id="{86762D1D-7E2A-B637-9B1D-62F4A7DFD5D0}" v="21" dt="2024-03-12T17:07:16.759"/>
    <p1510:client id="{E11765A0-BA33-4D79-BE36-1CBC0073DBC7}" v="4" dt="2024-03-12T16:56:45.7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51"/>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microsoft.com/office/2018/10/relationships/authors" Targe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4EFD678-B47B-41C3-9ED9-FD7F57A5B05A}" type="datetimeFigureOut">
              <a:rPr lang="en-GB" smtClean="0"/>
              <a:t>22/03/2024</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3C945DD-9D5E-4BA5-B894-25CFF5584883}" type="slidenum">
              <a:rPr lang="en-GB" smtClean="0"/>
              <a:t>‹#›</a:t>
            </a:fld>
            <a:endParaRPr lang="en-GB"/>
          </a:p>
        </p:txBody>
      </p:sp>
    </p:spTree>
    <p:extLst>
      <p:ext uri="{BB962C8B-B14F-4D97-AF65-F5344CB8AC3E}">
        <p14:creationId xmlns:p14="http://schemas.microsoft.com/office/powerpoint/2010/main" val="2204945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3C945DD-9D5E-4BA5-B894-25CFF5584883}" type="slidenum">
              <a:rPr lang="en-GB" smtClean="0"/>
              <a:t>7</a:t>
            </a:fld>
            <a:endParaRPr lang="en-GB"/>
          </a:p>
        </p:txBody>
      </p:sp>
    </p:spTree>
    <p:extLst>
      <p:ext uri="{BB962C8B-B14F-4D97-AF65-F5344CB8AC3E}">
        <p14:creationId xmlns:p14="http://schemas.microsoft.com/office/powerpoint/2010/main" val="1532072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3C945DD-9D5E-4BA5-B894-25CFF5584883}" type="slidenum">
              <a:rPr lang="en-GB" smtClean="0"/>
              <a:t>17</a:t>
            </a:fld>
            <a:endParaRPr lang="en-GB"/>
          </a:p>
        </p:txBody>
      </p:sp>
    </p:spTree>
    <p:extLst>
      <p:ext uri="{BB962C8B-B14F-4D97-AF65-F5344CB8AC3E}">
        <p14:creationId xmlns:p14="http://schemas.microsoft.com/office/powerpoint/2010/main" val="4251746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It's also about relationships between providers and placement officers – some will call providers they know</a:t>
            </a:r>
            <a:endParaRPr lang="en-US">
              <a:cs typeface="Calibri"/>
            </a:endParaRPr>
          </a:p>
        </p:txBody>
      </p:sp>
      <p:sp>
        <p:nvSpPr>
          <p:cNvPr id="4" name="Slide Number Placeholder 3"/>
          <p:cNvSpPr>
            <a:spLocks noGrp="1"/>
          </p:cNvSpPr>
          <p:nvPr>
            <p:ph type="sldNum" sz="quarter" idx="5"/>
          </p:nvPr>
        </p:nvSpPr>
        <p:spPr/>
        <p:txBody>
          <a:bodyPr/>
          <a:lstStyle/>
          <a:p>
            <a:fld id="{93C945DD-9D5E-4BA5-B894-25CFF5584883}" type="slidenum">
              <a:rPr lang="en-GB" smtClean="0"/>
              <a:t>18</a:t>
            </a:fld>
            <a:endParaRPr lang="en-GB"/>
          </a:p>
        </p:txBody>
      </p:sp>
    </p:spTree>
    <p:extLst>
      <p:ext uri="{BB962C8B-B14F-4D97-AF65-F5344CB8AC3E}">
        <p14:creationId xmlns:p14="http://schemas.microsoft.com/office/powerpoint/2010/main" val="3168820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3C945DD-9D5E-4BA5-B894-25CFF5584883}" type="slidenum">
              <a:rPr lang="en-GB" smtClean="0"/>
              <a:t>19</a:t>
            </a:fld>
            <a:endParaRPr lang="en-GB"/>
          </a:p>
        </p:txBody>
      </p:sp>
    </p:spTree>
    <p:extLst>
      <p:ext uri="{BB962C8B-B14F-4D97-AF65-F5344CB8AC3E}">
        <p14:creationId xmlns:p14="http://schemas.microsoft.com/office/powerpoint/2010/main" val="3091689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It's also about relationships between providers and placement officers – some will call </a:t>
            </a:r>
            <a:r>
              <a:rPr lang="en-US" err="1"/>
              <a:t>provders</a:t>
            </a:r>
            <a:r>
              <a:rPr lang="en-US"/>
              <a:t> they know</a:t>
            </a:r>
            <a:endParaRPr lang="en-US">
              <a:cs typeface="Calibri"/>
            </a:endParaRPr>
          </a:p>
        </p:txBody>
      </p:sp>
      <p:sp>
        <p:nvSpPr>
          <p:cNvPr id="4" name="Slide Number Placeholder 3"/>
          <p:cNvSpPr>
            <a:spLocks noGrp="1"/>
          </p:cNvSpPr>
          <p:nvPr>
            <p:ph type="sldNum" sz="quarter" idx="5"/>
          </p:nvPr>
        </p:nvSpPr>
        <p:spPr/>
        <p:txBody>
          <a:bodyPr/>
          <a:lstStyle/>
          <a:p>
            <a:fld id="{93C945DD-9D5E-4BA5-B894-25CFF5584883}" type="slidenum">
              <a:rPr lang="en-GB" smtClean="0"/>
              <a:t>9</a:t>
            </a:fld>
            <a:endParaRPr lang="en-GB"/>
          </a:p>
        </p:txBody>
      </p:sp>
    </p:spTree>
    <p:extLst>
      <p:ext uri="{BB962C8B-B14F-4D97-AF65-F5344CB8AC3E}">
        <p14:creationId xmlns:p14="http://schemas.microsoft.com/office/powerpoint/2010/main" val="2602269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3C945DD-9D5E-4BA5-B894-25CFF5584883}" type="slidenum">
              <a:rPr lang="en-GB" smtClean="0"/>
              <a:t>10</a:t>
            </a:fld>
            <a:endParaRPr lang="en-GB"/>
          </a:p>
        </p:txBody>
      </p:sp>
    </p:spTree>
    <p:extLst>
      <p:ext uri="{BB962C8B-B14F-4D97-AF65-F5344CB8AC3E}">
        <p14:creationId xmlns:p14="http://schemas.microsoft.com/office/powerpoint/2010/main" val="2505740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It's also about relationships between providers and placement officers – some will call </a:t>
            </a:r>
            <a:r>
              <a:rPr lang="en-US" err="1"/>
              <a:t>provders</a:t>
            </a:r>
            <a:r>
              <a:rPr lang="en-US"/>
              <a:t> they know</a:t>
            </a:r>
            <a:endParaRPr lang="en-US">
              <a:cs typeface="Calibri"/>
            </a:endParaRPr>
          </a:p>
        </p:txBody>
      </p:sp>
      <p:sp>
        <p:nvSpPr>
          <p:cNvPr id="4" name="Slide Number Placeholder 3"/>
          <p:cNvSpPr>
            <a:spLocks noGrp="1"/>
          </p:cNvSpPr>
          <p:nvPr>
            <p:ph type="sldNum" sz="quarter" idx="5"/>
          </p:nvPr>
        </p:nvSpPr>
        <p:spPr/>
        <p:txBody>
          <a:bodyPr/>
          <a:lstStyle/>
          <a:p>
            <a:fld id="{93C945DD-9D5E-4BA5-B894-25CFF5584883}" type="slidenum">
              <a:rPr lang="en-GB" smtClean="0"/>
              <a:t>11</a:t>
            </a:fld>
            <a:endParaRPr lang="en-GB"/>
          </a:p>
        </p:txBody>
      </p:sp>
    </p:spTree>
    <p:extLst>
      <p:ext uri="{BB962C8B-B14F-4D97-AF65-F5344CB8AC3E}">
        <p14:creationId xmlns:p14="http://schemas.microsoft.com/office/powerpoint/2010/main" val="1346138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It's also about relationships between providers and placement officers – some will call </a:t>
            </a:r>
            <a:r>
              <a:rPr lang="en-US" err="1"/>
              <a:t>provders</a:t>
            </a:r>
            <a:r>
              <a:rPr lang="en-US"/>
              <a:t> they know</a:t>
            </a:r>
            <a:endParaRPr lang="en-US">
              <a:cs typeface="Calibri"/>
            </a:endParaRPr>
          </a:p>
        </p:txBody>
      </p:sp>
      <p:sp>
        <p:nvSpPr>
          <p:cNvPr id="4" name="Slide Number Placeholder 3"/>
          <p:cNvSpPr>
            <a:spLocks noGrp="1"/>
          </p:cNvSpPr>
          <p:nvPr>
            <p:ph type="sldNum" sz="quarter" idx="5"/>
          </p:nvPr>
        </p:nvSpPr>
        <p:spPr/>
        <p:txBody>
          <a:bodyPr/>
          <a:lstStyle/>
          <a:p>
            <a:fld id="{93C945DD-9D5E-4BA5-B894-25CFF5584883}" type="slidenum">
              <a:rPr lang="en-GB" smtClean="0"/>
              <a:t>12</a:t>
            </a:fld>
            <a:endParaRPr lang="en-GB"/>
          </a:p>
        </p:txBody>
      </p:sp>
    </p:spTree>
    <p:extLst>
      <p:ext uri="{BB962C8B-B14F-4D97-AF65-F5344CB8AC3E}">
        <p14:creationId xmlns:p14="http://schemas.microsoft.com/office/powerpoint/2010/main" val="1826425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3C945DD-9D5E-4BA5-B894-25CFF5584883}" type="slidenum">
              <a:rPr lang="en-GB" smtClean="0"/>
              <a:t>13</a:t>
            </a:fld>
            <a:endParaRPr lang="en-GB"/>
          </a:p>
        </p:txBody>
      </p:sp>
    </p:spTree>
    <p:extLst>
      <p:ext uri="{BB962C8B-B14F-4D97-AF65-F5344CB8AC3E}">
        <p14:creationId xmlns:p14="http://schemas.microsoft.com/office/powerpoint/2010/main" val="838893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3C945DD-9D5E-4BA5-B894-25CFF5584883}" type="slidenum">
              <a:rPr lang="en-GB" smtClean="0"/>
              <a:t>14</a:t>
            </a:fld>
            <a:endParaRPr lang="en-GB"/>
          </a:p>
        </p:txBody>
      </p:sp>
    </p:spTree>
    <p:extLst>
      <p:ext uri="{BB962C8B-B14F-4D97-AF65-F5344CB8AC3E}">
        <p14:creationId xmlns:p14="http://schemas.microsoft.com/office/powerpoint/2010/main" val="3237743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3C945DD-9D5E-4BA5-B894-25CFF5584883}" type="slidenum">
              <a:rPr lang="en-GB" smtClean="0"/>
              <a:t>15</a:t>
            </a:fld>
            <a:endParaRPr lang="en-GB"/>
          </a:p>
        </p:txBody>
      </p:sp>
    </p:spTree>
    <p:extLst>
      <p:ext uri="{BB962C8B-B14F-4D97-AF65-F5344CB8AC3E}">
        <p14:creationId xmlns:p14="http://schemas.microsoft.com/office/powerpoint/2010/main" val="3694721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3C945DD-9D5E-4BA5-B894-25CFF5584883}" type="slidenum">
              <a:rPr lang="en-GB" smtClean="0"/>
              <a:t>16</a:t>
            </a:fld>
            <a:endParaRPr lang="en-GB"/>
          </a:p>
        </p:txBody>
      </p:sp>
    </p:spTree>
    <p:extLst>
      <p:ext uri="{BB962C8B-B14F-4D97-AF65-F5344CB8AC3E}">
        <p14:creationId xmlns:p14="http://schemas.microsoft.com/office/powerpoint/2010/main" val="424065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68760"/>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8A7BD68-D84C-4024-A77B-867EC75A6296}" type="datetimeFigureOut">
              <a:rPr lang="en-GB"/>
              <a:pPr>
                <a:defRPr/>
              </a:pPr>
              <a:t>22/03/2024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480708E-D1A2-4F10-8FA8-B85BE4797098}" type="slidenum">
              <a:rPr lang="en-GB"/>
              <a:pPr>
                <a:defRPr/>
              </a:pPr>
              <a:t>‹#›</a:t>
            </a:fld>
            <a:endParaRPr lang="en-GB"/>
          </a:p>
        </p:txBody>
      </p:sp>
    </p:spTree>
    <p:extLst>
      <p:ext uri="{BB962C8B-B14F-4D97-AF65-F5344CB8AC3E}">
        <p14:creationId xmlns:p14="http://schemas.microsoft.com/office/powerpoint/2010/main" val="4134597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2A29CFE-C088-4A5B-B45D-6D6A6E2B093E}" type="datetimeFigureOut">
              <a:rPr lang="en-GB" smtClean="0"/>
              <a:t>22/03/2024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8D7F105-CA2C-4A8F-A982-A3654FF09694}" type="slidenum">
              <a:rPr lang="en-GB" smtClean="0"/>
              <a:t>‹#›</a:t>
            </a:fld>
            <a:endParaRPr lang="en-GB"/>
          </a:p>
        </p:txBody>
      </p:sp>
    </p:spTree>
    <p:extLst>
      <p:ext uri="{BB962C8B-B14F-4D97-AF65-F5344CB8AC3E}">
        <p14:creationId xmlns:p14="http://schemas.microsoft.com/office/powerpoint/2010/main" val="1032824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7992888" cy="4954562"/>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2A29CFE-C088-4A5B-B45D-6D6A6E2B093E}" type="datetimeFigureOut">
              <a:rPr lang="en-GB" smtClean="0"/>
              <a:t>22/03/2024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D7F105-CA2C-4A8F-A982-A3654FF09694}" type="slidenum">
              <a:rPr lang="en-GB" smtClean="0"/>
              <a:t>‹#›</a:t>
            </a:fld>
            <a:endParaRPr lang="en-GB"/>
          </a:p>
        </p:txBody>
      </p:sp>
    </p:spTree>
    <p:extLst>
      <p:ext uri="{BB962C8B-B14F-4D97-AF65-F5344CB8AC3E}">
        <p14:creationId xmlns:p14="http://schemas.microsoft.com/office/powerpoint/2010/main" val="3339994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2A29CFE-C088-4A5B-B45D-6D6A6E2B093E}" type="datetimeFigureOut">
              <a:rPr lang="en-GB" smtClean="0"/>
              <a:t>22/03/2024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D7F105-CA2C-4A8F-A982-A3654FF09694}" type="slidenum">
              <a:rPr lang="en-GB" smtClean="0"/>
              <a:t>‹#›</a:t>
            </a:fld>
            <a:endParaRPr lang="en-GB"/>
          </a:p>
        </p:txBody>
      </p:sp>
    </p:spTree>
    <p:extLst>
      <p:ext uri="{BB962C8B-B14F-4D97-AF65-F5344CB8AC3E}">
        <p14:creationId xmlns:p14="http://schemas.microsoft.com/office/powerpoint/2010/main" val="1438676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fld id="{B2A29CFE-C088-4A5B-B45D-6D6A6E2B093E}" type="datetimeFigureOut">
              <a:rPr lang="en-GB" smtClean="0"/>
              <a:t>22/03/2024</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8D7F105-CA2C-4A8F-A982-A3654FF09694}" type="slidenum">
              <a:rPr lang="en-GB" smtClean="0"/>
              <a:t>‹#›</a:t>
            </a:fld>
            <a:endParaRPr lang="en-GB"/>
          </a:p>
        </p:txBody>
      </p:sp>
    </p:spTree>
    <p:extLst>
      <p:ext uri="{BB962C8B-B14F-4D97-AF65-F5344CB8AC3E}">
        <p14:creationId xmlns:p14="http://schemas.microsoft.com/office/powerpoint/2010/main" val="1741714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9" name="Title 1"/>
          <p:cNvSpPr>
            <a:spLocks noGrp="1"/>
          </p:cNvSpPr>
          <p:nvPr>
            <p:ph type="title"/>
          </p:nvPr>
        </p:nvSpPr>
        <p:spPr>
          <a:xfrm>
            <a:off x="457200" y="274638"/>
            <a:ext cx="8229600" cy="994122"/>
          </a:xfrm>
        </p:spPr>
        <p:txBody>
          <a:bodyPr>
            <a:normAutofit/>
          </a:bodyPr>
          <a:lstStyle>
            <a:lvl1pPr>
              <a:defRPr sz="2585"/>
            </a:lvl1pPr>
          </a:lstStyle>
          <a:p>
            <a:r>
              <a:rPr lang="en-US"/>
              <a:t>Click to edit Master title style</a:t>
            </a:r>
            <a:endParaRPr lang="en-GB"/>
          </a:p>
        </p:txBody>
      </p:sp>
      <p:sp>
        <p:nvSpPr>
          <p:cNvPr id="10" name="Content Placeholder 2"/>
          <p:cNvSpPr>
            <a:spLocks noGrp="1"/>
          </p:cNvSpPr>
          <p:nvPr>
            <p:ph idx="1"/>
          </p:nvPr>
        </p:nvSpPr>
        <p:spPr>
          <a:xfrm>
            <a:off x="457200" y="1412777"/>
            <a:ext cx="8229600" cy="4525387"/>
          </a:xfrm>
        </p:spPr>
        <p:txBody>
          <a:bodyPr>
            <a:normAutofit/>
          </a:bodyPr>
          <a:lstStyle>
            <a:lvl1pPr>
              <a:defRPr sz="2215"/>
            </a:lvl1pPr>
            <a:lvl2pPr>
              <a:defRPr sz="1846"/>
            </a:lvl2pPr>
            <a:lvl3pPr>
              <a:defRPr sz="1662"/>
            </a:lvl3pPr>
            <a:lvl4pPr>
              <a:defRPr sz="1477"/>
            </a:lvl4pPr>
            <a:lvl5pPr>
              <a:defRPr sz="147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txBox="1">
            <a:spLocks/>
          </p:cNvSpPr>
          <p:nvPr userDrawn="1"/>
        </p:nvSpPr>
        <p:spPr>
          <a:xfrm>
            <a:off x="341311" y="6412627"/>
            <a:ext cx="2133600" cy="365125"/>
          </a:xfrm>
          <a:prstGeom prst="rect">
            <a:avLst/>
          </a:prstGeom>
        </p:spPr>
        <p:txBody>
          <a:bodyPr vert="horz" lIns="84406" tIns="42203" rIns="84406" bIns="42203" rtlCol="0" anchor="ctr"/>
          <a:lstStyle>
            <a:defPPr>
              <a:defRPr lang="en-US"/>
            </a:defPPr>
            <a:lvl1pPr marL="0" algn="l" defTabSz="914400" rtl="0" eaLnBrk="1" latinLnBrk="0" hangingPunct="1">
              <a:defRPr sz="1000" b="1" kern="1200">
                <a:solidFill>
                  <a:schemeClr val="tx1">
                    <a:tint val="75000"/>
                  </a:schemeClr>
                </a:solidFill>
                <a:latin typeface="Arial Nov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23">
                <a:solidFill>
                  <a:schemeClr val="bg1"/>
                </a:solidFill>
              </a:rPr>
              <a:t>PAGE </a:t>
            </a:r>
            <a:fld id="{45A89BE1-5792-4ACB-BF4C-7FAB88C6C5B7}" type="slidenum">
              <a:rPr lang="en-GB" sz="923" smtClean="0">
                <a:solidFill>
                  <a:schemeClr val="bg1"/>
                </a:solidFill>
              </a:rPr>
              <a:pPr/>
              <a:t>‹#›</a:t>
            </a:fld>
            <a:endParaRPr lang="en-GB" sz="923">
              <a:solidFill>
                <a:schemeClr val="bg1"/>
              </a:solidFill>
            </a:endParaRPr>
          </a:p>
        </p:txBody>
      </p:sp>
      <p:sp>
        <p:nvSpPr>
          <p:cNvPr id="7" name="Slide Number Placeholder 5"/>
          <p:cNvSpPr>
            <a:spLocks noGrp="1"/>
          </p:cNvSpPr>
          <p:nvPr>
            <p:ph type="sldNum" sz="quarter" idx="4"/>
          </p:nvPr>
        </p:nvSpPr>
        <p:spPr>
          <a:xfrm>
            <a:off x="377863" y="6448252"/>
            <a:ext cx="2133600" cy="365125"/>
          </a:xfrm>
          <a:prstGeom prst="rect">
            <a:avLst/>
          </a:prstGeom>
        </p:spPr>
        <p:txBody>
          <a:bodyPr vert="horz" lIns="91440" tIns="45720" rIns="91440" bIns="45720" rtlCol="0" anchor="ctr"/>
          <a:lstStyle>
            <a:lvl1pPr algn="l">
              <a:defRPr sz="923" b="1">
                <a:solidFill>
                  <a:schemeClr val="tx1">
                    <a:tint val="75000"/>
                  </a:schemeClr>
                </a:solidFill>
                <a:latin typeface="Arial Nova" pitchFamily="34" charset="0"/>
              </a:defRPr>
            </a:lvl1pPr>
          </a:lstStyle>
          <a:p>
            <a:r>
              <a:rPr lang="en-GB"/>
              <a:t>PAGE </a:t>
            </a:r>
            <a:fld id="{45A89BE1-5792-4ACB-BF4C-7FAB88C6C5B7}" type="slidenum">
              <a:rPr lang="en-GB" smtClean="0"/>
              <a:pPr/>
              <a:t>‹#›</a:t>
            </a:fld>
            <a:endParaRPr lang="en-GB"/>
          </a:p>
        </p:txBody>
      </p:sp>
      <p:grpSp>
        <p:nvGrpSpPr>
          <p:cNvPr id="8" name="Group 7">
            <a:extLst>
              <a:ext uri="{FF2B5EF4-FFF2-40B4-BE49-F238E27FC236}">
                <a16:creationId xmlns:a16="http://schemas.microsoft.com/office/drawing/2014/main" id="{ABA2FA8A-66E7-42EB-BBEF-E2E8F3D6EB24}"/>
              </a:ext>
            </a:extLst>
          </p:cNvPr>
          <p:cNvGrpSpPr/>
          <p:nvPr userDrawn="1"/>
        </p:nvGrpSpPr>
        <p:grpSpPr>
          <a:xfrm>
            <a:off x="251520" y="6165305"/>
            <a:ext cx="5583390" cy="618195"/>
            <a:chOff x="272480" y="6142407"/>
            <a:chExt cx="6048672" cy="618195"/>
          </a:xfrm>
        </p:grpSpPr>
        <p:sp>
          <p:nvSpPr>
            <p:cNvPr id="11" name="Rectangle 10">
              <a:extLst>
                <a:ext uri="{FF2B5EF4-FFF2-40B4-BE49-F238E27FC236}">
                  <a16:creationId xmlns:a16="http://schemas.microsoft.com/office/drawing/2014/main" id="{5DF86BCC-432D-413F-8A6E-E0E33924D99D}"/>
                </a:ext>
              </a:extLst>
            </p:cNvPr>
            <p:cNvSpPr/>
            <p:nvPr userDrawn="1"/>
          </p:nvSpPr>
          <p:spPr>
            <a:xfrm>
              <a:off x="272480" y="6142407"/>
              <a:ext cx="604867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12" name="Picture 2" descr="Twitter Logo, history, meaning, symbol, PNG">
              <a:extLst>
                <a:ext uri="{FF2B5EF4-FFF2-40B4-BE49-F238E27FC236}">
                  <a16:creationId xmlns:a16="http://schemas.microsoft.com/office/drawing/2014/main" id="{16B17707-079B-40E7-9E7B-BA726F04C28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756" y="6389986"/>
              <a:ext cx="632520" cy="370616"/>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A5B18DEA-9CCE-49A7-BD87-0B57957C3A66}"/>
                </a:ext>
              </a:extLst>
            </p:cNvPr>
            <p:cNvSpPr txBox="1"/>
            <p:nvPr userDrawn="1"/>
          </p:nvSpPr>
          <p:spPr>
            <a:xfrm>
              <a:off x="994910" y="6372036"/>
              <a:ext cx="2736304" cy="369332"/>
            </a:xfrm>
            <a:prstGeom prst="rect">
              <a:avLst/>
            </a:prstGeom>
            <a:noFill/>
          </p:spPr>
          <p:txBody>
            <a:bodyPr wrap="square" rtlCol="0">
              <a:spAutoFit/>
            </a:bodyPr>
            <a:lstStyle/>
            <a:p>
              <a:r>
                <a:rPr lang="en-GB"/>
                <a:t>@digibrum</a:t>
              </a:r>
            </a:p>
          </p:txBody>
        </p:sp>
      </p:grpSp>
    </p:spTree>
    <p:extLst>
      <p:ext uri="{BB962C8B-B14F-4D97-AF65-F5344CB8AC3E}">
        <p14:creationId xmlns:p14="http://schemas.microsoft.com/office/powerpoint/2010/main" val="3911544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7EE3EA5-0098-4387-91C8-19DCB2D44152}"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85520-E22D-438E-A2AA-12CB05CF9CE6}" type="slidenum">
              <a:rPr lang="en-GB" smtClean="0"/>
              <a:t>‹#›</a:t>
            </a:fld>
            <a:endParaRPr lang="en-GB"/>
          </a:p>
        </p:txBody>
      </p:sp>
    </p:spTree>
    <p:extLst>
      <p:ext uri="{BB962C8B-B14F-4D97-AF65-F5344CB8AC3E}">
        <p14:creationId xmlns:p14="http://schemas.microsoft.com/office/powerpoint/2010/main" val="2323892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EE3EA5-0098-4387-91C8-19DCB2D44152}"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85520-E22D-438E-A2AA-12CB05CF9CE6}" type="slidenum">
              <a:rPr lang="en-GB" smtClean="0"/>
              <a:t>‹#›</a:t>
            </a:fld>
            <a:endParaRPr lang="en-GB"/>
          </a:p>
        </p:txBody>
      </p:sp>
    </p:spTree>
    <p:extLst>
      <p:ext uri="{BB962C8B-B14F-4D97-AF65-F5344CB8AC3E}">
        <p14:creationId xmlns:p14="http://schemas.microsoft.com/office/powerpoint/2010/main" val="2555392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EE3EA5-0098-4387-91C8-19DCB2D44152}"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85520-E22D-438E-A2AA-12CB05CF9CE6}" type="slidenum">
              <a:rPr lang="en-GB" smtClean="0"/>
              <a:t>‹#›</a:t>
            </a:fld>
            <a:endParaRPr lang="en-GB"/>
          </a:p>
        </p:txBody>
      </p:sp>
    </p:spTree>
    <p:extLst>
      <p:ext uri="{BB962C8B-B14F-4D97-AF65-F5344CB8AC3E}">
        <p14:creationId xmlns:p14="http://schemas.microsoft.com/office/powerpoint/2010/main" val="30727164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7EE3EA5-0098-4387-91C8-19DCB2D44152}" type="datetimeFigureOut">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C85520-E22D-438E-A2AA-12CB05CF9CE6}" type="slidenum">
              <a:rPr lang="en-GB" smtClean="0"/>
              <a:t>‹#›</a:t>
            </a:fld>
            <a:endParaRPr lang="en-GB"/>
          </a:p>
        </p:txBody>
      </p:sp>
    </p:spTree>
    <p:extLst>
      <p:ext uri="{BB962C8B-B14F-4D97-AF65-F5344CB8AC3E}">
        <p14:creationId xmlns:p14="http://schemas.microsoft.com/office/powerpoint/2010/main" val="3929011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7EE3EA5-0098-4387-91C8-19DCB2D44152}" type="datetimeFigureOut">
              <a:rPr lang="en-GB" smtClean="0"/>
              <a:t>22/03/2024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C85520-E22D-438E-A2AA-12CB05CF9CE6}" type="slidenum">
              <a:rPr lang="en-GB" smtClean="0"/>
              <a:t>‹#›</a:t>
            </a:fld>
            <a:endParaRPr lang="en-GB"/>
          </a:p>
        </p:txBody>
      </p:sp>
    </p:spTree>
    <p:extLst>
      <p:ext uri="{BB962C8B-B14F-4D97-AF65-F5344CB8AC3E}">
        <p14:creationId xmlns:p14="http://schemas.microsoft.com/office/powerpoint/2010/main" val="3891063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2A29CFE-C088-4A5B-B45D-6D6A6E2B093E}" type="datetimeFigureOut">
              <a:rPr lang="en-GB" smtClean="0"/>
              <a:t>22/03/2024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D7F105-CA2C-4A8F-A982-A3654FF09694}" type="slidenum">
              <a:rPr lang="en-GB" smtClean="0"/>
              <a:t>‹#›</a:t>
            </a:fld>
            <a:endParaRPr lang="en-GB"/>
          </a:p>
        </p:txBody>
      </p:sp>
    </p:spTree>
    <p:extLst>
      <p:ext uri="{BB962C8B-B14F-4D97-AF65-F5344CB8AC3E}">
        <p14:creationId xmlns:p14="http://schemas.microsoft.com/office/powerpoint/2010/main" val="1896000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7EE3EA5-0098-4387-91C8-19DCB2D44152}" type="datetimeFigureOut">
              <a:rPr lang="en-GB" smtClean="0"/>
              <a:t>22/03/2024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C85520-E22D-438E-A2AA-12CB05CF9CE6}" type="slidenum">
              <a:rPr lang="en-GB" smtClean="0"/>
              <a:t>‹#›</a:t>
            </a:fld>
            <a:endParaRPr lang="en-GB"/>
          </a:p>
        </p:txBody>
      </p:sp>
    </p:spTree>
    <p:extLst>
      <p:ext uri="{BB962C8B-B14F-4D97-AF65-F5344CB8AC3E}">
        <p14:creationId xmlns:p14="http://schemas.microsoft.com/office/powerpoint/2010/main" val="2047043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E3EA5-0098-4387-91C8-19DCB2D44152}" type="datetimeFigureOut">
              <a:rPr lang="en-GB" smtClean="0"/>
              <a:t>22/03/2024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C85520-E22D-438E-A2AA-12CB05CF9CE6}" type="slidenum">
              <a:rPr lang="en-GB" smtClean="0"/>
              <a:t>‹#›</a:t>
            </a:fld>
            <a:endParaRPr lang="en-GB"/>
          </a:p>
        </p:txBody>
      </p:sp>
    </p:spTree>
    <p:extLst>
      <p:ext uri="{BB962C8B-B14F-4D97-AF65-F5344CB8AC3E}">
        <p14:creationId xmlns:p14="http://schemas.microsoft.com/office/powerpoint/2010/main" val="5882738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EE3EA5-0098-4387-91C8-19DCB2D44152}" type="datetimeFigureOut">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C85520-E22D-438E-A2AA-12CB05CF9CE6}" type="slidenum">
              <a:rPr lang="en-GB" smtClean="0"/>
              <a:t>‹#›</a:t>
            </a:fld>
            <a:endParaRPr lang="en-GB"/>
          </a:p>
        </p:txBody>
      </p:sp>
    </p:spTree>
    <p:extLst>
      <p:ext uri="{BB962C8B-B14F-4D97-AF65-F5344CB8AC3E}">
        <p14:creationId xmlns:p14="http://schemas.microsoft.com/office/powerpoint/2010/main" val="15846159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EE3EA5-0098-4387-91C8-19DCB2D44152}" type="datetimeFigureOut">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C85520-E22D-438E-A2AA-12CB05CF9CE6}" type="slidenum">
              <a:rPr lang="en-GB" smtClean="0"/>
              <a:t>‹#›</a:t>
            </a:fld>
            <a:endParaRPr lang="en-GB"/>
          </a:p>
        </p:txBody>
      </p:sp>
    </p:spTree>
    <p:extLst>
      <p:ext uri="{BB962C8B-B14F-4D97-AF65-F5344CB8AC3E}">
        <p14:creationId xmlns:p14="http://schemas.microsoft.com/office/powerpoint/2010/main" val="23840158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EE3EA5-0098-4387-91C8-19DCB2D44152}"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85520-E22D-438E-A2AA-12CB05CF9CE6}" type="slidenum">
              <a:rPr lang="en-GB" smtClean="0"/>
              <a:t>‹#›</a:t>
            </a:fld>
            <a:endParaRPr lang="en-GB"/>
          </a:p>
        </p:txBody>
      </p:sp>
    </p:spTree>
    <p:extLst>
      <p:ext uri="{BB962C8B-B14F-4D97-AF65-F5344CB8AC3E}">
        <p14:creationId xmlns:p14="http://schemas.microsoft.com/office/powerpoint/2010/main" val="2040938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EE3EA5-0098-4387-91C8-19DCB2D44152}"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85520-E22D-438E-A2AA-12CB05CF9CE6}" type="slidenum">
              <a:rPr lang="en-GB" smtClean="0"/>
              <a:t>‹#›</a:t>
            </a:fld>
            <a:endParaRPr lang="en-GB"/>
          </a:p>
        </p:txBody>
      </p:sp>
    </p:spTree>
    <p:extLst>
      <p:ext uri="{BB962C8B-B14F-4D97-AF65-F5344CB8AC3E}">
        <p14:creationId xmlns:p14="http://schemas.microsoft.com/office/powerpoint/2010/main" val="1511843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7992888" cy="4954562"/>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2A29CFE-C088-4A5B-B45D-6D6A6E2B093E}" type="datetimeFigureOut">
              <a:rPr lang="en-GB" smtClean="0"/>
              <a:t>22/03/2024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D7F105-CA2C-4A8F-A982-A3654FF09694}" type="slidenum">
              <a:rPr lang="en-GB" smtClean="0"/>
              <a:t>‹#›</a:t>
            </a:fld>
            <a:endParaRPr lang="en-GB"/>
          </a:p>
        </p:txBody>
      </p:sp>
    </p:spTree>
    <p:extLst>
      <p:ext uri="{BB962C8B-B14F-4D97-AF65-F5344CB8AC3E}">
        <p14:creationId xmlns:p14="http://schemas.microsoft.com/office/powerpoint/2010/main" val="881153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2A29CFE-C088-4A5B-B45D-6D6A6E2B093E}" type="datetimeFigureOut">
              <a:rPr lang="en-GB" smtClean="0"/>
              <a:t>22/03/2024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D7F105-CA2C-4A8F-A982-A3654FF09694}" type="slidenum">
              <a:rPr lang="en-GB" smtClean="0"/>
              <a:t>‹#›</a:t>
            </a:fld>
            <a:endParaRPr lang="en-GB"/>
          </a:p>
        </p:txBody>
      </p:sp>
    </p:spTree>
    <p:extLst>
      <p:ext uri="{BB962C8B-B14F-4D97-AF65-F5344CB8AC3E}">
        <p14:creationId xmlns:p14="http://schemas.microsoft.com/office/powerpoint/2010/main" val="2796081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7992888" cy="4954562"/>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2A29CFE-C088-4A5B-B45D-6D6A6E2B093E}" type="datetimeFigureOut">
              <a:rPr lang="en-GB" smtClean="0"/>
              <a:t>22/03/2024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8D7F105-CA2C-4A8F-A982-A3654FF09694}" type="slidenum">
              <a:rPr lang="en-GB" smtClean="0"/>
              <a:t>‹#›</a:t>
            </a:fld>
            <a:endParaRPr lang="en-GB"/>
          </a:p>
        </p:txBody>
      </p:sp>
    </p:spTree>
    <p:extLst>
      <p:ext uri="{BB962C8B-B14F-4D97-AF65-F5344CB8AC3E}">
        <p14:creationId xmlns:p14="http://schemas.microsoft.com/office/powerpoint/2010/main" val="3566693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7992888" cy="4954562"/>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2A29CFE-C088-4A5B-B45D-6D6A6E2B093E}" type="datetimeFigureOut">
              <a:rPr lang="en-GB" smtClean="0"/>
              <a:t>22/03/2024</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8D7F105-CA2C-4A8F-A982-A3654FF09694}" type="slidenum">
              <a:rPr lang="en-GB" smtClean="0"/>
              <a:t>‹#›</a:t>
            </a:fld>
            <a:endParaRPr lang="en-GB"/>
          </a:p>
        </p:txBody>
      </p:sp>
    </p:spTree>
    <p:extLst>
      <p:ext uri="{BB962C8B-B14F-4D97-AF65-F5344CB8AC3E}">
        <p14:creationId xmlns:p14="http://schemas.microsoft.com/office/powerpoint/2010/main" val="2794890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7992888" cy="4954562"/>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2A29CFE-C088-4A5B-B45D-6D6A6E2B093E}" type="datetimeFigureOut">
              <a:rPr lang="en-GB" smtClean="0"/>
              <a:t>22/03/2024</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8D7F105-CA2C-4A8F-A982-A3654FF09694}" type="slidenum">
              <a:rPr lang="en-GB" smtClean="0"/>
              <a:t>‹#›</a:t>
            </a:fld>
            <a:endParaRPr lang="en-GB"/>
          </a:p>
        </p:txBody>
      </p:sp>
    </p:spTree>
    <p:extLst>
      <p:ext uri="{BB962C8B-B14F-4D97-AF65-F5344CB8AC3E}">
        <p14:creationId xmlns:p14="http://schemas.microsoft.com/office/powerpoint/2010/main" val="21705591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2A29CFE-C088-4A5B-B45D-6D6A6E2B093E}" type="datetimeFigureOut">
              <a:rPr lang="en-GB" smtClean="0"/>
              <a:t>22/03/2024</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8D7F105-CA2C-4A8F-A982-A3654FF09694}" type="slidenum">
              <a:rPr lang="en-GB" smtClean="0"/>
              <a:t>‹#›</a:t>
            </a:fld>
            <a:endParaRPr lang="en-GB"/>
          </a:p>
        </p:txBody>
      </p:sp>
    </p:spTree>
    <p:extLst>
      <p:ext uri="{BB962C8B-B14F-4D97-AF65-F5344CB8AC3E}">
        <p14:creationId xmlns:p14="http://schemas.microsoft.com/office/powerpoint/2010/main" val="11770179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2A29CFE-C088-4A5B-B45D-6D6A6E2B093E}" type="datetimeFigureOut">
              <a:rPr lang="en-GB" smtClean="0"/>
              <a:t>22/03/2024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8D7F105-CA2C-4A8F-A982-A3654FF09694}" type="slidenum">
              <a:rPr lang="en-GB" smtClean="0"/>
              <a:t>‹#›</a:t>
            </a:fld>
            <a:endParaRPr lang="en-GB"/>
          </a:p>
        </p:txBody>
      </p:sp>
    </p:spTree>
    <p:extLst>
      <p:ext uri="{BB962C8B-B14F-4D97-AF65-F5344CB8AC3E}">
        <p14:creationId xmlns:p14="http://schemas.microsoft.com/office/powerpoint/2010/main" val="2965348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tif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6"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2.tiff"/><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2.tiff"/><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6B2AC08-B14C-45B4-BD2E-F44BD2B7C62D}" type="datetimeFigureOut">
              <a:rPr lang="en-GB"/>
              <a:pPr>
                <a:defRPr/>
              </a:pPr>
              <a:t>22/03/2024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A67B407-5E6C-47AA-B03F-1717B769F6C9}" type="slidenum">
              <a:rPr lang="en-GB"/>
              <a:pPr>
                <a:defRPr/>
              </a:pPr>
              <a:t>‹#›</a:t>
            </a:fld>
            <a:endParaRPr lang="en-GB"/>
          </a:p>
        </p:txBody>
      </p:sp>
      <p:pic>
        <p:nvPicPr>
          <p:cNvPr id="7"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3271167" cy="3163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3528" y="5949280"/>
            <a:ext cx="3312368" cy="655527"/>
          </a:xfrm>
          <a:prstGeom prst="rect">
            <a:avLst/>
          </a:prstGeom>
        </p:spPr>
      </p:pic>
      <p:sp>
        <p:nvSpPr>
          <p:cNvPr id="3" name="TextBox 2">
            <a:extLst>
              <a:ext uri="{FF2B5EF4-FFF2-40B4-BE49-F238E27FC236}">
                <a16:creationId xmlns:a16="http://schemas.microsoft.com/office/drawing/2014/main" id="{A5869083-C0D0-C0B2-B530-F2EBE7A3C8BD}"/>
              </a:ext>
            </a:extLst>
          </p:cNvPr>
          <p:cNvSpPr txBox="1"/>
          <p:nvPr>
            <p:extLst>
              <p:ext uri="{1162E1C5-73C7-4A58-AE30-91384D911F3F}">
                <p184:classification xmlns:p184="http://schemas.microsoft.com/office/powerpoint/2018/4/main" val="ftr"/>
              </p:ext>
            </p:extLst>
          </p:nvPr>
        </p:nvSpPr>
        <p:spPr>
          <a:xfrm>
            <a:off x="4341813" y="66421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cxnSp>
        <p:nvCxnSpPr>
          <p:cNvPr id="9" name="Straight Connector 8"/>
          <p:cNvCxnSpPr/>
          <p:nvPr userDrawn="1"/>
        </p:nvCxnSpPr>
        <p:spPr>
          <a:xfrm>
            <a:off x="323528" y="5733256"/>
            <a:ext cx="849694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435356"/>
      </p:ext>
    </p:extLst>
  </p:cSld>
  <p:clrMap bg1="lt1" tx1="dk1" bg2="lt2" tx2="dk2" accent1="accent1" accent2="accent2" accent3="accent3" accent4="accent4" accent5="accent5" accent6="accent6" hlink="hlink" folHlink="folHlink"/>
  <p:sldLayoutIdLst>
    <p:sldLayoutId id="2147483689"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23528" y="5949280"/>
            <a:ext cx="3312368" cy="655527"/>
          </a:xfrm>
          <a:prstGeom prst="rect">
            <a:avLst/>
          </a:prstGeom>
        </p:spPr>
      </p:pic>
      <p:pic>
        <p:nvPicPr>
          <p:cNvPr id="9" name="Picture 2"/>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rot="10800000">
            <a:off x="7255516" y="5031466"/>
            <a:ext cx="1888484" cy="1826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id="{D1B30A23-AD48-3970-D3F8-4349EB6F674E}"/>
              </a:ext>
            </a:extLst>
          </p:cNvPr>
          <p:cNvSpPr txBox="1"/>
          <p:nvPr>
            <p:extLst>
              <p:ext uri="{1162E1C5-73C7-4A58-AE30-91384D911F3F}">
                <p184:classification xmlns:p184="http://schemas.microsoft.com/office/powerpoint/2018/4/main" val="ftr"/>
              </p:ext>
            </p:extLst>
          </p:nvPr>
        </p:nvSpPr>
        <p:spPr>
          <a:xfrm>
            <a:off x="4341813" y="66421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cxnSp>
        <p:nvCxnSpPr>
          <p:cNvPr id="8" name="Straight Connector 7"/>
          <p:cNvCxnSpPr>
            <a:cxnSpLocks/>
          </p:cNvCxnSpPr>
          <p:nvPr userDrawn="1"/>
        </p:nvCxnSpPr>
        <p:spPr>
          <a:xfrm>
            <a:off x="323528" y="5733256"/>
            <a:ext cx="729093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811209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672" r:id="rId10"/>
    <p:sldLayoutId id="2147483673" r:id="rId11"/>
    <p:sldLayoutId id="2147483674" r:id="rId12"/>
    <p:sldLayoutId id="2147483687"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E3EA5-0098-4387-91C8-19DCB2D44152}" type="datetimeFigureOut">
              <a:rPr lang="en-GB" smtClean="0"/>
              <a:t>22/03/2024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C85520-E22D-438E-A2AA-12CB05CF9CE6}" type="slidenum">
              <a:rPr lang="en-GB" smtClean="0"/>
              <a:t>‹#›</a:t>
            </a:fld>
            <a:endParaRPr lang="en-GB"/>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23528" y="5949280"/>
            <a:ext cx="3312368" cy="655527"/>
          </a:xfrm>
          <a:prstGeom prst="rect">
            <a:avLst/>
          </a:prstGeom>
        </p:spPr>
      </p:pic>
      <p:cxnSp>
        <p:nvCxnSpPr>
          <p:cNvPr id="8" name="Straight Connector 7"/>
          <p:cNvCxnSpPr/>
          <p:nvPr userDrawn="1"/>
        </p:nvCxnSpPr>
        <p:spPr>
          <a:xfrm>
            <a:off x="323528" y="5733256"/>
            <a:ext cx="83529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rot="5400000">
            <a:off x="5926487" y="53654"/>
            <a:ext cx="3271167" cy="3163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a:extLst>
              <a:ext uri="{FF2B5EF4-FFF2-40B4-BE49-F238E27FC236}">
                <a16:creationId xmlns:a16="http://schemas.microsoft.com/office/drawing/2014/main" id="{AE68CBF6-F1BD-ECE1-86D9-71756E361A1D}"/>
              </a:ext>
            </a:extLst>
          </p:cNvPr>
          <p:cNvSpPr txBox="1"/>
          <p:nvPr>
            <p:extLst>
              <p:ext uri="{1162E1C5-73C7-4A58-AE30-91384D911F3F}">
                <p184:classification xmlns:p184="http://schemas.microsoft.com/office/powerpoint/2018/4/main" val="ftr"/>
              </p:ext>
            </p:extLst>
          </p:nvPr>
        </p:nvSpPr>
        <p:spPr>
          <a:xfrm>
            <a:off x="4341813" y="66421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09956581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3.sv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 Id="rId9" Type="http://schemas.openxmlformats.org/officeDocument/2006/relationships/image" Target="../media/image11.svg"/></Relationships>
</file>

<file path=ppt/slides/_rels/slide2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 Id="rId9" Type="http://schemas.openxmlformats.org/officeDocument/2006/relationships/image" Target="../media/image11.svg"/></Relationships>
</file>

<file path=ppt/slides/_rels/slide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5.svg"/><Relationship Id="rId7" Type="http://schemas.openxmlformats.org/officeDocument/2006/relationships/image" Target="../media/image15.sv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 Id="rId9" Type="http://schemas.openxmlformats.org/officeDocument/2006/relationships/image" Target="../media/image17.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7.svg"/><Relationship Id="rId7" Type="http://schemas.openxmlformats.org/officeDocument/2006/relationships/image" Target="../media/image19.sv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svg"/><Relationship Id="rId4" Type="http://schemas.openxmlformats.org/officeDocument/2006/relationships/image" Target="../media/image16.png"/><Relationship Id="rId9" Type="http://schemas.openxmlformats.org/officeDocument/2006/relationships/image" Target="../media/image9.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3"/>
          <p:cNvSpPr txBox="1">
            <a:spLocks noChangeArrowheads="1"/>
          </p:cNvSpPr>
          <p:nvPr/>
        </p:nvSpPr>
        <p:spPr bwMode="auto">
          <a:xfrm>
            <a:off x="2771800" y="1988840"/>
            <a:ext cx="5761038" cy="2769989"/>
          </a:xfrm>
          <a:prstGeom prst="rect">
            <a:avLst/>
          </a:prstGeom>
          <a:noFill/>
          <a:ln w="9525">
            <a:noFill/>
            <a:prstDash val="dashDot"/>
            <a:miter lim="800000"/>
            <a:headEnd/>
            <a:tailEnd/>
          </a:ln>
          <a:extLst>
            <a:ext uri="{909E8E84-426E-40DD-AFC4-6F175D3DCCD1}">
              <a14:hiddenFill xmlns:a14="http://schemas.microsoft.com/office/drawing/2010/main">
                <a:solidFill>
                  <a:srgbClr val="FFFFFF"/>
                </a:solidFill>
              </a14:hiddenFill>
            </a:ext>
          </a:extLst>
        </p:spPr>
        <p:txBody>
          <a:bodyPr lIns="91440" tIns="45720" rIns="91440" bIns="45720" anchor="t">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3600" b="1">
                <a:latin typeface="Arial"/>
                <a:cs typeface="Arial"/>
              </a:rPr>
              <a:t>Show &amp; Tell</a:t>
            </a:r>
            <a:endParaRPr lang="en-US"/>
          </a:p>
          <a:p>
            <a:endParaRPr lang="en-GB" altLang="en-US" sz="2400" b="1">
              <a:latin typeface="Arial" charset="0"/>
            </a:endParaRPr>
          </a:p>
          <a:p>
            <a:r>
              <a:rPr lang="en-GB" altLang="en-US" sz="2400" b="1">
                <a:latin typeface="Arial"/>
                <a:cs typeface="Arial"/>
              </a:rPr>
              <a:t>West Midlands Placement Portal        </a:t>
            </a:r>
            <a:endParaRPr lang="en-GB" altLang="en-US" sz="2400" b="1">
              <a:latin typeface="Arial" charset="0"/>
            </a:endParaRPr>
          </a:p>
          <a:p>
            <a:r>
              <a:rPr lang="en-GB" altLang="en-US" sz="2400">
                <a:latin typeface="Arial"/>
                <a:cs typeface="Arial"/>
              </a:rPr>
              <a:t>Sprint 18 – 13th March 2024</a:t>
            </a:r>
            <a:endParaRPr lang="en-GB" altLang="en-US" sz="2400">
              <a:latin typeface="Arial" charset="0"/>
            </a:endParaRPr>
          </a:p>
          <a:p>
            <a:endParaRPr lang="en-GB" altLang="en-US" b="1">
              <a:latin typeface="Arial" charset="0"/>
            </a:endParaRPr>
          </a:p>
          <a:p>
            <a:endParaRPr lang="en-GB" altLang="en-US" b="1">
              <a:latin typeface="Arial" charset="0"/>
            </a:endParaRPr>
          </a:p>
          <a:p>
            <a:endParaRPr lang="en-GB" altLang="en-US" b="1">
              <a:latin typeface="Arial" charset="0"/>
            </a:endParaRPr>
          </a:p>
          <a:p>
            <a:endParaRPr lang="en-GB" altLang="en-US" sz="1200">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323528" y="274638"/>
            <a:ext cx="7992888" cy="764049"/>
          </a:xfrm>
        </p:spPr>
        <p:txBody>
          <a:bodyPr lIns="91440" tIns="45720" rIns="91440" bIns="45720" anchor="t"/>
          <a:lstStyle/>
          <a:p>
            <a:pPr algn="l">
              <a:spcBef>
                <a:spcPts val="0"/>
              </a:spcBef>
            </a:pPr>
            <a:r>
              <a:rPr lang="en-GB" sz="2800" b="1">
                <a:latin typeface="Arial"/>
                <a:ea typeface="+mn-ea"/>
                <a:cs typeface="Arial"/>
              </a:rPr>
              <a:t>How</a:t>
            </a:r>
            <a:endParaRPr lang="en-GB" sz="2800" b="1">
              <a:latin typeface="Arial" panose="020B0604020202020204" pitchFamily="34" charset="0"/>
              <a:ea typeface="+mn-ea"/>
              <a:cs typeface="Arial" panose="020B0604020202020204" pitchFamily="34" charset="0"/>
            </a:endParaRPr>
          </a:p>
        </p:txBody>
      </p:sp>
      <p:pic>
        <p:nvPicPr>
          <p:cNvPr id="4" name="Graphic 3" descr="Arrow circle with solid fill">
            <a:extLst>
              <a:ext uri="{FF2B5EF4-FFF2-40B4-BE49-F238E27FC236}">
                <a16:creationId xmlns:a16="http://schemas.microsoft.com/office/drawing/2014/main" id="{C3FB0EA3-1A2B-3F2A-A40E-0A2F1C5D2F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86915" y="1220319"/>
            <a:ext cx="2881781" cy="2881781"/>
          </a:xfrm>
          <a:prstGeom prst="rect">
            <a:avLst/>
          </a:prstGeom>
        </p:spPr>
      </p:pic>
      <p:sp>
        <p:nvSpPr>
          <p:cNvPr id="3" name="TextBox 1">
            <a:extLst>
              <a:ext uri="{FF2B5EF4-FFF2-40B4-BE49-F238E27FC236}">
                <a16:creationId xmlns:a16="http://schemas.microsoft.com/office/drawing/2014/main" id="{129D4A0C-ED4B-EA9C-9D38-8AD0889ADF49}"/>
              </a:ext>
            </a:extLst>
          </p:cNvPr>
          <p:cNvSpPr txBox="1"/>
          <p:nvPr/>
        </p:nvSpPr>
        <p:spPr>
          <a:xfrm>
            <a:off x="458874" y="1110149"/>
            <a:ext cx="5007882" cy="268278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indent="-285750">
              <a:spcBef>
                <a:spcPts val="1000"/>
              </a:spcBef>
              <a:spcAft>
                <a:spcPts val="0"/>
              </a:spcAft>
              <a:buFont typeface="Arial" panose="020B0604020202020204" pitchFamily="34" charset="0"/>
              <a:buChar char="•"/>
            </a:pPr>
            <a:r>
              <a:rPr lang="en-GB" sz="1600" b="1">
                <a:latin typeface="Arial"/>
                <a:cs typeface="Arial"/>
              </a:rPr>
              <a:t>We tested 3 different design iterations of the LA/Provider Approval Loop with various options for adding a query which we will share in a future show and tell, once the team have had chance to understand the design and development implications.</a:t>
            </a:r>
            <a:endParaRPr lang="en-GB" sz="1600" b="1">
              <a:latin typeface="Arial"/>
            </a:endParaRPr>
          </a:p>
          <a:p>
            <a:pPr marL="285750" indent="-285750">
              <a:spcBef>
                <a:spcPts val="1000"/>
              </a:spcBef>
              <a:spcAft>
                <a:spcPts val="0"/>
              </a:spcAft>
              <a:buFont typeface="Arial" panose="020B0604020202020204" pitchFamily="34" charset="0"/>
              <a:buChar char="•"/>
            </a:pPr>
            <a:r>
              <a:rPr lang="en-GB" sz="1600" b="1">
                <a:latin typeface="Arial"/>
                <a:cs typeface="Arial"/>
              </a:rPr>
              <a:t>Today we will be sharing the insights from the start of the approval journey and if the referral has all the information and documentation to be approved.</a:t>
            </a:r>
          </a:p>
        </p:txBody>
      </p:sp>
    </p:spTree>
    <p:extLst>
      <p:ext uri="{BB962C8B-B14F-4D97-AF65-F5344CB8AC3E}">
        <p14:creationId xmlns:p14="http://schemas.microsoft.com/office/powerpoint/2010/main" val="3234902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78C477D-6555-2328-4EA1-0660791E00B8}"/>
              </a:ext>
            </a:extLst>
          </p:cNvPr>
          <p:cNvPicPr>
            <a:picLocks noChangeAspect="1"/>
          </p:cNvPicPr>
          <p:nvPr/>
        </p:nvPicPr>
        <p:blipFill>
          <a:blip r:embed="rId3"/>
          <a:stretch>
            <a:fillRect/>
          </a:stretch>
        </p:blipFill>
        <p:spPr>
          <a:xfrm>
            <a:off x="428174" y="1001487"/>
            <a:ext cx="5530504" cy="4675413"/>
          </a:xfrm>
          <a:prstGeom prst="rect">
            <a:avLst/>
          </a:prstGeom>
        </p:spPr>
      </p:pic>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323528" y="274638"/>
            <a:ext cx="7992888" cy="764049"/>
          </a:xfrm>
        </p:spPr>
        <p:txBody>
          <a:bodyPr lIns="91440" tIns="45720" rIns="91440" bIns="45720" anchor="t"/>
          <a:lstStyle/>
          <a:p>
            <a:pPr algn="l">
              <a:spcBef>
                <a:spcPts val="0"/>
              </a:spcBef>
            </a:pPr>
            <a:r>
              <a:rPr lang="en-GB" sz="2800" b="1">
                <a:latin typeface="Arial"/>
                <a:ea typeface="+mn-ea"/>
                <a:cs typeface="Arial"/>
              </a:rPr>
              <a:t>LA - Page: Listings</a:t>
            </a:r>
            <a:endParaRPr lang="en-GB" sz="2800" b="1">
              <a:latin typeface="Arial" panose="020B0604020202020204" pitchFamily="34" charset="0"/>
              <a:ea typeface="+mn-ea"/>
              <a:cs typeface="Arial" panose="020B0604020202020204" pitchFamily="34" charset="0"/>
            </a:endParaRPr>
          </a:p>
        </p:txBody>
      </p:sp>
      <p:sp>
        <p:nvSpPr>
          <p:cNvPr id="11" name="TextBox 1">
            <a:extLst>
              <a:ext uri="{FF2B5EF4-FFF2-40B4-BE49-F238E27FC236}">
                <a16:creationId xmlns:a16="http://schemas.microsoft.com/office/drawing/2014/main" id="{5C42E442-BD0D-3F3F-96B7-C9242921E381}"/>
              </a:ext>
            </a:extLst>
          </p:cNvPr>
          <p:cNvSpPr txBox="1"/>
          <p:nvPr/>
        </p:nvSpPr>
        <p:spPr>
          <a:xfrm>
            <a:off x="6063324" y="444500"/>
            <a:ext cx="2757148" cy="515525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All LA users were easily able to select the correct provider application</a:t>
            </a:r>
          </a:p>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It wasn’t clear however what the distinction was between ‘In progress and ‘Reviewed was and why that might be needed. </a:t>
            </a:r>
          </a:p>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LA users requested to able to filter by service so they could triage applications by need.</a:t>
            </a:r>
          </a:p>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One user queried how they would be notified if a new application came in.</a:t>
            </a:r>
            <a:endParaRPr lang="it-IT" sz="1600"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1754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78C477D-6555-2328-4EA1-0660791E00B8}"/>
              </a:ext>
            </a:extLst>
          </p:cNvPr>
          <p:cNvPicPr>
            <a:picLocks noChangeAspect="1"/>
          </p:cNvPicPr>
          <p:nvPr/>
        </p:nvPicPr>
        <p:blipFill>
          <a:blip r:embed="rId3"/>
          <a:stretch>
            <a:fillRect/>
          </a:stretch>
        </p:blipFill>
        <p:spPr>
          <a:xfrm>
            <a:off x="405756" y="841438"/>
            <a:ext cx="4792488" cy="4051504"/>
          </a:xfrm>
          <a:prstGeom prst="rect">
            <a:avLst/>
          </a:prstGeom>
        </p:spPr>
      </p:pic>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323528" y="274638"/>
            <a:ext cx="7992888" cy="764049"/>
          </a:xfrm>
        </p:spPr>
        <p:txBody>
          <a:bodyPr lIns="91440" tIns="45720" rIns="91440" bIns="45720" anchor="t"/>
          <a:lstStyle/>
          <a:p>
            <a:pPr algn="l">
              <a:spcBef>
                <a:spcPts val="0"/>
              </a:spcBef>
            </a:pPr>
            <a:r>
              <a:rPr lang="en-GB" sz="2800" b="1">
                <a:latin typeface="Arial"/>
                <a:ea typeface="+mn-ea"/>
                <a:cs typeface="Arial"/>
              </a:rPr>
              <a:t>LA - Page: Listings</a:t>
            </a:r>
            <a:endParaRPr lang="en-GB" sz="2800" b="1">
              <a:latin typeface="Arial" panose="020B0604020202020204" pitchFamily="34" charset="0"/>
              <a:ea typeface="+mn-ea"/>
              <a:cs typeface="Arial" panose="020B0604020202020204" pitchFamily="34" charset="0"/>
            </a:endParaRPr>
          </a:p>
        </p:txBody>
      </p:sp>
      <p:sp>
        <p:nvSpPr>
          <p:cNvPr id="11" name="TextBox 1">
            <a:extLst>
              <a:ext uri="{FF2B5EF4-FFF2-40B4-BE49-F238E27FC236}">
                <a16:creationId xmlns:a16="http://schemas.microsoft.com/office/drawing/2014/main" id="{5C42E442-BD0D-3F3F-96B7-C9242921E381}"/>
              </a:ext>
            </a:extLst>
          </p:cNvPr>
          <p:cNvSpPr txBox="1"/>
          <p:nvPr/>
        </p:nvSpPr>
        <p:spPr>
          <a:xfrm>
            <a:off x="5702300" y="393700"/>
            <a:ext cx="3118172" cy="428835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One provider didn't understand the distinction between the tabs and what the status of applications would be for each - and whether they were needed.</a:t>
            </a:r>
          </a:p>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One provider asked what the filters would be for ordering (</a:t>
            </a:r>
            <a:r>
              <a:rPr lang="en-GB" sz="1600" b="1" err="1">
                <a:latin typeface="Arial" panose="020B0604020202020204" pitchFamily="34" charset="0"/>
                <a:cs typeface="Arial" panose="020B0604020202020204" pitchFamily="34" charset="0"/>
              </a:rPr>
              <a:t>i.e</a:t>
            </a:r>
            <a:r>
              <a:rPr lang="en-GB" sz="1600" b="1">
                <a:latin typeface="Arial" panose="020B0604020202020204" pitchFamily="34" charset="0"/>
                <a:cs typeface="Arial" panose="020B0604020202020204" pitchFamily="34" charset="0"/>
              </a:rPr>
              <a:t> a-z, oldest to newest etc.)</a:t>
            </a:r>
          </a:p>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User commented that the filters didn't signify applications waiting for a response. They were also confused by profile change and type of request filters.</a:t>
            </a:r>
            <a:endParaRPr lang="it-IT" sz="1600" b="1">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6B48FA6-8F57-F6CA-830A-B897952A0197}"/>
              </a:ext>
            </a:extLst>
          </p:cNvPr>
          <p:cNvSpPr txBox="1"/>
          <p:nvPr/>
        </p:nvSpPr>
        <p:spPr>
          <a:xfrm>
            <a:off x="323528" y="4668532"/>
            <a:ext cx="7372671" cy="10464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i="1">
                <a:solidFill>
                  <a:schemeClr val="accent6">
                    <a:lumMod val="75000"/>
                  </a:schemeClr>
                </a:solidFill>
                <a:latin typeface="Arial"/>
                <a:ea typeface="Calibri"/>
                <a:cs typeface="Arial"/>
              </a:rPr>
              <a:t>“</a:t>
            </a:r>
            <a:r>
              <a:rPr lang="en-GB" sz="1600" b="1" i="1">
                <a:solidFill>
                  <a:schemeClr val="accent6">
                    <a:lumMod val="75000"/>
                  </a:schemeClr>
                </a:solidFill>
                <a:latin typeface="Calibri"/>
                <a:ea typeface="Calibri"/>
                <a:cs typeface="Calibri"/>
              </a:rPr>
              <a:t>’[you] don't need rejected / closed tab – unless you want to be specific – here are your active and rejected tab - If you reject a provider – can you un-reject them? – I wouldn’t want them to have to create everything again' </a:t>
            </a:r>
          </a:p>
          <a:p>
            <a:r>
              <a:rPr lang="en-US" sz="1400">
                <a:latin typeface="Arial"/>
                <a:cs typeface="Calibri"/>
              </a:rPr>
              <a:t>- </a:t>
            </a:r>
            <a:r>
              <a:rPr lang="en-US" sz="1400">
                <a:latin typeface="Arial"/>
                <a:cs typeface="Arial"/>
              </a:rPr>
              <a:t>P31, LA representative</a:t>
            </a:r>
          </a:p>
        </p:txBody>
      </p:sp>
    </p:spTree>
    <p:extLst>
      <p:ext uri="{BB962C8B-B14F-4D97-AF65-F5344CB8AC3E}">
        <p14:creationId xmlns:p14="http://schemas.microsoft.com/office/powerpoint/2010/main" val="2426359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323528" y="274638"/>
            <a:ext cx="7992888" cy="764049"/>
          </a:xfrm>
        </p:spPr>
        <p:txBody>
          <a:bodyPr lIns="91440" tIns="45720" rIns="91440" bIns="45720" anchor="t"/>
          <a:lstStyle/>
          <a:p>
            <a:pPr algn="l">
              <a:spcBef>
                <a:spcPts val="0"/>
              </a:spcBef>
            </a:pPr>
            <a:r>
              <a:rPr lang="en-GB" sz="2800" b="1">
                <a:latin typeface="Arial"/>
                <a:ea typeface="+mn-ea"/>
                <a:cs typeface="Arial"/>
              </a:rPr>
              <a:t>LA – Provider application/Holding company details</a:t>
            </a:r>
            <a:endParaRPr lang="en-GB" sz="2800" b="1">
              <a:latin typeface="Arial" panose="020B0604020202020204" pitchFamily="34" charset="0"/>
              <a:ea typeface="+mn-ea"/>
              <a:cs typeface="Arial" panose="020B0604020202020204" pitchFamily="34" charset="0"/>
            </a:endParaRPr>
          </a:p>
        </p:txBody>
      </p:sp>
      <p:sp>
        <p:nvSpPr>
          <p:cNvPr id="7" name="TextBox 1">
            <a:extLst>
              <a:ext uri="{FF2B5EF4-FFF2-40B4-BE49-F238E27FC236}">
                <a16:creationId xmlns:a16="http://schemas.microsoft.com/office/drawing/2014/main" id="{0D735954-BE7A-ECA0-D12E-E6ADAF842964}"/>
              </a:ext>
            </a:extLst>
          </p:cNvPr>
          <p:cNvSpPr txBox="1"/>
          <p:nvPr/>
        </p:nvSpPr>
        <p:spPr>
          <a:xfrm>
            <a:off x="5591225" y="1378629"/>
            <a:ext cx="3153047" cy="342144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One user didn’t notice the previous approval and another user wasn't clear what the previous approval meant and how, and by who  it had been previously approved by. </a:t>
            </a:r>
          </a:p>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There was also some confusion from one user on the term holding company and suggested parent company is a term more familiar to them.</a:t>
            </a:r>
          </a:p>
        </p:txBody>
      </p:sp>
      <p:pic>
        <p:nvPicPr>
          <p:cNvPr id="4" name="Picture 3">
            <a:extLst>
              <a:ext uri="{FF2B5EF4-FFF2-40B4-BE49-F238E27FC236}">
                <a16:creationId xmlns:a16="http://schemas.microsoft.com/office/drawing/2014/main" id="{BF646A49-5B43-AAB6-9CC3-40FD9B94F485}"/>
              </a:ext>
            </a:extLst>
          </p:cNvPr>
          <p:cNvPicPr>
            <a:picLocks noChangeAspect="1"/>
          </p:cNvPicPr>
          <p:nvPr/>
        </p:nvPicPr>
        <p:blipFill>
          <a:blip r:embed="rId3"/>
          <a:stretch>
            <a:fillRect/>
          </a:stretch>
        </p:blipFill>
        <p:spPr>
          <a:xfrm>
            <a:off x="533399" y="1378629"/>
            <a:ext cx="4616839" cy="4100741"/>
          </a:xfrm>
          <a:prstGeom prst="rect">
            <a:avLst/>
          </a:prstGeom>
        </p:spPr>
      </p:pic>
    </p:spTree>
    <p:extLst>
      <p:ext uri="{BB962C8B-B14F-4D97-AF65-F5344CB8AC3E}">
        <p14:creationId xmlns:p14="http://schemas.microsoft.com/office/powerpoint/2010/main" val="3098076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323528" y="274638"/>
            <a:ext cx="7992888" cy="764049"/>
          </a:xfrm>
        </p:spPr>
        <p:txBody>
          <a:bodyPr lIns="91440" tIns="45720" rIns="91440" bIns="45720" anchor="t"/>
          <a:lstStyle/>
          <a:p>
            <a:pPr algn="l">
              <a:spcBef>
                <a:spcPts val="0"/>
              </a:spcBef>
            </a:pPr>
            <a:r>
              <a:rPr lang="en-GB" sz="2800" b="1">
                <a:latin typeface="Arial"/>
                <a:ea typeface="+mn-ea"/>
                <a:cs typeface="Arial"/>
              </a:rPr>
              <a:t>LA – Provider company details</a:t>
            </a:r>
            <a:endParaRPr lang="en-GB" sz="2800" b="1">
              <a:latin typeface="Arial" panose="020B0604020202020204" pitchFamily="34" charset="0"/>
              <a:ea typeface="+mn-ea"/>
              <a:cs typeface="Arial" panose="020B0604020202020204" pitchFamily="34" charset="0"/>
            </a:endParaRPr>
          </a:p>
        </p:txBody>
      </p:sp>
      <p:sp>
        <p:nvSpPr>
          <p:cNvPr id="7" name="TextBox 1">
            <a:extLst>
              <a:ext uri="{FF2B5EF4-FFF2-40B4-BE49-F238E27FC236}">
                <a16:creationId xmlns:a16="http://schemas.microsoft.com/office/drawing/2014/main" id="{0D735954-BE7A-ECA0-D12E-E6ADAF842964}"/>
              </a:ext>
            </a:extLst>
          </p:cNvPr>
          <p:cNvSpPr txBox="1"/>
          <p:nvPr/>
        </p:nvSpPr>
        <p:spPr>
          <a:xfrm>
            <a:off x="5667425" y="916515"/>
            <a:ext cx="3153047" cy="342144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Both users understood they could check company data by copying/pasting company no. in companies house (this is already part of their process.</a:t>
            </a:r>
          </a:p>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One user requested contextual information for what the holding company number and company registration number within the provider details pertained to.</a:t>
            </a:r>
          </a:p>
        </p:txBody>
      </p:sp>
      <p:pic>
        <p:nvPicPr>
          <p:cNvPr id="8" name="Picture 7">
            <a:extLst>
              <a:ext uri="{FF2B5EF4-FFF2-40B4-BE49-F238E27FC236}">
                <a16:creationId xmlns:a16="http://schemas.microsoft.com/office/drawing/2014/main" id="{9825DCE5-6D07-34BA-1873-F663F6980809}"/>
              </a:ext>
            </a:extLst>
          </p:cNvPr>
          <p:cNvPicPr>
            <a:picLocks noChangeAspect="1"/>
          </p:cNvPicPr>
          <p:nvPr/>
        </p:nvPicPr>
        <p:blipFill>
          <a:blip r:embed="rId3"/>
          <a:stretch>
            <a:fillRect/>
          </a:stretch>
        </p:blipFill>
        <p:spPr>
          <a:xfrm>
            <a:off x="459921" y="916515"/>
            <a:ext cx="4886779" cy="4600165"/>
          </a:xfrm>
          <a:prstGeom prst="rect">
            <a:avLst/>
          </a:prstGeom>
        </p:spPr>
      </p:pic>
    </p:spTree>
    <p:extLst>
      <p:ext uri="{BB962C8B-B14F-4D97-AF65-F5344CB8AC3E}">
        <p14:creationId xmlns:p14="http://schemas.microsoft.com/office/powerpoint/2010/main" val="3362980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323528" y="274638"/>
            <a:ext cx="7992888" cy="764049"/>
          </a:xfrm>
        </p:spPr>
        <p:txBody>
          <a:bodyPr lIns="91440" tIns="45720" rIns="91440" bIns="45720" anchor="t"/>
          <a:lstStyle/>
          <a:p>
            <a:pPr algn="l">
              <a:spcBef>
                <a:spcPts val="0"/>
              </a:spcBef>
            </a:pPr>
            <a:r>
              <a:rPr lang="en-GB" sz="2800" b="1">
                <a:latin typeface="Arial"/>
                <a:ea typeface="+mn-ea"/>
                <a:cs typeface="Arial"/>
              </a:rPr>
              <a:t>LA – Service details</a:t>
            </a:r>
            <a:endParaRPr lang="en-GB" sz="2800" b="1">
              <a:latin typeface="Arial" panose="020B0604020202020204" pitchFamily="34" charset="0"/>
              <a:ea typeface="+mn-ea"/>
              <a:cs typeface="Arial" panose="020B0604020202020204" pitchFamily="34" charset="0"/>
            </a:endParaRPr>
          </a:p>
        </p:txBody>
      </p:sp>
      <p:sp>
        <p:nvSpPr>
          <p:cNvPr id="7" name="TextBox 1">
            <a:extLst>
              <a:ext uri="{FF2B5EF4-FFF2-40B4-BE49-F238E27FC236}">
                <a16:creationId xmlns:a16="http://schemas.microsoft.com/office/drawing/2014/main" id="{0D735954-BE7A-ECA0-D12E-E6ADAF842964}"/>
              </a:ext>
            </a:extLst>
          </p:cNvPr>
          <p:cNvSpPr txBox="1"/>
          <p:nvPr/>
        </p:nvSpPr>
        <p:spPr>
          <a:xfrm>
            <a:off x="5667425" y="916515"/>
            <a:ext cx="3153047" cy="292900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One user commented that the Appendix 2 doc should be in the home details, not the service details.</a:t>
            </a:r>
          </a:p>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One user commented that the category type (for accommodation type) was missing. (</a:t>
            </a:r>
            <a:r>
              <a:rPr lang="en-GB" sz="1600" b="1" err="1">
                <a:latin typeface="Arial" panose="020B0604020202020204" pitchFamily="34" charset="0"/>
                <a:cs typeface="Arial" panose="020B0604020202020204" pitchFamily="34" charset="0"/>
              </a:rPr>
              <a:t>e.g</a:t>
            </a:r>
            <a:r>
              <a:rPr lang="en-GB" sz="1600" b="1">
                <a:latin typeface="Arial" panose="020B0604020202020204" pitchFamily="34" charset="0"/>
                <a:cs typeface="Arial" panose="020B0604020202020204" pitchFamily="34" charset="0"/>
              </a:rPr>
              <a:t> ring-fenced etc.) PO's need this information to place appropriately.</a:t>
            </a:r>
          </a:p>
        </p:txBody>
      </p:sp>
      <p:pic>
        <p:nvPicPr>
          <p:cNvPr id="4" name="Picture 3">
            <a:extLst>
              <a:ext uri="{FF2B5EF4-FFF2-40B4-BE49-F238E27FC236}">
                <a16:creationId xmlns:a16="http://schemas.microsoft.com/office/drawing/2014/main" id="{8F6AFFF9-090E-BED3-BE8E-C89C0480FAA9}"/>
              </a:ext>
            </a:extLst>
          </p:cNvPr>
          <p:cNvPicPr>
            <a:picLocks noChangeAspect="1"/>
          </p:cNvPicPr>
          <p:nvPr/>
        </p:nvPicPr>
        <p:blipFill>
          <a:blip r:embed="rId3"/>
          <a:stretch>
            <a:fillRect/>
          </a:stretch>
        </p:blipFill>
        <p:spPr>
          <a:xfrm>
            <a:off x="479531" y="916515"/>
            <a:ext cx="4582238" cy="4714754"/>
          </a:xfrm>
          <a:prstGeom prst="rect">
            <a:avLst/>
          </a:prstGeom>
        </p:spPr>
      </p:pic>
    </p:spTree>
    <p:extLst>
      <p:ext uri="{BB962C8B-B14F-4D97-AF65-F5344CB8AC3E}">
        <p14:creationId xmlns:p14="http://schemas.microsoft.com/office/powerpoint/2010/main" val="2229046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323528" y="274638"/>
            <a:ext cx="7992888" cy="764049"/>
          </a:xfrm>
        </p:spPr>
        <p:txBody>
          <a:bodyPr lIns="91440" tIns="45720" rIns="91440" bIns="45720" anchor="t"/>
          <a:lstStyle/>
          <a:p>
            <a:pPr algn="l">
              <a:spcBef>
                <a:spcPts val="0"/>
              </a:spcBef>
            </a:pPr>
            <a:r>
              <a:rPr lang="en-GB" sz="2800" b="1">
                <a:latin typeface="Arial"/>
                <a:ea typeface="+mn-ea"/>
                <a:cs typeface="Arial"/>
              </a:rPr>
              <a:t>Provider – Add documents</a:t>
            </a:r>
            <a:endParaRPr lang="en-GB" sz="2800" b="1">
              <a:latin typeface="Arial" panose="020B0604020202020204" pitchFamily="34" charset="0"/>
              <a:ea typeface="+mn-ea"/>
              <a:cs typeface="Arial" panose="020B0604020202020204" pitchFamily="34" charset="0"/>
            </a:endParaRPr>
          </a:p>
        </p:txBody>
      </p:sp>
      <p:sp>
        <p:nvSpPr>
          <p:cNvPr id="7" name="TextBox 1">
            <a:extLst>
              <a:ext uri="{FF2B5EF4-FFF2-40B4-BE49-F238E27FC236}">
                <a16:creationId xmlns:a16="http://schemas.microsoft.com/office/drawing/2014/main" id="{0D735954-BE7A-ECA0-D12E-E6ADAF842964}"/>
              </a:ext>
            </a:extLst>
          </p:cNvPr>
          <p:cNvSpPr txBox="1"/>
          <p:nvPr/>
        </p:nvSpPr>
        <p:spPr>
          <a:xfrm>
            <a:off x="4756472" y="916515"/>
            <a:ext cx="4064001" cy="392415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All users understood to click 'change' to amend a document</a:t>
            </a:r>
          </a:p>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All users managed to add the insurance doc although one user needed support as they had not realised they had to remove the old document before adding a new one. Another user mentioned this had confused them.</a:t>
            </a:r>
          </a:p>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One user was confused by the fields to enter document dates, and had not uploaded new document before trying to fill them in. </a:t>
            </a:r>
          </a:p>
          <a:p>
            <a:pPr marL="285750" indent="-285750">
              <a:spcBef>
                <a:spcPts val="1000"/>
              </a:spcBef>
              <a:spcAft>
                <a:spcPts val="0"/>
              </a:spcAft>
              <a:buFont typeface="Arial" panose="020B0604020202020204" pitchFamily="34" charset="0"/>
              <a:buChar char="•"/>
            </a:pPr>
            <a:endParaRPr lang="en-GB" sz="1600" b="1">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65A57C35-9F29-FB62-9A0F-111ECED1BA66}"/>
              </a:ext>
            </a:extLst>
          </p:cNvPr>
          <p:cNvPicPr>
            <a:picLocks noChangeAspect="1"/>
          </p:cNvPicPr>
          <p:nvPr/>
        </p:nvPicPr>
        <p:blipFill rotWithShape="1">
          <a:blip r:embed="rId3"/>
          <a:srcRect l="13443" r="29600" b="23857"/>
          <a:stretch/>
        </p:blipFill>
        <p:spPr>
          <a:xfrm>
            <a:off x="508000" y="916515"/>
            <a:ext cx="4064000" cy="4315885"/>
          </a:xfrm>
          <a:prstGeom prst="rect">
            <a:avLst/>
          </a:prstGeom>
        </p:spPr>
      </p:pic>
    </p:spTree>
    <p:extLst>
      <p:ext uri="{BB962C8B-B14F-4D97-AF65-F5344CB8AC3E}">
        <p14:creationId xmlns:p14="http://schemas.microsoft.com/office/powerpoint/2010/main" val="112116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2607B0B-F445-3E1C-24D8-FD154D86C8F7}"/>
              </a:ext>
            </a:extLst>
          </p:cNvPr>
          <p:cNvPicPr>
            <a:picLocks noChangeAspect="1"/>
          </p:cNvPicPr>
          <p:nvPr/>
        </p:nvPicPr>
        <p:blipFill rotWithShape="1">
          <a:blip r:embed="rId3"/>
          <a:srcRect b="4862"/>
          <a:stretch/>
        </p:blipFill>
        <p:spPr>
          <a:xfrm>
            <a:off x="438324" y="916515"/>
            <a:ext cx="4318148" cy="4709585"/>
          </a:xfrm>
          <a:prstGeom prst="rect">
            <a:avLst/>
          </a:prstGeom>
        </p:spPr>
      </p:pic>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323528" y="274638"/>
            <a:ext cx="7992888" cy="764049"/>
          </a:xfrm>
        </p:spPr>
        <p:txBody>
          <a:bodyPr lIns="91440" tIns="45720" rIns="91440" bIns="45720" anchor="t"/>
          <a:lstStyle/>
          <a:p>
            <a:pPr algn="l">
              <a:spcBef>
                <a:spcPts val="0"/>
              </a:spcBef>
            </a:pPr>
            <a:r>
              <a:rPr lang="en-GB" sz="2800" b="1">
                <a:latin typeface="Arial"/>
                <a:ea typeface="+mn-ea"/>
                <a:cs typeface="Arial"/>
              </a:rPr>
              <a:t>Provider – Save and Continue</a:t>
            </a:r>
            <a:endParaRPr lang="en-GB" sz="2800" b="1">
              <a:latin typeface="Arial" panose="020B0604020202020204" pitchFamily="34" charset="0"/>
              <a:ea typeface="+mn-ea"/>
              <a:cs typeface="Arial" panose="020B0604020202020204" pitchFamily="34" charset="0"/>
            </a:endParaRPr>
          </a:p>
        </p:txBody>
      </p:sp>
      <p:sp>
        <p:nvSpPr>
          <p:cNvPr id="7" name="TextBox 1">
            <a:extLst>
              <a:ext uri="{FF2B5EF4-FFF2-40B4-BE49-F238E27FC236}">
                <a16:creationId xmlns:a16="http://schemas.microsoft.com/office/drawing/2014/main" id="{0D735954-BE7A-ECA0-D12E-E6ADAF842964}"/>
              </a:ext>
            </a:extLst>
          </p:cNvPr>
          <p:cNvSpPr txBox="1"/>
          <p:nvPr/>
        </p:nvSpPr>
        <p:spPr>
          <a:xfrm>
            <a:off x="4756472" y="916515"/>
            <a:ext cx="4064001" cy="428835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Half of the users had to be prompted to save and continue after updating their profile query, one stated they would save and exit as they had updated the query already – meaning that this user did not complete the scenario and we should consider shortening this process.</a:t>
            </a:r>
          </a:p>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One (residential) user queried the visible full addresses of their residential children’s homes. They would need to be reassured that this information was secure.</a:t>
            </a:r>
          </a:p>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No users navigated back to their application (one submitted) or suggested that they needed to.</a:t>
            </a:r>
          </a:p>
        </p:txBody>
      </p:sp>
    </p:spTree>
    <p:extLst>
      <p:ext uri="{BB962C8B-B14F-4D97-AF65-F5344CB8AC3E}">
        <p14:creationId xmlns:p14="http://schemas.microsoft.com/office/powerpoint/2010/main" val="1779524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323528" y="274638"/>
            <a:ext cx="7992888" cy="764049"/>
          </a:xfrm>
        </p:spPr>
        <p:txBody>
          <a:bodyPr lIns="91440" tIns="45720" rIns="91440" bIns="45720" anchor="t"/>
          <a:lstStyle/>
          <a:p>
            <a:pPr algn="l">
              <a:spcBef>
                <a:spcPts val="0"/>
              </a:spcBef>
            </a:pPr>
            <a:r>
              <a:rPr lang="en-GB" sz="2800" b="1">
                <a:latin typeface="Arial"/>
                <a:ea typeface="+mn-ea"/>
                <a:cs typeface="Arial"/>
              </a:rPr>
              <a:t>Provider – Home documents</a:t>
            </a:r>
            <a:endParaRPr lang="en-GB" sz="2800" b="1">
              <a:latin typeface="Arial" panose="020B060402020202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BDC1422E-9B9A-4AAB-DC39-1851A6EA2A2A}"/>
              </a:ext>
            </a:extLst>
          </p:cNvPr>
          <p:cNvSpPr txBox="1"/>
          <p:nvPr/>
        </p:nvSpPr>
        <p:spPr>
          <a:xfrm>
            <a:off x="4485132" y="4466204"/>
            <a:ext cx="4166936" cy="12926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i="1">
                <a:solidFill>
                  <a:schemeClr val="accent6">
                    <a:lumMod val="75000"/>
                  </a:schemeClr>
                </a:solidFill>
                <a:latin typeface="Arial"/>
                <a:cs typeface="Arial"/>
              </a:rPr>
              <a:t>“You’d want to make sure that the query was resolved and you’re back on [able to accept referrals]”</a:t>
            </a:r>
          </a:p>
          <a:p>
            <a:endParaRPr lang="en-US" sz="1600" b="1" i="1">
              <a:solidFill>
                <a:schemeClr val="accent6">
                  <a:lumMod val="75000"/>
                </a:schemeClr>
              </a:solidFill>
              <a:latin typeface="Arial" panose="020B0604020202020204" pitchFamily="34" charset="0"/>
              <a:cs typeface="Arial" panose="020B0604020202020204" pitchFamily="34" charset="0"/>
            </a:endParaRPr>
          </a:p>
          <a:p>
            <a:r>
              <a:rPr lang="en-US" sz="1400">
                <a:latin typeface="Arial"/>
                <a:cs typeface="Calibri"/>
              </a:rPr>
              <a:t>- </a:t>
            </a:r>
            <a:r>
              <a:rPr lang="en-US" sz="1400">
                <a:latin typeface="Arial"/>
                <a:cs typeface="Arial"/>
              </a:rPr>
              <a:t>P111 (Supported Accommodation Provider)</a:t>
            </a:r>
          </a:p>
        </p:txBody>
      </p:sp>
      <p:sp>
        <p:nvSpPr>
          <p:cNvPr id="5" name="TextBox 1">
            <a:extLst>
              <a:ext uri="{FF2B5EF4-FFF2-40B4-BE49-F238E27FC236}">
                <a16:creationId xmlns:a16="http://schemas.microsoft.com/office/drawing/2014/main" id="{CE5AED8F-4953-41FD-7881-DDDDBEBDE630}"/>
              </a:ext>
            </a:extLst>
          </p:cNvPr>
          <p:cNvSpPr txBox="1"/>
          <p:nvPr/>
        </p:nvSpPr>
        <p:spPr>
          <a:xfrm>
            <a:off x="4756472" y="916515"/>
            <a:ext cx="4064001" cy="305724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All users managed to replace the out-of-date </a:t>
            </a:r>
            <a:r>
              <a:rPr lang="en-GB" sz="1600" b="1" err="1">
                <a:latin typeface="Arial" panose="020B0604020202020204" pitchFamily="34" charset="0"/>
                <a:cs typeface="Arial" panose="020B0604020202020204" pitchFamily="34" charset="0"/>
              </a:rPr>
              <a:t>SoP</a:t>
            </a:r>
            <a:r>
              <a:rPr lang="en-GB" sz="1600" b="1">
                <a:latin typeface="Arial" panose="020B0604020202020204" pitchFamily="34" charset="0"/>
                <a:cs typeface="Arial" panose="020B0604020202020204" pitchFamily="34" charset="0"/>
              </a:rPr>
              <a:t>. </a:t>
            </a:r>
          </a:p>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One user mentioned that there should be descriptions or categories visible next to each home. </a:t>
            </a:r>
          </a:p>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One mentioned that it was confusing whether their home would be suspended from taking referrals until their docs/queries were verified, as this could cause loss of income which is very concerning.</a:t>
            </a:r>
          </a:p>
        </p:txBody>
      </p:sp>
      <p:sp>
        <p:nvSpPr>
          <p:cNvPr id="8" name="TextBox 7">
            <a:extLst>
              <a:ext uri="{FF2B5EF4-FFF2-40B4-BE49-F238E27FC236}">
                <a16:creationId xmlns:a16="http://schemas.microsoft.com/office/drawing/2014/main" id="{13825D1D-084A-1778-FC30-60E822EA245F}"/>
              </a:ext>
            </a:extLst>
          </p:cNvPr>
          <p:cNvSpPr txBox="1"/>
          <p:nvPr/>
        </p:nvSpPr>
        <p:spPr>
          <a:xfrm>
            <a:off x="318196" y="3973762"/>
            <a:ext cx="4166936" cy="178510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i="1">
                <a:solidFill>
                  <a:schemeClr val="accent6">
                    <a:lumMod val="75000"/>
                  </a:schemeClr>
                </a:solidFill>
                <a:latin typeface="Arial"/>
                <a:cs typeface="Arial"/>
              </a:rPr>
              <a:t>I would expect a description which is something like ‘x house is registered to take children with learning disabilities and the certificate would say type of children you’re allowed to support. </a:t>
            </a:r>
          </a:p>
          <a:p>
            <a:endParaRPr lang="en-US" sz="1600" b="1" i="1">
              <a:solidFill>
                <a:schemeClr val="accent6">
                  <a:lumMod val="75000"/>
                </a:schemeClr>
              </a:solidFill>
              <a:latin typeface="Arial" panose="020B0604020202020204" pitchFamily="34" charset="0"/>
              <a:cs typeface="Arial" panose="020B0604020202020204" pitchFamily="34" charset="0"/>
            </a:endParaRPr>
          </a:p>
          <a:p>
            <a:r>
              <a:rPr lang="en-US" sz="1400">
                <a:latin typeface="Arial"/>
                <a:cs typeface="Calibri"/>
              </a:rPr>
              <a:t>- </a:t>
            </a:r>
            <a:r>
              <a:rPr lang="en-US" sz="1400">
                <a:latin typeface="Arial"/>
                <a:cs typeface="Arial"/>
              </a:rPr>
              <a:t>P155 (Residential Provider)</a:t>
            </a:r>
          </a:p>
        </p:txBody>
      </p:sp>
      <p:pic>
        <p:nvPicPr>
          <p:cNvPr id="10" name="Picture 9">
            <a:extLst>
              <a:ext uri="{FF2B5EF4-FFF2-40B4-BE49-F238E27FC236}">
                <a16:creationId xmlns:a16="http://schemas.microsoft.com/office/drawing/2014/main" id="{7A5AE8B3-F040-DECF-28EF-94DA1B6FFF44}"/>
              </a:ext>
            </a:extLst>
          </p:cNvPr>
          <p:cNvPicPr>
            <a:picLocks noChangeAspect="1"/>
          </p:cNvPicPr>
          <p:nvPr/>
        </p:nvPicPr>
        <p:blipFill>
          <a:blip r:embed="rId3"/>
          <a:stretch>
            <a:fillRect/>
          </a:stretch>
        </p:blipFill>
        <p:spPr>
          <a:xfrm>
            <a:off x="600198" y="812131"/>
            <a:ext cx="3613593" cy="2987320"/>
          </a:xfrm>
          <a:prstGeom prst="rect">
            <a:avLst/>
          </a:prstGeom>
        </p:spPr>
      </p:pic>
    </p:spTree>
    <p:extLst>
      <p:ext uri="{BB962C8B-B14F-4D97-AF65-F5344CB8AC3E}">
        <p14:creationId xmlns:p14="http://schemas.microsoft.com/office/powerpoint/2010/main" val="2155697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323528" y="274638"/>
            <a:ext cx="7992888" cy="764049"/>
          </a:xfrm>
        </p:spPr>
        <p:txBody>
          <a:bodyPr lIns="91440" tIns="45720" rIns="91440" bIns="45720" anchor="t"/>
          <a:lstStyle/>
          <a:p>
            <a:pPr algn="l">
              <a:spcBef>
                <a:spcPts val="0"/>
              </a:spcBef>
            </a:pPr>
            <a:r>
              <a:rPr lang="en-GB" sz="2800" b="1">
                <a:latin typeface="Arial"/>
                <a:ea typeface="+mn-ea"/>
                <a:cs typeface="Arial"/>
              </a:rPr>
              <a:t>Next steps</a:t>
            </a:r>
            <a:endParaRPr lang="en-US">
              <a:ea typeface="+mn-ea"/>
            </a:endParaRPr>
          </a:p>
        </p:txBody>
      </p:sp>
      <p:sp>
        <p:nvSpPr>
          <p:cNvPr id="3" name="TextBox 1">
            <a:extLst>
              <a:ext uri="{FF2B5EF4-FFF2-40B4-BE49-F238E27FC236}">
                <a16:creationId xmlns:a16="http://schemas.microsoft.com/office/drawing/2014/main" id="{129D4A0C-ED4B-EA9C-9D38-8AD0889ADF49}"/>
              </a:ext>
            </a:extLst>
          </p:cNvPr>
          <p:cNvSpPr txBox="1"/>
          <p:nvPr/>
        </p:nvSpPr>
        <p:spPr>
          <a:xfrm>
            <a:off x="323741" y="1110149"/>
            <a:ext cx="5046746" cy="422166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GB" sz="2000">
                <a:solidFill>
                  <a:srgbClr val="000000"/>
                </a:solidFill>
                <a:latin typeface="Calibri"/>
                <a:cs typeface="Calibri"/>
              </a:rPr>
              <a:t>The upcoming design iteration will combine what we've learned from extensive usability testing, input from Subject Matter Experts (SMEs) in discovery working groups, and considerations of technical feasibility to optimize our approach to building the registration and approval process.</a:t>
            </a:r>
            <a:endParaRPr lang="en-US"/>
          </a:p>
          <a:p>
            <a:endParaRPr lang="en-GB" sz="2000">
              <a:solidFill>
                <a:srgbClr val="000000"/>
              </a:solidFill>
              <a:latin typeface="Calibri"/>
              <a:cs typeface="Calibri"/>
            </a:endParaRPr>
          </a:p>
          <a:p>
            <a:pPr>
              <a:spcBef>
                <a:spcPts val="1000"/>
              </a:spcBef>
              <a:spcAft>
                <a:spcPts val="0"/>
              </a:spcAft>
            </a:pPr>
            <a:r>
              <a:rPr lang="en-GB" sz="2000">
                <a:solidFill>
                  <a:srgbClr val="000000"/>
                </a:solidFill>
                <a:latin typeface="Calibri"/>
                <a:cs typeface="Calibri"/>
              </a:rPr>
              <a:t>Today, we're holding a workshop to integrate these diverse elements into a cohesive solution that not only addresses user needs but also aligns with our technical constraints within the remaining timeframe.</a:t>
            </a:r>
            <a:endParaRPr lang="en-GB" sz="2000" b="1">
              <a:latin typeface="Arial"/>
            </a:endParaRPr>
          </a:p>
        </p:txBody>
      </p:sp>
    </p:spTree>
    <p:extLst>
      <p:ext uri="{BB962C8B-B14F-4D97-AF65-F5344CB8AC3E}">
        <p14:creationId xmlns:p14="http://schemas.microsoft.com/office/powerpoint/2010/main" val="375408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323528" y="736277"/>
            <a:ext cx="8305442" cy="523563"/>
          </a:xfrm>
        </p:spPr>
        <p:txBody>
          <a:bodyPr lIns="91440" tIns="45720" rIns="91440" bIns="45720" anchor="t"/>
          <a:lstStyle/>
          <a:p>
            <a:pPr algn="l">
              <a:spcBef>
                <a:spcPts val="0"/>
              </a:spcBef>
            </a:pPr>
            <a:r>
              <a:rPr lang="en-GB" sz="2800" b="1">
                <a:latin typeface="Arial"/>
                <a:ea typeface="+mn-ea"/>
                <a:cs typeface="Arial"/>
              </a:rPr>
              <a:t>Agenda</a:t>
            </a:r>
          </a:p>
          <a:p>
            <a:pPr algn="l"/>
            <a:endParaRPr lang="en-GB" sz="2800" b="1">
              <a:latin typeface="Arial" panose="020B0604020202020204" pitchFamily="34" charset="0"/>
              <a:ea typeface="+mn-ea"/>
              <a:cs typeface="Arial" panose="020B0604020202020204" pitchFamily="34" charset="0"/>
            </a:endParaRPr>
          </a:p>
        </p:txBody>
      </p:sp>
      <p:sp>
        <p:nvSpPr>
          <p:cNvPr id="5" name="Content Placeholder 2">
            <a:extLst>
              <a:ext uri="{FF2B5EF4-FFF2-40B4-BE49-F238E27FC236}">
                <a16:creationId xmlns:a16="http://schemas.microsoft.com/office/drawing/2014/main" id="{65ABBDC1-DAE5-A35B-F353-2256525943AA}"/>
              </a:ext>
            </a:extLst>
          </p:cNvPr>
          <p:cNvSpPr txBox="1">
            <a:spLocks/>
          </p:cNvSpPr>
          <p:nvPr/>
        </p:nvSpPr>
        <p:spPr>
          <a:xfrm>
            <a:off x="540653" y="2047486"/>
            <a:ext cx="8069955" cy="3431458"/>
          </a:xfrm>
          <a:prstGeom prst="rect">
            <a:avLst/>
          </a:prstGeom>
        </p:spPr>
        <p:txBody>
          <a:bodyPr lIns="91440" tIns="45720" rIns="91440" bIns="45720"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800">
                <a:latin typeface="Arial"/>
                <a:ea typeface="+mn-lt"/>
                <a:cs typeface="+mn-lt"/>
              </a:rPr>
              <a:t>11:00 	</a:t>
            </a:r>
            <a:r>
              <a:rPr lang="en-GB" sz="1800">
                <a:ea typeface="+mn-lt"/>
                <a:cs typeface="+mn-lt"/>
              </a:rPr>
              <a:t>Welcome &amp; overview</a:t>
            </a:r>
          </a:p>
          <a:p>
            <a:pPr marL="0" indent="0">
              <a:buNone/>
            </a:pPr>
            <a:endParaRPr lang="en-GB" sz="800">
              <a:latin typeface="Arial"/>
              <a:ea typeface="+mn-lt"/>
              <a:cs typeface="+mn-lt"/>
            </a:endParaRPr>
          </a:p>
          <a:p>
            <a:pPr marL="0" indent="0">
              <a:buNone/>
            </a:pPr>
            <a:r>
              <a:rPr lang="en-GB" sz="1800">
                <a:latin typeface="Arial"/>
                <a:ea typeface="+mn-lt"/>
                <a:cs typeface="+mn-lt"/>
              </a:rPr>
              <a:t>11.05  	</a:t>
            </a:r>
            <a:r>
              <a:rPr lang="en-GB" sz="1800">
                <a:ea typeface="+mn-lt"/>
                <a:cs typeface="+mn-lt"/>
              </a:rPr>
              <a:t>Demo portal functionality – Referral Journey Variations</a:t>
            </a:r>
          </a:p>
          <a:p>
            <a:pPr marL="0" indent="0">
              <a:buNone/>
            </a:pPr>
            <a:endParaRPr lang="en-GB" sz="900">
              <a:latin typeface="Arial"/>
              <a:ea typeface="+mn-lt"/>
              <a:cs typeface="+mn-lt"/>
            </a:endParaRPr>
          </a:p>
          <a:p>
            <a:pPr marL="0" indent="0">
              <a:buNone/>
            </a:pPr>
            <a:r>
              <a:rPr lang="en-GB" sz="1800">
                <a:latin typeface="Arial"/>
                <a:ea typeface="+mn-lt"/>
                <a:cs typeface="+mn-lt"/>
              </a:rPr>
              <a:t>11:15  	</a:t>
            </a:r>
            <a:r>
              <a:rPr lang="en-GB" sz="1800">
                <a:latin typeface="+mj-lt"/>
                <a:ea typeface="+mn-lt"/>
                <a:cs typeface="+mn-lt"/>
              </a:rPr>
              <a:t>Provider approval process - update </a:t>
            </a:r>
            <a:endParaRPr lang="en-GB" sz="900">
              <a:latin typeface="Arial"/>
              <a:ea typeface="+mn-lt"/>
              <a:cs typeface="+mn-lt"/>
            </a:endParaRPr>
          </a:p>
          <a:p>
            <a:pPr marL="0" indent="0">
              <a:buNone/>
            </a:pPr>
            <a:endParaRPr lang="en-GB" sz="900">
              <a:latin typeface="Arial"/>
              <a:ea typeface="+mn-lt"/>
              <a:cs typeface="+mn-lt"/>
            </a:endParaRPr>
          </a:p>
          <a:p>
            <a:pPr marL="0" indent="0">
              <a:buNone/>
            </a:pPr>
            <a:r>
              <a:rPr lang="en-GB" sz="1800">
                <a:latin typeface="Arial"/>
                <a:ea typeface="+mn-lt"/>
                <a:cs typeface="+mn-lt"/>
              </a:rPr>
              <a:t>11.45  </a:t>
            </a:r>
            <a:r>
              <a:rPr lang="en-GB" sz="1800">
                <a:ea typeface="+mn-lt"/>
                <a:cs typeface="+mn-lt"/>
              </a:rPr>
              <a:t>Next steps</a:t>
            </a:r>
          </a:p>
          <a:p>
            <a:pPr marL="0" indent="0">
              <a:buNone/>
            </a:pPr>
            <a:endParaRPr lang="en-GB" sz="1800">
              <a:latin typeface="Arial"/>
              <a:ea typeface="+mn-lt"/>
              <a:cs typeface="+mn-lt"/>
            </a:endParaRPr>
          </a:p>
          <a:p>
            <a:pPr marL="0" indent="0">
              <a:buNone/>
            </a:pPr>
            <a:endParaRPr lang="en-GB" sz="1800">
              <a:latin typeface="Arial"/>
              <a:ea typeface="+mn-lt"/>
              <a:cs typeface="+mn-lt"/>
            </a:endParaRPr>
          </a:p>
        </p:txBody>
      </p:sp>
      <p:cxnSp>
        <p:nvCxnSpPr>
          <p:cNvPr id="4" name="Straight Connector 3">
            <a:extLst>
              <a:ext uri="{FF2B5EF4-FFF2-40B4-BE49-F238E27FC236}">
                <a16:creationId xmlns:a16="http://schemas.microsoft.com/office/drawing/2014/main" id="{495EE495-A493-F2DB-3B60-F364CC192BC6}"/>
              </a:ext>
            </a:extLst>
          </p:cNvPr>
          <p:cNvCxnSpPr>
            <a:cxnSpLocks/>
            <a:endCxn id="9" idx="1"/>
          </p:cNvCxnSpPr>
          <p:nvPr/>
        </p:nvCxnSpPr>
        <p:spPr>
          <a:xfrm>
            <a:off x="5195703" y="371088"/>
            <a:ext cx="872069" cy="3855"/>
          </a:xfrm>
          <a:prstGeom prst="line">
            <a:avLst/>
          </a:prstGeom>
        </p:spPr>
        <p:style>
          <a:lnRef idx="3">
            <a:schemeClr val="accent2"/>
          </a:lnRef>
          <a:fillRef idx="0">
            <a:schemeClr val="accent2"/>
          </a:fillRef>
          <a:effectRef idx="2">
            <a:schemeClr val="accent2"/>
          </a:effectRef>
          <a:fontRef idx="minor">
            <a:schemeClr val="tx1"/>
          </a:fontRef>
        </p:style>
      </p:cxnSp>
      <p:pic>
        <p:nvPicPr>
          <p:cNvPr id="8" name="Graphic 7" descr="Ui Ux with solid fill">
            <a:extLst>
              <a:ext uri="{FF2B5EF4-FFF2-40B4-BE49-F238E27FC236}">
                <a16:creationId xmlns:a16="http://schemas.microsoft.com/office/drawing/2014/main" id="{2FCD6CB2-2E49-29AA-ECB2-0A171FFD4E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54524" y="146343"/>
            <a:ext cx="457200" cy="457200"/>
          </a:xfrm>
          <a:prstGeom prst="rect">
            <a:avLst/>
          </a:prstGeom>
        </p:spPr>
      </p:pic>
      <p:pic>
        <p:nvPicPr>
          <p:cNvPr id="9" name="Graphic 8" descr="Architecture with solid fill">
            <a:extLst>
              <a:ext uri="{FF2B5EF4-FFF2-40B4-BE49-F238E27FC236}">
                <a16:creationId xmlns:a16="http://schemas.microsoft.com/office/drawing/2014/main" id="{F33D0C99-BE2D-EA4B-D05B-91B81763A20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67772" y="112822"/>
            <a:ext cx="524242" cy="524242"/>
          </a:xfrm>
          <a:prstGeom prst="rect">
            <a:avLst/>
          </a:prstGeom>
        </p:spPr>
      </p:pic>
      <p:pic>
        <p:nvPicPr>
          <p:cNvPr id="10" name="Graphic 9" descr="Magnifying glass with solid fill">
            <a:extLst>
              <a:ext uri="{FF2B5EF4-FFF2-40B4-BE49-F238E27FC236}">
                <a16:creationId xmlns:a16="http://schemas.microsoft.com/office/drawing/2014/main" id="{659A536F-BC84-57BC-071A-ADB6B230681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872476" y="158550"/>
            <a:ext cx="432786" cy="432786"/>
          </a:xfrm>
          <a:prstGeom prst="rect">
            <a:avLst/>
          </a:prstGeom>
        </p:spPr>
      </p:pic>
      <p:cxnSp>
        <p:nvCxnSpPr>
          <p:cNvPr id="11" name="Straight Connector 10">
            <a:extLst>
              <a:ext uri="{FF2B5EF4-FFF2-40B4-BE49-F238E27FC236}">
                <a16:creationId xmlns:a16="http://schemas.microsoft.com/office/drawing/2014/main" id="{870855C3-5B4A-05DB-2CEC-3B550DA38599}"/>
              </a:ext>
            </a:extLst>
          </p:cNvPr>
          <p:cNvCxnSpPr>
            <a:cxnSpLocks/>
          </p:cNvCxnSpPr>
          <p:nvPr/>
        </p:nvCxnSpPr>
        <p:spPr>
          <a:xfrm>
            <a:off x="6482455" y="371088"/>
            <a:ext cx="872069" cy="3855"/>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Straight Connector 11">
            <a:extLst>
              <a:ext uri="{FF2B5EF4-FFF2-40B4-BE49-F238E27FC236}">
                <a16:creationId xmlns:a16="http://schemas.microsoft.com/office/drawing/2014/main" id="{F317A2F3-B462-8C4D-33FF-2B356DBAA17F}"/>
              </a:ext>
            </a:extLst>
          </p:cNvPr>
          <p:cNvCxnSpPr>
            <a:cxnSpLocks/>
          </p:cNvCxnSpPr>
          <p:nvPr/>
        </p:nvCxnSpPr>
        <p:spPr>
          <a:xfrm>
            <a:off x="7769207" y="371088"/>
            <a:ext cx="872069" cy="3855"/>
          </a:xfrm>
          <a:prstGeom prst="line">
            <a:avLst/>
          </a:prstGeom>
        </p:spPr>
        <p:style>
          <a:lnRef idx="3">
            <a:schemeClr val="accent2"/>
          </a:lnRef>
          <a:fillRef idx="0">
            <a:schemeClr val="accent2"/>
          </a:fillRef>
          <a:effectRef idx="2">
            <a:schemeClr val="accent2"/>
          </a:effectRef>
          <a:fontRef idx="minor">
            <a:schemeClr val="tx1"/>
          </a:fontRef>
        </p:style>
      </p:cxnSp>
      <p:pic>
        <p:nvPicPr>
          <p:cNvPr id="13" name="Graphic 12" descr="Clipboard Mixed with solid fill">
            <a:extLst>
              <a:ext uri="{FF2B5EF4-FFF2-40B4-BE49-F238E27FC236}">
                <a16:creationId xmlns:a16="http://schemas.microsoft.com/office/drawing/2014/main" id="{DA4B4FA7-4D0B-8E7B-C599-51E8604B965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558351" y="112822"/>
            <a:ext cx="524242" cy="524242"/>
          </a:xfrm>
          <a:prstGeom prst="rect">
            <a:avLst/>
          </a:prstGeom>
        </p:spPr>
      </p:pic>
      <p:sp>
        <p:nvSpPr>
          <p:cNvPr id="14" name="TextBox 13">
            <a:extLst>
              <a:ext uri="{FF2B5EF4-FFF2-40B4-BE49-F238E27FC236}">
                <a16:creationId xmlns:a16="http://schemas.microsoft.com/office/drawing/2014/main" id="{F255E0CE-B8CC-BD09-6CDF-BD8F0713414B}"/>
              </a:ext>
            </a:extLst>
          </p:cNvPr>
          <p:cNvSpPr txBox="1"/>
          <p:nvPr/>
        </p:nvSpPr>
        <p:spPr>
          <a:xfrm>
            <a:off x="4836136" y="558087"/>
            <a:ext cx="718210" cy="276999"/>
          </a:xfrm>
          <a:prstGeom prst="rect">
            <a:avLst/>
          </a:prstGeom>
          <a:noFill/>
        </p:spPr>
        <p:txBody>
          <a:bodyPr wrap="none" rtlCol="0">
            <a:spAutoFit/>
          </a:bodyPr>
          <a:lstStyle/>
          <a:p>
            <a:r>
              <a:rPr lang="en-GB" sz="1200"/>
              <a:t>Discover</a:t>
            </a:r>
          </a:p>
        </p:txBody>
      </p:sp>
      <p:sp>
        <p:nvSpPr>
          <p:cNvPr id="15" name="TextBox 14">
            <a:extLst>
              <a:ext uri="{FF2B5EF4-FFF2-40B4-BE49-F238E27FC236}">
                <a16:creationId xmlns:a16="http://schemas.microsoft.com/office/drawing/2014/main" id="{3D2339F3-BD5E-B5E2-2EF3-CC29BD1D0AD2}"/>
              </a:ext>
            </a:extLst>
          </p:cNvPr>
          <p:cNvSpPr txBox="1"/>
          <p:nvPr/>
        </p:nvSpPr>
        <p:spPr>
          <a:xfrm>
            <a:off x="5978702" y="558087"/>
            <a:ext cx="604653" cy="276999"/>
          </a:xfrm>
          <a:prstGeom prst="rect">
            <a:avLst/>
          </a:prstGeom>
          <a:noFill/>
        </p:spPr>
        <p:txBody>
          <a:bodyPr wrap="none" rtlCol="0">
            <a:spAutoFit/>
          </a:bodyPr>
          <a:lstStyle/>
          <a:p>
            <a:r>
              <a:rPr lang="en-GB" sz="1200"/>
              <a:t>Design</a:t>
            </a:r>
          </a:p>
        </p:txBody>
      </p:sp>
      <p:sp>
        <p:nvSpPr>
          <p:cNvPr id="16" name="TextBox 15">
            <a:extLst>
              <a:ext uri="{FF2B5EF4-FFF2-40B4-BE49-F238E27FC236}">
                <a16:creationId xmlns:a16="http://schemas.microsoft.com/office/drawing/2014/main" id="{C27D102D-F888-7542-CFFC-778DA454DE3E}"/>
              </a:ext>
            </a:extLst>
          </p:cNvPr>
          <p:cNvSpPr txBox="1"/>
          <p:nvPr/>
        </p:nvSpPr>
        <p:spPr>
          <a:xfrm>
            <a:off x="7225204" y="564938"/>
            <a:ext cx="696986" cy="276999"/>
          </a:xfrm>
          <a:prstGeom prst="rect">
            <a:avLst/>
          </a:prstGeom>
          <a:noFill/>
        </p:spPr>
        <p:txBody>
          <a:bodyPr wrap="none" rtlCol="0">
            <a:spAutoFit/>
          </a:bodyPr>
          <a:lstStyle/>
          <a:p>
            <a:r>
              <a:rPr lang="en-GB" sz="1200"/>
              <a:t>Develop</a:t>
            </a:r>
          </a:p>
        </p:txBody>
      </p:sp>
      <p:sp>
        <p:nvSpPr>
          <p:cNvPr id="17" name="TextBox 16">
            <a:extLst>
              <a:ext uri="{FF2B5EF4-FFF2-40B4-BE49-F238E27FC236}">
                <a16:creationId xmlns:a16="http://schemas.microsoft.com/office/drawing/2014/main" id="{E0F78027-02A7-D967-A23A-FEFF0D682215}"/>
              </a:ext>
            </a:extLst>
          </p:cNvPr>
          <p:cNvSpPr txBox="1"/>
          <p:nvPr/>
        </p:nvSpPr>
        <p:spPr>
          <a:xfrm>
            <a:off x="8574234" y="558087"/>
            <a:ext cx="457200" cy="276999"/>
          </a:xfrm>
          <a:prstGeom prst="rect">
            <a:avLst/>
          </a:prstGeom>
          <a:noFill/>
        </p:spPr>
        <p:txBody>
          <a:bodyPr wrap="square" rtlCol="0">
            <a:spAutoFit/>
          </a:bodyPr>
          <a:lstStyle/>
          <a:p>
            <a:r>
              <a:rPr lang="en-GB" sz="1200"/>
              <a:t>Test</a:t>
            </a:r>
          </a:p>
        </p:txBody>
      </p:sp>
      <p:pic>
        <p:nvPicPr>
          <p:cNvPr id="3" name="Graphic 2" descr="Ui Ux with solid fill">
            <a:extLst>
              <a:ext uri="{FF2B5EF4-FFF2-40B4-BE49-F238E27FC236}">
                <a16:creationId xmlns:a16="http://schemas.microsoft.com/office/drawing/2014/main" id="{A5165E68-2E26-6C5F-D5E4-B8E138E803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76417" y="2319802"/>
            <a:ext cx="457200" cy="457200"/>
          </a:xfrm>
          <a:prstGeom prst="rect">
            <a:avLst/>
          </a:prstGeom>
        </p:spPr>
      </p:pic>
      <p:pic>
        <p:nvPicPr>
          <p:cNvPr id="6" name="Graphic 5" descr="Magnifying glass with solid fill">
            <a:extLst>
              <a:ext uri="{FF2B5EF4-FFF2-40B4-BE49-F238E27FC236}">
                <a16:creationId xmlns:a16="http://schemas.microsoft.com/office/drawing/2014/main" id="{2AFE672B-2C02-A077-A4E1-59362342C15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00831" y="2996214"/>
            <a:ext cx="432786" cy="432786"/>
          </a:xfrm>
          <a:prstGeom prst="rect">
            <a:avLst/>
          </a:prstGeom>
        </p:spPr>
      </p:pic>
    </p:spTree>
    <p:extLst>
      <p:ext uri="{BB962C8B-B14F-4D97-AF65-F5344CB8AC3E}">
        <p14:creationId xmlns:p14="http://schemas.microsoft.com/office/powerpoint/2010/main" val="1801162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264495" y="1228022"/>
            <a:ext cx="8305442" cy="523563"/>
          </a:xfrm>
        </p:spPr>
        <p:txBody>
          <a:bodyPr lIns="91440" tIns="45720" rIns="91440" bIns="45720" anchor="t"/>
          <a:lstStyle/>
          <a:p>
            <a:pPr algn="l">
              <a:spcBef>
                <a:spcPts val="0"/>
              </a:spcBef>
            </a:pPr>
            <a:r>
              <a:rPr lang="en-GB" sz="2800" b="1">
                <a:latin typeface="Arial"/>
                <a:ea typeface="+mn-ea"/>
                <a:cs typeface="Arial"/>
              </a:rPr>
              <a:t>Next steps</a:t>
            </a:r>
          </a:p>
          <a:p>
            <a:pPr algn="l"/>
            <a:endParaRPr lang="en-GB" sz="2800" b="1">
              <a:latin typeface="Arial" panose="020B0604020202020204" pitchFamily="34" charset="0"/>
              <a:ea typeface="+mn-ea"/>
              <a:cs typeface="Arial" panose="020B0604020202020204" pitchFamily="34" charset="0"/>
            </a:endParaRPr>
          </a:p>
        </p:txBody>
      </p:sp>
      <p:sp>
        <p:nvSpPr>
          <p:cNvPr id="4" name="Content Placeholder 2">
            <a:extLst>
              <a:ext uri="{FF2B5EF4-FFF2-40B4-BE49-F238E27FC236}">
                <a16:creationId xmlns:a16="http://schemas.microsoft.com/office/drawing/2014/main" id="{B64D8103-1D55-8A9A-5484-EA46A2C22159}"/>
              </a:ext>
            </a:extLst>
          </p:cNvPr>
          <p:cNvSpPr txBox="1">
            <a:spLocks/>
          </p:cNvSpPr>
          <p:nvPr/>
        </p:nvSpPr>
        <p:spPr>
          <a:xfrm>
            <a:off x="415225" y="1936245"/>
            <a:ext cx="7585813" cy="3151879"/>
          </a:xfrm>
          <a:prstGeom prst="rect">
            <a:avLst/>
          </a:prstGeom>
        </p:spPr>
        <p:txBody>
          <a:bodyPr lIns="91440" tIns="45720" rIns="91440" bIns="45720"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2000"/>
              </a:spcBef>
              <a:spcAft>
                <a:spcPts val="0"/>
              </a:spcAft>
              <a:buFont typeface="Arial"/>
              <a:buChar char="•"/>
            </a:pPr>
            <a:endParaRPr lang="en-GB" sz="1800">
              <a:solidFill>
                <a:srgbClr val="172B4D"/>
              </a:solidFill>
              <a:latin typeface="Calibri"/>
              <a:ea typeface="+mn-lt"/>
              <a:cs typeface="+mn-lt"/>
            </a:endParaRPr>
          </a:p>
          <a:p>
            <a:pPr>
              <a:spcBef>
                <a:spcPts val="2000"/>
              </a:spcBef>
              <a:spcAft>
                <a:spcPts val="0"/>
              </a:spcAft>
              <a:buFont typeface="Arial"/>
              <a:buChar char="•"/>
            </a:pPr>
            <a:r>
              <a:rPr lang="en-GB" sz="1800">
                <a:solidFill>
                  <a:srgbClr val="172B4D"/>
                </a:solidFill>
                <a:latin typeface="Calibri"/>
                <a:ea typeface="+mn-lt"/>
                <a:cs typeface="+mn-lt"/>
              </a:rPr>
              <a:t>Portal development – LA Referral journey variations</a:t>
            </a:r>
          </a:p>
          <a:p>
            <a:pPr>
              <a:spcBef>
                <a:spcPts val="2000"/>
              </a:spcBef>
              <a:spcAft>
                <a:spcPts val="0"/>
              </a:spcAft>
              <a:buFont typeface="Arial"/>
              <a:buChar char="•"/>
            </a:pPr>
            <a:r>
              <a:rPr lang="en-GB" sz="1800">
                <a:solidFill>
                  <a:srgbClr val="172B4D"/>
                </a:solidFill>
                <a:latin typeface="Calibri"/>
                <a:ea typeface="+mn-lt"/>
                <a:cs typeface="+mn-lt"/>
              </a:rPr>
              <a:t>Continue test and bug fix of delivered code</a:t>
            </a:r>
          </a:p>
          <a:p>
            <a:pPr>
              <a:spcBef>
                <a:spcPts val="2000"/>
              </a:spcBef>
              <a:spcAft>
                <a:spcPts val="0"/>
              </a:spcAft>
              <a:buFont typeface="Arial"/>
              <a:buChar char="•"/>
            </a:pPr>
            <a:r>
              <a:rPr lang="en-GB" sz="1800">
                <a:solidFill>
                  <a:srgbClr val="172B4D"/>
                </a:solidFill>
                <a:latin typeface="Calibri"/>
                <a:ea typeface="+mn-lt"/>
                <a:cs typeface="+mn-lt"/>
              </a:rPr>
              <a:t>Simple log-in functionality</a:t>
            </a:r>
          </a:p>
          <a:p>
            <a:pPr>
              <a:spcBef>
                <a:spcPts val="2000"/>
              </a:spcBef>
              <a:spcAft>
                <a:spcPts val="0"/>
              </a:spcAft>
              <a:buFont typeface="Arial"/>
              <a:buChar char="•"/>
            </a:pPr>
            <a:r>
              <a:rPr lang="en-GB" sz="1800">
                <a:solidFill>
                  <a:srgbClr val="172B4D"/>
                </a:solidFill>
                <a:latin typeface="Calibri"/>
                <a:ea typeface="+mn-lt"/>
                <a:cs typeface="+mn-lt"/>
              </a:rPr>
              <a:t>Provider onboarding – review and revise the approach</a:t>
            </a:r>
          </a:p>
        </p:txBody>
      </p:sp>
      <p:cxnSp>
        <p:nvCxnSpPr>
          <p:cNvPr id="7" name="Straight Connector 6">
            <a:extLst>
              <a:ext uri="{FF2B5EF4-FFF2-40B4-BE49-F238E27FC236}">
                <a16:creationId xmlns:a16="http://schemas.microsoft.com/office/drawing/2014/main" id="{914A7B6A-CD09-BD84-6288-5EC9DDA673F7}"/>
              </a:ext>
            </a:extLst>
          </p:cNvPr>
          <p:cNvCxnSpPr>
            <a:cxnSpLocks/>
          </p:cNvCxnSpPr>
          <p:nvPr/>
        </p:nvCxnSpPr>
        <p:spPr>
          <a:xfrm>
            <a:off x="5195703" y="371088"/>
            <a:ext cx="872069" cy="3855"/>
          </a:xfrm>
          <a:prstGeom prst="line">
            <a:avLst/>
          </a:prstGeom>
        </p:spPr>
        <p:style>
          <a:lnRef idx="3">
            <a:schemeClr val="accent2"/>
          </a:lnRef>
          <a:fillRef idx="0">
            <a:schemeClr val="accent2"/>
          </a:fillRef>
          <a:effectRef idx="2">
            <a:schemeClr val="accent2"/>
          </a:effectRef>
          <a:fontRef idx="minor">
            <a:schemeClr val="tx1"/>
          </a:fontRef>
        </p:style>
      </p:cxnSp>
      <p:pic>
        <p:nvPicPr>
          <p:cNvPr id="9" name="Graphic 8" descr="Ui Ux with solid fill">
            <a:extLst>
              <a:ext uri="{FF2B5EF4-FFF2-40B4-BE49-F238E27FC236}">
                <a16:creationId xmlns:a16="http://schemas.microsoft.com/office/drawing/2014/main" id="{9177647D-6C73-EE8C-3F53-BD9651B450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54524" y="146343"/>
            <a:ext cx="457200" cy="457200"/>
          </a:xfrm>
          <a:prstGeom prst="rect">
            <a:avLst/>
          </a:prstGeom>
        </p:spPr>
      </p:pic>
      <p:pic>
        <p:nvPicPr>
          <p:cNvPr id="11" name="Graphic 10" descr="Architecture with solid fill">
            <a:extLst>
              <a:ext uri="{FF2B5EF4-FFF2-40B4-BE49-F238E27FC236}">
                <a16:creationId xmlns:a16="http://schemas.microsoft.com/office/drawing/2014/main" id="{9ACDBF3A-F117-F4CB-BF5C-056990BC47A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67772" y="112822"/>
            <a:ext cx="524242" cy="524242"/>
          </a:xfrm>
          <a:prstGeom prst="rect">
            <a:avLst/>
          </a:prstGeom>
        </p:spPr>
      </p:pic>
      <p:pic>
        <p:nvPicPr>
          <p:cNvPr id="13" name="Graphic 12" descr="Magnifying glass with solid fill">
            <a:extLst>
              <a:ext uri="{FF2B5EF4-FFF2-40B4-BE49-F238E27FC236}">
                <a16:creationId xmlns:a16="http://schemas.microsoft.com/office/drawing/2014/main" id="{60514F37-A779-81BF-EEC9-0F8192CAC3F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872476" y="158550"/>
            <a:ext cx="432786" cy="432786"/>
          </a:xfrm>
          <a:prstGeom prst="rect">
            <a:avLst/>
          </a:prstGeom>
        </p:spPr>
      </p:pic>
      <p:cxnSp>
        <p:nvCxnSpPr>
          <p:cNvPr id="15" name="Straight Connector 14">
            <a:extLst>
              <a:ext uri="{FF2B5EF4-FFF2-40B4-BE49-F238E27FC236}">
                <a16:creationId xmlns:a16="http://schemas.microsoft.com/office/drawing/2014/main" id="{31A92A5A-66C1-E812-AD22-833167FE6A73}"/>
              </a:ext>
            </a:extLst>
          </p:cNvPr>
          <p:cNvCxnSpPr>
            <a:cxnSpLocks/>
          </p:cNvCxnSpPr>
          <p:nvPr/>
        </p:nvCxnSpPr>
        <p:spPr>
          <a:xfrm>
            <a:off x="6482455" y="371088"/>
            <a:ext cx="872069" cy="3855"/>
          </a:xfrm>
          <a:prstGeom prst="line">
            <a:avLst/>
          </a:prstGeom>
        </p:spPr>
        <p:style>
          <a:lnRef idx="3">
            <a:schemeClr val="accent2"/>
          </a:lnRef>
          <a:fillRef idx="0">
            <a:schemeClr val="accent2"/>
          </a:fillRef>
          <a:effectRef idx="2">
            <a:schemeClr val="accent2"/>
          </a:effectRef>
          <a:fontRef idx="minor">
            <a:schemeClr val="tx1"/>
          </a:fontRef>
        </p:style>
      </p:cxnSp>
      <p:cxnSp>
        <p:nvCxnSpPr>
          <p:cNvPr id="17" name="Straight Connector 16">
            <a:extLst>
              <a:ext uri="{FF2B5EF4-FFF2-40B4-BE49-F238E27FC236}">
                <a16:creationId xmlns:a16="http://schemas.microsoft.com/office/drawing/2014/main" id="{F9F8B770-908B-5A2C-C670-A783FFAE9239}"/>
              </a:ext>
            </a:extLst>
          </p:cNvPr>
          <p:cNvCxnSpPr>
            <a:cxnSpLocks/>
          </p:cNvCxnSpPr>
          <p:nvPr/>
        </p:nvCxnSpPr>
        <p:spPr>
          <a:xfrm>
            <a:off x="7769207" y="371088"/>
            <a:ext cx="872069" cy="3855"/>
          </a:xfrm>
          <a:prstGeom prst="line">
            <a:avLst/>
          </a:prstGeom>
        </p:spPr>
        <p:style>
          <a:lnRef idx="3">
            <a:schemeClr val="accent2"/>
          </a:lnRef>
          <a:fillRef idx="0">
            <a:schemeClr val="accent2"/>
          </a:fillRef>
          <a:effectRef idx="2">
            <a:schemeClr val="accent2"/>
          </a:effectRef>
          <a:fontRef idx="minor">
            <a:schemeClr val="tx1"/>
          </a:fontRef>
        </p:style>
      </p:cxnSp>
      <p:pic>
        <p:nvPicPr>
          <p:cNvPr id="19" name="Graphic 18" descr="Clipboard Mixed with solid fill">
            <a:extLst>
              <a:ext uri="{FF2B5EF4-FFF2-40B4-BE49-F238E27FC236}">
                <a16:creationId xmlns:a16="http://schemas.microsoft.com/office/drawing/2014/main" id="{32496298-994D-2E6B-0CAD-7F482661405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558351" y="112822"/>
            <a:ext cx="524242" cy="524242"/>
          </a:xfrm>
          <a:prstGeom prst="rect">
            <a:avLst/>
          </a:prstGeom>
        </p:spPr>
      </p:pic>
      <p:pic>
        <p:nvPicPr>
          <p:cNvPr id="30" name="Graphic 29" descr="Ui Ux with solid fill">
            <a:extLst>
              <a:ext uri="{FF2B5EF4-FFF2-40B4-BE49-F238E27FC236}">
                <a16:creationId xmlns:a16="http://schemas.microsoft.com/office/drawing/2014/main" id="{D21BBF34-1158-DF46-11B7-918A38365D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84076" y="2268375"/>
            <a:ext cx="457200" cy="457200"/>
          </a:xfrm>
          <a:prstGeom prst="rect">
            <a:avLst/>
          </a:prstGeom>
        </p:spPr>
      </p:pic>
      <p:sp>
        <p:nvSpPr>
          <p:cNvPr id="10" name="TextBox 9">
            <a:extLst>
              <a:ext uri="{FF2B5EF4-FFF2-40B4-BE49-F238E27FC236}">
                <a16:creationId xmlns:a16="http://schemas.microsoft.com/office/drawing/2014/main" id="{8164BBC9-7BAA-5121-A86A-FC6A86CA0CF5}"/>
              </a:ext>
            </a:extLst>
          </p:cNvPr>
          <p:cNvSpPr txBox="1"/>
          <p:nvPr/>
        </p:nvSpPr>
        <p:spPr>
          <a:xfrm>
            <a:off x="4836136" y="558087"/>
            <a:ext cx="718210" cy="276999"/>
          </a:xfrm>
          <a:prstGeom prst="rect">
            <a:avLst/>
          </a:prstGeom>
          <a:noFill/>
        </p:spPr>
        <p:txBody>
          <a:bodyPr wrap="none" rtlCol="0">
            <a:spAutoFit/>
          </a:bodyPr>
          <a:lstStyle/>
          <a:p>
            <a:r>
              <a:rPr lang="en-GB" sz="1200"/>
              <a:t>Discover</a:t>
            </a:r>
          </a:p>
        </p:txBody>
      </p:sp>
      <p:sp>
        <p:nvSpPr>
          <p:cNvPr id="14" name="TextBox 13">
            <a:extLst>
              <a:ext uri="{FF2B5EF4-FFF2-40B4-BE49-F238E27FC236}">
                <a16:creationId xmlns:a16="http://schemas.microsoft.com/office/drawing/2014/main" id="{900C0E1E-0B7B-722B-C4C7-E63981C703A6}"/>
              </a:ext>
            </a:extLst>
          </p:cNvPr>
          <p:cNvSpPr txBox="1"/>
          <p:nvPr/>
        </p:nvSpPr>
        <p:spPr>
          <a:xfrm>
            <a:off x="5978702" y="558087"/>
            <a:ext cx="604653" cy="276999"/>
          </a:xfrm>
          <a:prstGeom prst="rect">
            <a:avLst/>
          </a:prstGeom>
          <a:noFill/>
        </p:spPr>
        <p:txBody>
          <a:bodyPr wrap="none" rtlCol="0">
            <a:spAutoFit/>
          </a:bodyPr>
          <a:lstStyle/>
          <a:p>
            <a:r>
              <a:rPr lang="en-GB" sz="1200"/>
              <a:t>Design</a:t>
            </a:r>
          </a:p>
        </p:txBody>
      </p:sp>
      <p:sp>
        <p:nvSpPr>
          <p:cNvPr id="18" name="TextBox 17">
            <a:extLst>
              <a:ext uri="{FF2B5EF4-FFF2-40B4-BE49-F238E27FC236}">
                <a16:creationId xmlns:a16="http://schemas.microsoft.com/office/drawing/2014/main" id="{173F2E7C-FD9E-FD6F-20AB-9769036EF733}"/>
              </a:ext>
            </a:extLst>
          </p:cNvPr>
          <p:cNvSpPr txBox="1"/>
          <p:nvPr/>
        </p:nvSpPr>
        <p:spPr>
          <a:xfrm>
            <a:off x="7333696" y="574726"/>
            <a:ext cx="498855" cy="276999"/>
          </a:xfrm>
          <a:prstGeom prst="rect">
            <a:avLst/>
          </a:prstGeom>
          <a:noFill/>
        </p:spPr>
        <p:txBody>
          <a:bodyPr wrap="none" rtlCol="0">
            <a:spAutoFit/>
          </a:bodyPr>
          <a:lstStyle/>
          <a:p>
            <a:r>
              <a:rPr lang="en-GB" sz="1200"/>
              <a:t>Build</a:t>
            </a:r>
          </a:p>
        </p:txBody>
      </p:sp>
      <p:sp>
        <p:nvSpPr>
          <p:cNvPr id="21" name="TextBox 20">
            <a:extLst>
              <a:ext uri="{FF2B5EF4-FFF2-40B4-BE49-F238E27FC236}">
                <a16:creationId xmlns:a16="http://schemas.microsoft.com/office/drawing/2014/main" id="{EC9F5CDE-029D-4781-AB9F-94F16D9C33BF}"/>
              </a:ext>
            </a:extLst>
          </p:cNvPr>
          <p:cNvSpPr txBox="1"/>
          <p:nvPr/>
        </p:nvSpPr>
        <p:spPr>
          <a:xfrm>
            <a:off x="8574234" y="558087"/>
            <a:ext cx="457200" cy="276999"/>
          </a:xfrm>
          <a:prstGeom prst="rect">
            <a:avLst/>
          </a:prstGeom>
          <a:noFill/>
        </p:spPr>
        <p:txBody>
          <a:bodyPr wrap="square" rtlCol="0">
            <a:spAutoFit/>
          </a:bodyPr>
          <a:lstStyle/>
          <a:p>
            <a:r>
              <a:rPr lang="en-GB" sz="1200"/>
              <a:t>Test</a:t>
            </a:r>
          </a:p>
        </p:txBody>
      </p:sp>
      <p:pic>
        <p:nvPicPr>
          <p:cNvPr id="6" name="Graphic 5" descr="Clipboard Mixed with solid fill">
            <a:extLst>
              <a:ext uri="{FF2B5EF4-FFF2-40B4-BE49-F238E27FC236}">
                <a16:creationId xmlns:a16="http://schemas.microsoft.com/office/drawing/2014/main" id="{E472C92B-2893-0C71-D03F-B924806E4D9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179582" y="2946788"/>
            <a:ext cx="524242" cy="524242"/>
          </a:xfrm>
          <a:prstGeom prst="rect">
            <a:avLst/>
          </a:prstGeom>
        </p:spPr>
      </p:pic>
      <p:pic>
        <p:nvPicPr>
          <p:cNvPr id="12" name="Graphic 11" descr="Magnifying glass with solid fill">
            <a:extLst>
              <a:ext uri="{FF2B5EF4-FFF2-40B4-BE49-F238E27FC236}">
                <a16:creationId xmlns:a16="http://schemas.microsoft.com/office/drawing/2014/main" id="{12BAAF06-4C3B-E27E-ACEB-DB4900B27D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487431" y="4111100"/>
            <a:ext cx="432786" cy="432786"/>
          </a:xfrm>
          <a:prstGeom prst="rect">
            <a:avLst/>
          </a:prstGeom>
        </p:spPr>
      </p:pic>
      <p:pic>
        <p:nvPicPr>
          <p:cNvPr id="5" name="Graphic 4" descr="Architecture with solid fill">
            <a:extLst>
              <a:ext uri="{FF2B5EF4-FFF2-40B4-BE49-F238E27FC236}">
                <a16:creationId xmlns:a16="http://schemas.microsoft.com/office/drawing/2014/main" id="{C799D92F-5EA2-A4B6-8524-1A0E1734467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960457" y="4047947"/>
            <a:ext cx="524242" cy="524242"/>
          </a:xfrm>
          <a:prstGeom prst="rect">
            <a:avLst/>
          </a:prstGeom>
        </p:spPr>
      </p:pic>
      <p:pic>
        <p:nvPicPr>
          <p:cNvPr id="16" name="Graphic 15" descr="Ui Ux with solid fill">
            <a:extLst>
              <a:ext uri="{FF2B5EF4-FFF2-40B4-BE49-F238E27FC236}">
                <a16:creationId xmlns:a16="http://schemas.microsoft.com/office/drawing/2014/main" id="{DA0D07FD-68CF-04C2-3137-FF18249E368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84076" y="3544075"/>
            <a:ext cx="457200" cy="457200"/>
          </a:xfrm>
          <a:prstGeom prst="rect">
            <a:avLst/>
          </a:prstGeom>
        </p:spPr>
      </p:pic>
    </p:spTree>
    <p:extLst>
      <p:ext uri="{BB962C8B-B14F-4D97-AF65-F5344CB8AC3E}">
        <p14:creationId xmlns:p14="http://schemas.microsoft.com/office/powerpoint/2010/main" val="138767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1513368" y="1499074"/>
            <a:ext cx="6713599" cy="523563"/>
          </a:xfrm>
        </p:spPr>
        <p:txBody>
          <a:bodyPr lIns="91440" tIns="45720" rIns="91440" bIns="45720" anchor="t"/>
          <a:lstStyle/>
          <a:p>
            <a:pPr>
              <a:spcBef>
                <a:spcPts val="0"/>
              </a:spcBef>
            </a:pPr>
            <a:r>
              <a:rPr lang="en-GB" sz="2800" b="1">
                <a:latin typeface="Arial"/>
                <a:ea typeface="+mn-ea"/>
                <a:cs typeface="Arial"/>
              </a:rPr>
              <a:t>Manage Referral</a:t>
            </a:r>
            <a:br>
              <a:rPr lang="en-GB" sz="2800" b="1">
                <a:latin typeface="Arial"/>
                <a:ea typeface="+mn-ea"/>
                <a:cs typeface="Arial"/>
              </a:rPr>
            </a:br>
            <a:r>
              <a:rPr lang="en-GB" sz="2800" b="1">
                <a:solidFill>
                  <a:schemeClr val="tx2"/>
                </a:solidFill>
                <a:latin typeface="Arial"/>
                <a:ea typeface="+mn-ea"/>
                <a:cs typeface="Arial"/>
              </a:rPr>
              <a:t>- LA journey variations</a:t>
            </a:r>
            <a:endParaRPr lang="en-GB" sz="2800" b="1">
              <a:latin typeface="Arial" panose="020B0604020202020204" pitchFamily="34" charset="0"/>
              <a:ea typeface="+mn-ea"/>
              <a:cs typeface="Arial" panose="020B0604020202020204" pitchFamily="34" charset="0"/>
            </a:endParaRPr>
          </a:p>
        </p:txBody>
      </p:sp>
      <p:cxnSp>
        <p:nvCxnSpPr>
          <p:cNvPr id="10" name="Straight Connector 9">
            <a:extLst>
              <a:ext uri="{FF2B5EF4-FFF2-40B4-BE49-F238E27FC236}">
                <a16:creationId xmlns:a16="http://schemas.microsoft.com/office/drawing/2014/main" id="{8B15A45B-D7FD-77DF-3547-DD06C34449C3}"/>
              </a:ext>
            </a:extLst>
          </p:cNvPr>
          <p:cNvCxnSpPr>
            <a:cxnSpLocks/>
            <a:endCxn id="7" idx="1"/>
          </p:cNvCxnSpPr>
          <p:nvPr/>
        </p:nvCxnSpPr>
        <p:spPr>
          <a:xfrm>
            <a:off x="1971862" y="3523907"/>
            <a:ext cx="872069" cy="3855"/>
          </a:xfrm>
          <a:prstGeom prst="line">
            <a:avLst/>
          </a:prstGeom>
        </p:spPr>
        <p:style>
          <a:lnRef idx="3">
            <a:schemeClr val="accent2"/>
          </a:lnRef>
          <a:fillRef idx="0">
            <a:schemeClr val="accent2"/>
          </a:fillRef>
          <a:effectRef idx="2">
            <a:schemeClr val="accent2"/>
          </a:effectRef>
          <a:fontRef idx="minor">
            <a:schemeClr val="tx1"/>
          </a:fontRef>
        </p:style>
      </p:cxnSp>
      <p:pic>
        <p:nvPicPr>
          <p:cNvPr id="5" name="Graphic 4" descr="Ui Ux with solid fill">
            <a:extLst>
              <a:ext uri="{FF2B5EF4-FFF2-40B4-BE49-F238E27FC236}">
                <a16:creationId xmlns:a16="http://schemas.microsoft.com/office/drawing/2014/main" id="{3C62AC0E-591A-BB8A-74F3-EFD301BFE6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78347" y="3030254"/>
            <a:ext cx="987306" cy="987306"/>
          </a:xfrm>
          <a:prstGeom prst="rect">
            <a:avLst/>
          </a:prstGeom>
        </p:spPr>
      </p:pic>
      <p:pic>
        <p:nvPicPr>
          <p:cNvPr id="7" name="Graphic 6" descr="Architecture with solid fill">
            <a:extLst>
              <a:ext uri="{FF2B5EF4-FFF2-40B4-BE49-F238E27FC236}">
                <a16:creationId xmlns:a16="http://schemas.microsoft.com/office/drawing/2014/main" id="{6BF00E24-030F-8806-736E-BF3107C0A2E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843931" y="3265641"/>
            <a:ext cx="524242" cy="524242"/>
          </a:xfrm>
          <a:prstGeom prst="rect">
            <a:avLst/>
          </a:prstGeom>
        </p:spPr>
      </p:pic>
      <p:pic>
        <p:nvPicPr>
          <p:cNvPr id="9" name="Graphic 8" descr="Magnifying glass with solid fill">
            <a:extLst>
              <a:ext uri="{FF2B5EF4-FFF2-40B4-BE49-F238E27FC236}">
                <a16:creationId xmlns:a16="http://schemas.microsoft.com/office/drawing/2014/main" id="{8CE18E1A-6893-EA2E-0267-5BD69B2BE0C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648635" y="3311369"/>
            <a:ext cx="432786" cy="432786"/>
          </a:xfrm>
          <a:prstGeom prst="rect">
            <a:avLst/>
          </a:prstGeom>
        </p:spPr>
      </p:pic>
      <p:cxnSp>
        <p:nvCxnSpPr>
          <p:cNvPr id="13" name="Straight Connector 12">
            <a:extLst>
              <a:ext uri="{FF2B5EF4-FFF2-40B4-BE49-F238E27FC236}">
                <a16:creationId xmlns:a16="http://schemas.microsoft.com/office/drawing/2014/main" id="{48306E6F-2A47-2726-BB05-CD04C45EEF2A}"/>
              </a:ext>
            </a:extLst>
          </p:cNvPr>
          <p:cNvCxnSpPr>
            <a:cxnSpLocks/>
          </p:cNvCxnSpPr>
          <p:nvPr/>
        </p:nvCxnSpPr>
        <p:spPr>
          <a:xfrm>
            <a:off x="3258614" y="3523907"/>
            <a:ext cx="872069" cy="3855"/>
          </a:xfrm>
          <a:prstGeom prst="line">
            <a:avLst/>
          </a:prstGeom>
        </p:spPr>
        <p:style>
          <a:lnRef idx="3">
            <a:schemeClr val="accent2"/>
          </a:lnRef>
          <a:fillRef idx="0">
            <a:schemeClr val="accent2"/>
          </a:fillRef>
          <a:effectRef idx="2">
            <a:schemeClr val="accent2"/>
          </a:effectRef>
          <a:fontRef idx="minor">
            <a:schemeClr val="tx1"/>
          </a:fontRef>
        </p:style>
      </p:cxnSp>
      <p:pic>
        <p:nvPicPr>
          <p:cNvPr id="16" name="Graphic 15" descr="Clipboard Mixed with solid fill">
            <a:extLst>
              <a:ext uri="{FF2B5EF4-FFF2-40B4-BE49-F238E27FC236}">
                <a16:creationId xmlns:a16="http://schemas.microsoft.com/office/drawing/2014/main" id="{96B1FD2C-945F-6B45-0978-8C8E30FA316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790084" y="3256406"/>
            <a:ext cx="524242" cy="524242"/>
          </a:xfrm>
          <a:prstGeom prst="rect">
            <a:avLst/>
          </a:prstGeom>
        </p:spPr>
      </p:pic>
      <p:sp>
        <p:nvSpPr>
          <p:cNvPr id="17" name="TextBox 16">
            <a:extLst>
              <a:ext uri="{FF2B5EF4-FFF2-40B4-BE49-F238E27FC236}">
                <a16:creationId xmlns:a16="http://schemas.microsoft.com/office/drawing/2014/main" id="{307EE5EF-3A74-592C-5867-6E5E90EA1A40}"/>
              </a:ext>
            </a:extLst>
          </p:cNvPr>
          <p:cNvSpPr txBox="1"/>
          <p:nvPr/>
        </p:nvSpPr>
        <p:spPr>
          <a:xfrm>
            <a:off x="1612295" y="3710906"/>
            <a:ext cx="718210" cy="276999"/>
          </a:xfrm>
          <a:prstGeom prst="rect">
            <a:avLst/>
          </a:prstGeom>
          <a:noFill/>
        </p:spPr>
        <p:txBody>
          <a:bodyPr wrap="none" rtlCol="0">
            <a:spAutoFit/>
          </a:bodyPr>
          <a:lstStyle/>
          <a:p>
            <a:r>
              <a:rPr lang="en-GB" sz="1200">
                <a:solidFill>
                  <a:schemeClr val="bg1">
                    <a:lumMod val="65000"/>
                  </a:schemeClr>
                </a:solidFill>
              </a:rPr>
              <a:t>Discover</a:t>
            </a:r>
          </a:p>
        </p:txBody>
      </p:sp>
      <p:sp>
        <p:nvSpPr>
          <p:cNvPr id="18" name="TextBox 17">
            <a:extLst>
              <a:ext uri="{FF2B5EF4-FFF2-40B4-BE49-F238E27FC236}">
                <a16:creationId xmlns:a16="http://schemas.microsoft.com/office/drawing/2014/main" id="{B2E53B3D-26CF-92AC-3C68-89E8719155EE}"/>
              </a:ext>
            </a:extLst>
          </p:cNvPr>
          <p:cNvSpPr txBox="1"/>
          <p:nvPr/>
        </p:nvSpPr>
        <p:spPr>
          <a:xfrm>
            <a:off x="2754861" y="3710906"/>
            <a:ext cx="604653" cy="276999"/>
          </a:xfrm>
          <a:prstGeom prst="rect">
            <a:avLst/>
          </a:prstGeom>
          <a:noFill/>
        </p:spPr>
        <p:txBody>
          <a:bodyPr wrap="none" rtlCol="0">
            <a:spAutoFit/>
          </a:bodyPr>
          <a:lstStyle/>
          <a:p>
            <a:r>
              <a:rPr lang="en-GB" sz="1200">
                <a:solidFill>
                  <a:schemeClr val="bg1">
                    <a:lumMod val="65000"/>
                  </a:schemeClr>
                </a:solidFill>
              </a:rPr>
              <a:t>Design</a:t>
            </a:r>
          </a:p>
        </p:txBody>
      </p:sp>
      <p:sp>
        <p:nvSpPr>
          <p:cNvPr id="19" name="TextBox 18">
            <a:extLst>
              <a:ext uri="{FF2B5EF4-FFF2-40B4-BE49-F238E27FC236}">
                <a16:creationId xmlns:a16="http://schemas.microsoft.com/office/drawing/2014/main" id="{8CD99986-6CBF-0BC8-D347-F3D9EA5F63E7}"/>
              </a:ext>
            </a:extLst>
          </p:cNvPr>
          <p:cNvSpPr txBox="1"/>
          <p:nvPr/>
        </p:nvSpPr>
        <p:spPr>
          <a:xfrm>
            <a:off x="4223507" y="3879060"/>
            <a:ext cx="711477" cy="276999"/>
          </a:xfrm>
          <a:prstGeom prst="rect">
            <a:avLst/>
          </a:prstGeom>
          <a:noFill/>
        </p:spPr>
        <p:txBody>
          <a:bodyPr wrap="none" rtlCol="0">
            <a:spAutoFit/>
          </a:bodyPr>
          <a:lstStyle/>
          <a:p>
            <a:r>
              <a:rPr lang="en-GB" sz="1200" b="1"/>
              <a:t>Develop</a:t>
            </a:r>
          </a:p>
        </p:txBody>
      </p:sp>
      <p:sp>
        <p:nvSpPr>
          <p:cNvPr id="20" name="TextBox 19">
            <a:extLst>
              <a:ext uri="{FF2B5EF4-FFF2-40B4-BE49-F238E27FC236}">
                <a16:creationId xmlns:a16="http://schemas.microsoft.com/office/drawing/2014/main" id="{9485676E-57DC-105A-0AAC-3EB76BB4F8BB}"/>
              </a:ext>
            </a:extLst>
          </p:cNvPr>
          <p:cNvSpPr txBox="1"/>
          <p:nvPr/>
        </p:nvSpPr>
        <p:spPr>
          <a:xfrm>
            <a:off x="5857126" y="3744155"/>
            <a:ext cx="457200" cy="276999"/>
          </a:xfrm>
          <a:prstGeom prst="rect">
            <a:avLst/>
          </a:prstGeom>
          <a:noFill/>
        </p:spPr>
        <p:txBody>
          <a:bodyPr wrap="square" rtlCol="0">
            <a:spAutoFit/>
          </a:bodyPr>
          <a:lstStyle/>
          <a:p>
            <a:r>
              <a:rPr lang="en-GB" sz="1200">
                <a:solidFill>
                  <a:schemeClr val="bg1">
                    <a:lumMod val="65000"/>
                  </a:schemeClr>
                </a:solidFill>
              </a:rPr>
              <a:t>Test</a:t>
            </a:r>
          </a:p>
        </p:txBody>
      </p:sp>
      <p:cxnSp>
        <p:nvCxnSpPr>
          <p:cNvPr id="23" name="Straight Connector 22">
            <a:extLst>
              <a:ext uri="{FF2B5EF4-FFF2-40B4-BE49-F238E27FC236}">
                <a16:creationId xmlns:a16="http://schemas.microsoft.com/office/drawing/2014/main" id="{44D7B05D-47D2-DD99-3827-3925F4C85973}"/>
              </a:ext>
            </a:extLst>
          </p:cNvPr>
          <p:cNvCxnSpPr>
            <a:cxnSpLocks/>
          </p:cNvCxnSpPr>
          <p:nvPr/>
        </p:nvCxnSpPr>
        <p:spPr>
          <a:xfrm>
            <a:off x="4998318" y="3527762"/>
            <a:ext cx="872069" cy="3855"/>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59661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264495" y="1228022"/>
            <a:ext cx="8305442" cy="523563"/>
          </a:xfrm>
        </p:spPr>
        <p:txBody>
          <a:bodyPr lIns="91440" tIns="45720" rIns="91440" bIns="45720" anchor="t"/>
          <a:lstStyle/>
          <a:p>
            <a:pPr algn="l">
              <a:spcBef>
                <a:spcPts val="0"/>
              </a:spcBef>
            </a:pPr>
            <a:r>
              <a:rPr lang="en-GB" sz="2800" b="1">
                <a:latin typeface="Arial"/>
                <a:ea typeface="+mn-ea"/>
                <a:cs typeface="Arial"/>
              </a:rPr>
              <a:t>Manage Referral – LA referral journey variations</a:t>
            </a:r>
          </a:p>
          <a:p>
            <a:pPr algn="l"/>
            <a:endParaRPr lang="en-GB" sz="2800" b="1">
              <a:latin typeface="Arial" panose="020B0604020202020204" pitchFamily="34" charset="0"/>
              <a:ea typeface="+mn-ea"/>
              <a:cs typeface="Arial" panose="020B0604020202020204" pitchFamily="34" charset="0"/>
            </a:endParaRPr>
          </a:p>
        </p:txBody>
      </p:sp>
      <p:sp>
        <p:nvSpPr>
          <p:cNvPr id="4" name="Content Placeholder 2">
            <a:extLst>
              <a:ext uri="{FF2B5EF4-FFF2-40B4-BE49-F238E27FC236}">
                <a16:creationId xmlns:a16="http://schemas.microsoft.com/office/drawing/2014/main" id="{B64D8103-1D55-8A9A-5484-EA46A2C22159}"/>
              </a:ext>
            </a:extLst>
          </p:cNvPr>
          <p:cNvSpPr txBox="1">
            <a:spLocks/>
          </p:cNvSpPr>
          <p:nvPr/>
        </p:nvSpPr>
        <p:spPr>
          <a:xfrm>
            <a:off x="415225" y="1936245"/>
            <a:ext cx="7585813" cy="3600533"/>
          </a:xfrm>
          <a:prstGeom prst="rect">
            <a:avLst/>
          </a:prstGeom>
        </p:spPr>
        <p:txBody>
          <a:bodyPr lIns="91440" tIns="45720" rIns="91440" bIns="45720"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2000"/>
              </a:spcBef>
              <a:spcAft>
                <a:spcPts val="0"/>
              </a:spcAft>
              <a:buFont typeface="Arial"/>
              <a:buChar char="•"/>
            </a:pPr>
            <a:endParaRPr lang="en-GB" sz="1800">
              <a:solidFill>
                <a:srgbClr val="172B4D"/>
              </a:solidFill>
              <a:ea typeface="+mn-lt"/>
              <a:cs typeface="+mn-lt"/>
            </a:endParaRPr>
          </a:p>
          <a:p>
            <a:pPr marL="0" indent="0" algn="l">
              <a:buNone/>
            </a:pPr>
            <a:r>
              <a:rPr lang="en-GB" sz="2000">
                <a:solidFill>
                  <a:srgbClr val="172B4D"/>
                </a:solidFill>
              </a:rPr>
              <a:t>Actions a Placement Officer might take regarding an existing referral:</a:t>
            </a:r>
            <a:endParaRPr lang="en-GB" sz="2000">
              <a:solidFill>
                <a:srgbClr val="172B4D"/>
              </a:solidFill>
              <a:cs typeface="Calibri"/>
            </a:endParaRPr>
          </a:p>
          <a:p>
            <a:pPr marL="0" indent="0" algn="l">
              <a:buNone/>
            </a:pPr>
            <a:endParaRPr lang="en-GB" sz="2000">
              <a:solidFill>
                <a:srgbClr val="172B4D"/>
              </a:solidFill>
              <a:cs typeface="Calibri"/>
            </a:endParaRPr>
          </a:p>
          <a:p>
            <a:pPr lvl="1">
              <a:buFont typeface="Arial" panose="020B0604020202020204" pitchFamily="34" charset="0"/>
              <a:buChar char="•"/>
            </a:pPr>
            <a:r>
              <a:rPr lang="en-GB" sz="1600">
                <a:solidFill>
                  <a:srgbClr val="172B4D"/>
                </a:solidFill>
              </a:rPr>
              <a:t>Cancel or withdraw the referral</a:t>
            </a:r>
            <a:endParaRPr lang="en-GB" sz="1600">
              <a:solidFill>
                <a:srgbClr val="172B4D"/>
              </a:solidFill>
              <a:cs typeface="Calibri"/>
            </a:endParaRPr>
          </a:p>
          <a:p>
            <a:pPr lvl="1">
              <a:buFont typeface="Arial" panose="020B0604020202020204" pitchFamily="34" charset="0"/>
              <a:buChar char="•"/>
            </a:pPr>
            <a:r>
              <a:rPr lang="en-GB" sz="1600">
                <a:solidFill>
                  <a:srgbClr val="172B4D"/>
                </a:solidFill>
              </a:rPr>
              <a:t>See an overview of responses from Providers </a:t>
            </a:r>
            <a:endParaRPr lang="en-GB" sz="1600">
              <a:solidFill>
                <a:srgbClr val="172B4D"/>
              </a:solidFill>
              <a:cs typeface="Calibri"/>
            </a:endParaRPr>
          </a:p>
          <a:p>
            <a:pPr lvl="2"/>
            <a:r>
              <a:rPr lang="en-GB" sz="1050">
                <a:solidFill>
                  <a:srgbClr val="172B4D"/>
                </a:solidFill>
              </a:rPr>
              <a:t>Awaiting response</a:t>
            </a:r>
            <a:endParaRPr lang="en-GB" sz="1050">
              <a:solidFill>
                <a:srgbClr val="172B4D"/>
              </a:solidFill>
              <a:cs typeface="Calibri"/>
            </a:endParaRPr>
          </a:p>
          <a:p>
            <a:pPr lvl="2"/>
            <a:r>
              <a:rPr lang="en-GB" sz="1050">
                <a:solidFill>
                  <a:srgbClr val="172B4D"/>
                </a:solidFill>
              </a:rPr>
              <a:t>Declined</a:t>
            </a:r>
            <a:endParaRPr lang="en-GB" sz="1050">
              <a:solidFill>
                <a:srgbClr val="172B4D"/>
              </a:solidFill>
              <a:cs typeface="Calibri"/>
            </a:endParaRPr>
          </a:p>
          <a:p>
            <a:pPr lvl="2"/>
            <a:r>
              <a:rPr lang="en-GB" sz="1050">
                <a:solidFill>
                  <a:srgbClr val="172B4D"/>
                </a:solidFill>
              </a:rPr>
              <a:t>Sent message / raised query</a:t>
            </a:r>
            <a:endParaRPr lang="en-GB" sz="1050">
              <a:solidFill>
                <a:srgbClr val="172B4D"/>
              </a:solidFill>
              <a:cs typeface="Calibri"/>
            </a:endParaRPr>
          </a:p>
          <a:p>
            <a:pPr lvl="2"/>
            <a:r>
              <a:rPr lang="en-GB" sz="1050">
                <a:solidFill>
                  <a:srgbClr val="172B4D"/>
                </a:solidFill>
              </a:rPr>
              <a:t>Made an offer</a:t>
            </a:r>
            <a:endParaRPr lang="en-GB" sz="1050">
              <a:solidFill>
                <a:srgbClr val="172B4D"/>
              </a:solidFill>
              <a:cs typeface="Calibri"/>
            </a:endParaRPr>
          </a:p>
          <a:p>
            <a:pPr lvl="1">
              <a:buFont typeface="Arial" panose="020B0604020202020204" pitchFamily="34" charset="0"/>
              <a:buChar char="•"/>
            </a:pPr>
            <a:r>
              <a:rPr lang="en-GB" sz="1600">
                <a:solidFill>
                  <a:srgbClr val="172B4D"/>
                </a:solidFill>
              </a:rPr>
              <a:t>Edit / update the referral details</a:t>
            </a:r>
            <a:endParaRPr lang="en-GB" sz="1600">
              <a:solidFill>
                <a:srgbClr val="172B4D"/>
              </a:solidFill>
              <a:cs typeface="Calibri"/>
            </a:endParaRPr>
          </a:p>
          <a:p>
            <a:pPr lvl="1">
              <a:buFont typeface="Arial" panose="020B0604020202020204" pitchFamily="34" charset="0"/>
              <a:buChar char="•"/>
            </a:pPr>
            <a:r>
              <a:rPr lang="en-GB" sz="1600">
                <a:solidFill>
                  <a:srgbClr val="172B4D"/>
                </a:solidFill>
              </a:rPr>
              <a:t>Edit the Framework search</a:t>
            </a:r>
            <a:endParaRPr lang="en-GB" sz="1600">
              <a:solidFill>
                <a:srgbClr val="172B4D"/>
              </a:solidFill>
              <a:cs typeface="Calibri"/>
            </a:endParaRPr>
          </a:p>
          <a:p>
            <a:pPr lvl="1">
              <a:buFont typeface="Arial" panose="020B0604020202020204" pitchFamily="34" charset="0"/>
              <a:buChar char="•"/>
            </a:pPr>
            <a:r>
              <a:rPr lang="en-GB" sz="1600">
                <a:solidFill>
                  <a:srgbClr val="172B4D"/>
                </a:solidFill>
              </a:rPr>
              <a:t>Extend to Spot providers</a:t>
            </a:r>
            <a:endParaRPr lang="en-GB" sz="1600">
              <a:solidFill>
                <a:srgbClr val="172B4D"/>
              </a:solidFill>
              <a:cs typeface="Calibri"/>
            </a:endParaRPr>
          </a:p>
          <a:p>
            <a:pPr lvl="1"/>
            <a:endParaRPr lang="en-GB" sz="1400">
              <a:solidFill>
                <a:srgbClr val="172B4D"/>
              </a:solidFill>
            </a:endParaRPr>
          </a:p>
          <a:p>
            <a:pPr lvl="1"/>
            <a:endParaRPr lang="en-GB" sz="1400">
              <a:solidFill>
                <a:srgbClr val="172B4D"/>
              </a:solidFill>
            </a:endParaRPr>
          </a:p>
          <a:p>
            <a:pPr lvl="1">
              <a:buFont typeface="Arial" panose="020B0604020202020204" pitchFamily="34" charset="0"/>
              <a:buChar char="•"/>
            </a:pPr>
            <a:endParaRPr lang="en-GB" sz="1400">
              <a:solidFill>
                <a:srgbClr val="172B4D"/>
              </a:solidFill>
            </a:endParaRPr>
          </a:p>
        </p:txBody>
      </p:sp>
    </p:spTree>
    <p:extLst>
      <p:ext uri="{BB962C8B-B14F-4D97-AF65-F5344CB8AC3E}">
        <p14:creationId xmlns:p14="http://schemas.microsoft.com/office/powerpoint/2010/main" val="4081193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264495" y="1228022"/>
            <a:ext cx="8305442" cy="523563"/>
          </a:xfrm>
        </p:spPr>
        <p:txBody>
          <a:bodyPr lIns="91440" tIns="45720" rIns="91440" bIns="45720" anchor="t"/>
          <a:lstStyle/>
          <a:p>
            <a:pPr algn="l">
              <a:spcBef>
                <a:spcPts val="0"/>
              </a:spcBef>
            </a:pPr>
            <a:r>
              <a:rPr lang="en-GB" sz="2800" b="1">
                <a:latin typeface="Arial"/>
                <a:ea typeface="+mn-ea"/>
                <a:cs typeface="Arial"/>
              </a:rPr>
              <a:t>LA journey variations – today’s demo</a:t>
            </a:r>
          </a:p>
          <a:p>
            <a:pPr algn="l"/>
            <a:endParaRPr lang="en-GB" sz="2800" b="1">
              <a:latin typeface="Arial" panose="020B0604020202020204" pitchFamily="34" charset="0"/>
              <a:ea typeface="+mn-ea"/>
              <a:cs typeface="Arial" panose="020B0604020202020204" pitchFamily="34" charset="0"/>
            </a:endParaRPr>
          </a:p>
        </p:txBody>
      </p:sp>
      <p:sp>
        <p:nvSpPr>
          <p:cNvPr id="4" name="Content Placeholder 2">
            <a:extLst>
              <a:ext uri="{FF2B5EF4-FFF2-40B4-BE49-F238E27FC236}">
                <a16:creationId xmlns:a16="http://schemas.microsoft.com/office/drawing/2014/main" id="{B64D8103-1D55-8A9A-5484-EA46A2C22159}"/>
              </a:ext>
            </a:extLst>
          </p:cNvPr>
          <p:cNvSpPr txBox="1">
            <a:spLocks/>
          </p:cNvSpPr>
          <p:nvPr/>
        </p:nvSpPr>
        <p:spPr>
          <a:xfrm>
            <a:off x="415225" y="1936245"/>
            <a:ext cx="7585813" cy="3151879"/>
          </a:xfrm>
          <a:prstGeom prst="rect">
            <a:avLst/>
          </a:prstGeom>
        </p:spPr>
        <p:txBody>
          <a:bodyPr lIns="91440" tIns="45720" rIns="91440" bIns="45720"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2000"/>
              </a:spcBef>
              <a:spcAft>
                <a:spcPts val="0"/>
              </a:spcAft>
              <a:buFont typeface="Arial"/>
              <a:buChar char="•"/>
            </a:pPr>
            <a:endParaRPr lang="en-GB" sz="1800">
              <a:solidFill>
                <a:srgbClr val="172B4D"/>
              </a:solidFill>
              <a:ea typeface="+mn-lt"/>
              <a:cs typeface="+mn-lt"/>
            </a:endParaRPr>
          </a:p>
          <a:p>
            <a:pPr algn="l">
              <a:buFont typeface="Arial" panose="020B0604020202020204" pitchFamily="34" charset="0"/>
              <a:buChar char="•"/>
            </a:pPr>
            <a:r>
              <a:rPr lang="en-GB" sz="1800" b="0" i="0">
                <a:solidFill>
                  <a:srgbClr val="172B4D"/>
                </a:solidFill>
                <a:effectLst/>
              </a:rPr>
              <a:t>A Placement Officer can search for a specific referral based on ID/ref or initials and can Cancel that referral</a:t>
            </a:r>
          </a:p>
          <a:p>
            <a:pPr algn="l">
              <a:buFont typeface="Arial" panose="020B0604020202020204" pitchFamily="34" charset="0"/>
              <a:buChar char="•"/>
            </a:pPr>
            <a:endParaRPr lang="en-GB" sz="1800" b="0" i="0">
              <a:solidFill>
                <a:srgbClr val="172B4D"/>
              </a:solidFill>
              <a:effectLst/>
            </a:endParaRPr>
          </a:p>
          <a:p>
            <a:pPr algn="l">
              <a:buFont typeface="Arial" panose="020B0604020202020204" pitchFamily="34" charset="0"/>
              <a:buChar char="•"/>
            </a:pPr>
            <a:r>
              <a:rPr lang="en-GB" sz="1800" b="0" i="0">
                <a:solidFill>
                  <a:srgbClr val="172B4D"/>
                </a:solidFill>
                <a:effectLst/>
              </a:rPr>
              <a:t>Within a specific referral, a Placement Officer can view details of Providers who have:</a:t>
            </a:r>
          </a:p>
          <a:p>
            <a:pPr lvl="1">
              <a:buFont typeface="Arial" panose="020B0604020202020204" pitchFamily="34" charset="0"/>
              <a:buChar char="•"/>
            </a:pPr>
            <a:r>
              <a:rPr lang="en-GB" sz="1800" b="0" i="0">
                <a:solidFill>
                  <a:srgbClr val="172B4D"/>
                </a:solidFill>
                <a:effectLst/>
              </a:rPr>
              <a:t>a) declined</a:t>
            </a:r>
          </a:p>
          <a:p>
            <a:pPr lvl="1">
              <a:buFont typeface="Arial" panose="020B0604020202020204" pitchFamily="34" charset="0"/>
              <a:buChar char="•"/>
            </a:pPr>
            <a:r>
              <a:rPr lang="en-GB" sz="1800" b="0" i="0">
                <a:solidFill>
                  <a:srgbClr val="172B4D"/>
                </a:solidFill>
                <a:effectLst/>
              </a:rPr>
              <a:t>b) messaged about it</a:t>
            </a:r>
          </a:p>
        </p:txBody>
      </p:sp>
    </p:spTree>
    <p:extLst>
      <p:ext uri="{BB962C8B-B14F-4D97-AF65-F5344CB8AC3E}">
        <p14:creationId xmlns:p14="http://schemas.microsoft.com/office/powerpoint/2010/main" val="1291413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1888641" y="2086902"/>
            <a:ext cx="5361538" cy="1080079"/>
          </a:xfrm>
        </p:spPr>
        <p:txBody>
          <a:bodyPr lIns="91440" tIns="45720" rIns="91440" bIns="45720" anchor="t"/>
          <a:lstStyle/>
          <a:p>
            <a:pPr>
              <a:spcBef>
                <a:spcPts val="0"/>
              </a:spcBef>
            </a:pPr>
            <a:r>
              <a:rPr lang="en-GB" sz="2800" b="1">
                <a:latin typeface="Arial"/>
                <a:ea typeface="+mn-ea"/>
                <a:cs typeface="Arial"/>
              </a:rPr>
              <a:t>Provider onboarding</a:t>
            </a:r>
            <a:br>
              <a:rPr lang="en-GB" sz="2800" b="1">
                <a:latin typeface="Arial"/>
                <a:ea typeface="+mn-ea"/>
                <a:cs typeface="Arial"/>
              </a:rPr>
            </a:br>
            <a:r>
              <a:rPr lang="en-GB" sz="2800" b="1">
                <a:solidFill>
                  <a:schemeClr val="tx2"/>
                </a:solidFill>
                <a:latin typeface="Arial"/>
                <a:ea typeface="+mn-ea"/>
                <a:cs typeface="Arial"/>
              </a:rPr>
              <a:t>- Application &amp; approval</a:t>
            </a:r>
          </a:p>
          <a:p>
            <a:pPr algn="l"/>
            <a:endParaRPr lang="en-GB" sz="2800" b="1">
              <a:latin typeface="Arial" panose="020B0604020202020204" pitchFamily="34" charset="0"/>
              <a:ea typeface="+mn-ea"/>
              <a:cs typeface="Arial" panose="020B0604020202020204" pitchFamily="34" charset="0"/>
            </a:endParaRPr>
          </a:p>
        </p:txBody>
      </p:sp>
      <p:pic>
        <p:nvPicPr>
          <p:cNvPr id="7" name="Graphic 6" descr="Architecture with solid fill">
            <a:extLst>
              <a:ext uri="{FF2B5EF4-FFF2-40B4-BE49-F238E27FC236}">
                <a16:creationId xmlns:a16="http://schemas.microsoft.com/office/drawing/2014/main" id="{6BF00E24-030F-8806-736E-BF3107C0A2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14889" y="3916254"/>
            <a:ext cx="872068" cy="872068"/>
          </a:xfrm>
          <a:prstGeom prst="rect">
            <a:avLst/>
          </a:prstGeom>
        </p:spPr>
      </p:pic>
      <p:cxnSp>
        <p:nvCxnSpPr>
          <p:cNvPr id="13" name="Straight Connector 12">
            <a:extLst>
              <a:ext uri="{FF2B5EF4-FFF2-40B4-BE49-F238E27FC236}">
                <a16:creationId xmlns:a16="http://schemas.microsoft.com/office/drawing/2014/main" id="{48306E6F-2A47-2726-BB05-CD04C45EEF2A}"/>
              </a:ext>
            </a:extLst>
          </p:cNvPr>
          <p:cNvCxnSpPr>
            <a:cxnSpLocks/>
          </p:cNvCxnSpPr>
          <p:nvPr/>
        </p:nvCxnSpPr>
        <p:spPr>
          <a:xfrm>
            <a:off x="5086957" y="4373080"/>
            <a:ext cx="872069" cy="3855"/>
          </a:xfrm>
          <a:prstGeom prst="line">
            <a:avLst/>
          </a:prstGeom>
        </p:spPr>
        <p:style>
          <a:lnRef idx="3">
            <a:schemeClr val="accent2"/>
          </a:lnRef>
          <a:fillRef idx="0">
            <a:schemeClr val="accent2"/>
          </a:fillRef>
          <a:effectRef idx="2">
            <a:schemeClr val="accent2"/>
          </a:effectRef>
          <a:fontRef idx="minor">
            <a:schemeClr val="tx1"/>
          </a:fontRef>
        </p:style>
      </p:cxnSp>
      <p:pic>
        <p:nvPicPr>
          <p:cNvPr id="16" name="Graphic 15" descr="Clipboard Mixed with solid fill">
            <a:extLst>
              <a:ext uri="{FF2B5EF4-FFF2-40B4-BE49-F238E27FC236}">
                <a16:creationId xmlns:a16="http://schemas.microsoft.com/office/drawing/2014/main" id="{96B1FD2C-945F-6B45-0978-8C8E30FA316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59603" y="4105580"/>
            <a:ext cx="524242" cy="524242"/>
          </a:xfrm>
          <a:prstGeom prst="rect">
            <a:avLst/>
          </a:prstGeom>
        </p:spPr>
      </p:pic>
      <p:sp>
        <p:nvSpPr>
          <p:cNvPr id="18" name="TextBox 17">
            <a:extLst>
              <a:ext uri="{FF2B5EF4-FFF2-40B4-BE49-F238E27FC236}">
                <a16:creationId xmlns:a16="http://schemas.microsoft.com/office/drawing/2014/main" id="{B2E53B3D-26CF-92AC-3C68-89E8719155EE}"/>
              </a:ext>
            </a:extLst>
          </p:cNvPr>
          <p:cNvSpPr txBox="1"/>
          <p:nvPr/>
        </p:nvSpPr>
        <p:spPr>
          <a:xfrm>
            <a:off x="4269098" y="4639057"/>
            <a:ext cx="615874" cy="276999"/>
          </a:xfrm>
          <a:prstGeom prst="rect">
            <a:avLst/>
          </a:prstGeom>
          <a:noFill/>
        </p:spPr>
        <p:txBody>
          <a:bodyPr wrap="none" rtlCol="0">
            <a:spAutoFit/>
          </a:bodyPr>
          <a:lstStyle/>
          <a:p>
            <a:r>
              <a:rPr lang="en-GB" sz="1200" b="1"/>
              <a:t>Design</a:t>
            </a:r>
          </a:p>
        </p:txBody>
      </p:sp>
      <p:sp>
        <p:nvSpPr>
          <p:cNvPr id="19" name="TextBox 18">
            <a:extLst>
              <a:ext uri="{FF2B5EF4-FFF2-40B4-BE49-F238E27FC236}">
                <a16:creationId xmlns:a16="http://schemas.microsoft.com/office/drawing/2014/main" id="{8CD99986-6CBF-0BC8-D347-F3D9EA5F63E7}"/>
              </a:ext>
            </a:extLst>
          </p:cNvPr>
          <p:cNvSpPr txBox="1"/>
          <p:nvPr/>
        </p:nvSpPr>
        <p:spPr>
          <a:xfrm>
            <a:off x="5923702" y="3848657"/>
            <a:ext cx="696986" cy="276999"/>
          </a:xfrm>
          <a:prstGeom prst="rect">
            <a:avLst/>
          </a:prstGeom>
          <a:noFill/>
        </p:spPr>
        <p:txBody>
          <a:bodyPr wrap="none" rtlCol="0">
            <a:spAutoFit/>
          </a:bodyPr>
          <a:lstStyle/>
          <a:p>
            <a:r>
              <a:rPr lang="en-GB" sz="1200">
                <a:solidFill>
                  <a:schemeClr val="bg1">
                    <a:lumMod val="65000"/>
                  </a:schemeClr>
                </a:solidFill>
              </a:rPr>
              <a:t>Develop</a:t>
            </a:r>
          </a:p>
        </p:txBody>
      </p:sp>
      <p:sp>
        <p:nvSpPr>
          <p:cNvPr id="20" name="TextBox 19">
            <a:extLst>
              <a:ext uri="{FF2B5EF4-FFF2-40B4-BE49-F238E27FC236}">
                <a16:creationId xmlns:a16="http://schemas.microsoft.com/office/drawing/2014/main" id="{9485676E-57DC-105A-0AAC-3EB76BB4F8BB}"/>
              </a:ext>
            </a:extLst>
          </p:cNvPr>
          <p:cNvSpPr txBox="1"/>
          <p:nvPr/>
        </p:nvSpPr>
        <p:spPr>
          <a:xfrm>
            <a:off x="7426645" y="3874235"/>
            <a:ext cx="457200" cy="276999"/>
          </a:xfrm>
          <a:prstGeom prst="rect">
            <a:avLst/>
          </a:prstGeom>
          <a:noFill/>
        </p:spPr>
        <p:txBody>
          <a:bodyPr wrap="square" rtlCol="0">
            <a:spAutoFit/>
          </a:bodyPr>
          <a:lstStyle/>
          <a:p>
            <a:r>
              <a:rPr lang="en-GB" sz="1200">
                <a:solidFill>
                  <a:schemeClr val="bg1">
                    <a:lumMod val="65000"/>
                  </a:schemeClr>
                </a:solidFill>
              </a:rPr>
              <a:t>Test</a:t>
            </a:r>
          </a:p>
        </p:txBody>
      </p:sp>
      <p:cxnSp>
        <p:nvCxnSpPr>
          <p:cNvPr id="23" name="Straight Connector 22">
            <a:extLst>
              <a:ext uri="{FF2B5EF4-FFF2-40B4-BE49-F238E27FC236}">
                <a16:creationId xmlns:a16="http://schemas.microsoft.com/office/drawing/2014/main" id="{44D7B05D-47D2-DD99-3827-3925F4C85973}"/>
              </a:ext>
            </a:extLst>
          </p:cNvPr>
          <p:cNvCxnSpPr>
            <a:cxnSpLocks/>
          </p:cNvCxnSpPr>
          <p:nvPr/>
        </p:nvCxnSpPr>
        <p:spPr>
          <a:xfrm>
            <a:off x="6567837" y="4376936"/>
            <a:ext cx="872069" cy="3855"/>
          </a:xfrm>
          <a:prstGeom prst="line">
            <a:avLst/>
          </a:prstGeom>
        </p:spPr>
        <p:style>
          <a:lnRef idx="3">
            <a:schemeClr val="accent2"/>
          </a:lnRef>
          <a:fillRef idx="0">
            <a:schemeClr val="accent2"/>
          </a:fillRef>
          <a:effectRef idx="2">
            <a:schemeClr val="accent2"/>
          </a:effectRef>
          <a:fontRef idx="minor">
            <a:schemeClr val="tx1"/>
          </a:fontRef>
        </p:style>
      </p:cxnSp>
      <p:pic>
        <p:nvPicPr>
          <p:cNvPr id="3" name="Graphic 2" descr="Ui Ux with solid fill">
            <a:extLst>
              <a:ext uri="{FF2B5EF4-FFF2-40B4-BE49-F238E27FC236}">
                <a16:creationId xmlns:a16="http://schemas.microsoft.com/office/drawing/2014/main" id="{E0A5D8E5-139A-658D-0E95-E978E3E82F3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43595" y="4181857"/>
            <a:ext cx="457200" cy="457200"/>
          </a:xfrm>
          <a:prstGeom prst="rect">
            <a:avLst/>
          </a:prstGeom>
        </p:spPr>
      </p:pic>
      <p:cxnSp>
        <p:nvCxnSpPr>
          <p:cNvPr id="6" name="Straight Connector 5">
            <a:extLst>
              <a:ext uri="{FF2B5EF4-FFF2-40B4-BE49-F238E27FC236}">
                <a16:creationId xmlns:a16="http://schemas.microsoft.com/office/drawing/2014/main" id="{624FB9D2-6A7B-5EEC-870C-39C05D6BCFF4}"/>
              </a:ext>
            </a:extLst>
          </p:cNvPr>
          <p:cNvCxnSpPr>
            <a:cxnSpLocks/>
            <a:endCxn id="7" idx="1"/>
          </p:cNvCxnSpPr>
          <p:nvPr/>
        </p:nvCxnSpPr>
        <p:spPr>
          <a:xfrm>
            <a:off x="3570637" y="4343364"/>
            <a:ext cx="644252" cy="8924"/>
          </a:xfrm>
          <a:prstGeom prst="line">
            <a:avLst/>
          </a:prstGeom>
        </p:spPr>
        <p:style>
          <a:lnRef idx="3">
            <a:schemeClr val="accent2"/>
          </a:lnRef>
          <a:fillRef idx="0">
            <a:schemeClr val="accent2"/>
          </a:fillRef>
          <a:effectRef idx="2">
            <a:schemeClr val="accent2"/>
          </a:effectRef>
          <a:fontRef idx="minor">
            <a:schemeClr val="tx1"/>
          </a:fontRef>
        </p:style>
      </p:cxnSp>
      <p:pic>
        <p:nvPicPr>
          <p:cNvPr id="4" name="Graphic 3" descr="Magnifying glass with solid fill">
            <a:extLst>
              <a:ext uri="{FF2B5EF4-FFF2-40B4-BE49-F238E27FC236}">
                <a16:creationId xmlns:a16="http://schemas.microsoft.com/office/drawing/2014/main" id="{3000FD7A-56CB-0709-619E-F506BC26C9E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936754" y="4096323"/>
            <a:ext cx="583438" cy="583438"/>
          </a:xfrm>
          <a:prstGeom prst="rect">
            <a:avLst/>
          </a:prstGeom>
        </p:spPr>
      </p:pic>
      <p:sp>
        <p:nvSpPr>
          <p:cNvPr id="5" name="TextBox 4">
            <a:extLst>
              <a:ext uri="{FF2B5EF4-FFF2-40B4-BE49-F238E27FC236}">
                <a16:creationId xmlns:a16="http://schemas.microsoft.com/office/drawing/2014/main" id="{C11B79CB-2FBD-6298-FD7B-1274AFFDE30A}"/>
              </a:ext>
            </a:extLst>
          </p:cNvPr>
          <p:cNvSpPr txBox="1"/>
          <p:nvPr/>
        </p:nvSpPr>
        <p:spPr>
          <a:xfrm>
            <a:off x="3079650" y="4639057"/>
            <a:ext cx="615874" cy="276999"/>
          </a:xfrm>
          <a:prstGeom prst="rect">
            <a:avLst/>
          </a:prstGeom>
          <a:noFill/>
        </p:spPr>
        <p:txBody>
          <a:bodyPr wrap="none" rtlCol="0">
            <a:spAutoFit/>
          </a:bodyPr>
          <a:lstStyle/>
          <a:p>
            <a:r>
              <a:rPr lang="en-GB" sz="1200" b="1"/>
              <a:t>Design</a:t>
            </a:r>
          </a:p>
        </p:txBody>
      </p:sp>
      <p:sp>
        <p:nvSpPr>
          <p:cNvPr id="8" name="Arrow: Curved Up 7">
            <a:extLst>
              <a:ext uri="{FF2B5EF4-FFF2-40B4-BE49-F238E27FC236}">
                <a16:creationId xmlns:a16="http://schemas.microsoft.com/office/drawing/2014/main" id="{893FF293-30E5-AA6F-D619-D465360DD104}"/>
              </a:ext>
            </a:extLst>
          </p:cNvPr>
          <p:cNvSpPr/>
          <p:nvPr/>
        </p:nvSpPr>
        <p:spPr>
          <a:xfrm>
            <a:off x="3497802" y="4893130"/>
            <a:ext cx="1074198" cy="495100"/>
          </a:xfrm>
          <a:prstGeom prst="curved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Arrow: Curved Down 10">
            <a:extLst>
              <a:ext uri="{FF2B5EF4-FFF2-40B4-BE49-F238E27FC236}">
                <a16:creationId xmlns:a16="http://schemas.microsoft.com/office/drawing/2014/main" id="{6D53335B-288E-9695-A6A2-2E938BC37DD5}"/>
              </a:ext>
            </a:extLst>
          </p:cNvPr>
          <p:cNvSpPr/>
          <p:nvPr/>
        </p:nvSpPr>
        <p:spPr>
          <a:xfrm flipH="1">
            <a:off x="3324846" y="3585600"/>
            <a:ext cx="974130" cy="420485"/>
          </a:xfrm>
          <a:prstGeom prst="curvedDownArrow">
            <a:avLst>
              <a:gd name="adj1" fmla="val 25000"/>
              <a:gd name="adj2" fmla="val 50000"/>
              <a:gd name="adj3" fmla="val 4611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006730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323528" y="274638"/>
            <a:ext cx="7992888" cy="764049"/>
          </a:xfrm>
        </p:spPr>
        <p:txBody>
          <a:bodyPr lIns="91440" tIns="45720" rIns="91440" bIns="45720" anchor="t"/>
          <a:lstStyle/>
          <a:p>
            <a:pPr algn="l">
              <a:spcBef>
                <a:spcPts val="0"/>
              </a:spcBef>
            </a:pPr>
            <a:r>
              <a:rPr lang="en-GB" sz="2800" b="1">
                <a:latin typeface="Arial"/>
                <a:ea typeface="+mn-ea"/>
                <a:cs typeface="Arial"/>
              </a:rPr>
              <a:t>Intro</a:t>
            </a:r>
            <a:endParaRPr lang="en-US">
              <a:ea typeface="+mn-ea"/>
            </a:endParaRPr>
          </a:p>
        </p:txBody>
      </p:sp>
      <p:sp>
        <p:nvSpPr>
          <p:cNvPr id="3" name="TextBox 1">
            <a:extLst>
              <a:ext uri="{FF2B5EF4-FFF2-40B4-BE49-F238E27FC236}">
                <a16:creationId xmlns:a16="http://schemas.microsoft.com/office/drawing/2014/main" id="{129D4A0C-ED4B-EA9C-9D38-8AD0889ADF49}"/>
              </a:ext>
            </a:extLst>
          </p:cNvPr>
          <p:cNvSpPr txBox="1"/>
          <p:nvPr/>
        </p:nvSpPr>
        <p:spPr>
          <a:xfrm>
            <a:off x="458874" y="1110149"/>
            <a:ext cx="4911613" cy="329833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indent="-285750">
              <a:spcBef>
                <a:spcPts val="1000"/>
              </a:spcBef>
              <a:spcAft>
                <a:spcPts val="0"/>
              </a:spcAft>
              <a:buFont typeface="Arial" panose="020B0604020202020204" pitchFamily="34" charset="0"/>
              <a:buChar char="•"/>
            </a:pPr>
            <a:r>
              <a:rPr lang="en-GB" sz="2000" b="1">
                <a:latin typeface="Arial"/>
                <a:cs typeface="Arial"/>
              </a:rPr>
              <a:t>Over the last 2 sprints the designers and researchers have created the journey a provider takes to get their services and homes onto the portal.</a:t>
            </a:r>
          </a:p>
          <a:p>
            <a:pPr marL="285750" indent="-285750">
              <a:spcBef>
                <a:spcPts val="1000"/>
              </a:spcBef>
              <a:spcAft>
                <a:spcPts val="0"/>
              </a:spcAft>
              <a:buFont typeface="Arial" panose="020B0604020202020204" pitchFamily="34" charset="0"/>
              <a:buChar char="•"/>
            </a:pPr>
            <a:r>
              <a:rPr lang="en-GB" sz="2000" b="1">
                <a:latin typeface="Arial"/>
                <a:cs typeface="Arial"/>
              </a:rPr>
              <a:t>We've looked at different design approaches to gather feedback on design approach as well as understand more about the context of use.</a:t>
            </a:r>
          </a:p>
        </p:txBody>
      </p:sp>
    </p:spTree>
    <p:extLst>
      <p:ext uri="{BB962C8B-B14F-4D97-AF65-F5344CB8AC3E}">
        <p14:creationId xmlns:p14="http://schemas.microsoft.com/office/powerpoint/2010/main" val="891575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2C50FDF-7DB8-FA6C-CE92-9A4AB5FCD649}"/>
              </a:ext>
            </a:extLst>
          </p:cNvPr>
          <p:cNvSpPr txBox="1">
            <a:spLocks/>
          </p:cNvSpPr>
          <p:nvPr/>
        </p:nvSpPr>
        <p:spPr>
          <a:xfrm>
            <a:off x="323528" y="209324"/>
            <a:ext cx="8873732" cy="764049"/>
          </a:xfrm>
          <a:prstGeom prst="rect">
            <a:avLst/>
          </a:prstGeom>
        </p:spPr>
        <p:txBody>
          <a:bodyPr lIns="91440" tIns="45720" rIns="91440" bIns="45720" anchor="t"/>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spcAft>
                <a:spcPts val="0"/>
              </a:spcAft>
            </a:pPr>
            <a:r>
              <a:rPr lang="en-GB" sz="2800" b="1">
                <a:latin typeface="Arial"/>
                <a:ea typeface="+mn-ea"/>
                <a:cs typeface="Arial"/>
              </a:rPr>
              <a:t>What</a:t>
            </a:r>
            <a:endParaRPr lang="en-US">
              <a:ea typeface="+mn-ea"/>
            </a:endParaRPr>
          </a:p>
        </p:txBody>
      </p:sp>
      <p:sp>
        <p:nvSpPr>
          <p:cNvPr id="3" name="TextBox 2">
            <a:extLst>
              <a:ext uri="{FF2B5EF4-FFF2-40B4-BE49-F238E27FC236}">
                <a16:creationId xmlns:a16="http://schemas.microsoft.com/office/drawing/2014/main" id="{14CB6822-AACF-C563-9445-3567864A7C70}"/>
              </a:ext>
            </a:extLst>
          </p:cNvPr>
          <p:cNvSpPr txBox="1"/>
          <p:nvPr/>
        </p:nvSpPr>
        <p:spPr>
          <a:xfrm>
            <a:off x="4775509" y="1140254"/>
            <a:ext cx="4244519" cy="152349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spcBef>
                <a:spcPts val="1000"/>
              </a:spcBef>
              <a:spcAft>
                <a:spcPts val="0"/>
              </a:spcAft>
            </a:pPr>
            <a:endParaRPr lang="en-US"/>
          </a:p>
          <a:p>
            <a:pPr>
              <a:spcBef>
                <a:spcPts val="1000"/>
              </a:spcBef>
              <a:spcAft>
                <a:spcPts val="0"/>
              </a:spcAft>
            </a:pPr>
            <a:endParaRPr lang="en-GB" sz="1600">
              <a:cs typeface="Calibri"/>
            </a:endParaRPr>
          </a:p>
          <a:p>
            <a:pPr>
              <a:spcBef>
                <a:spcPts val="1000"/>
              </a:spcBef>
              <a:spcAft>
                <a:spcPts val="0"/>
              </a:spcAft>
            </a:pPr>
            <a:endParaRPr lang="en-GB"/>
          </a:p>
          <a:p>
            <a:pPr>
              <a:spcBef>
                <a:spcPts val="1000"/>
              </a:spcBef>
              <a:spcAft>
                <a:spcPts val="0"/>
              </a:spcAft>
            </a:pPr>
            <a:endParaRPr lang="en-GB" sz="1600">
              <a:latin typeface="Calibri"/>
              <a:ea typeface="Calibri"/>
              <a:cs typeface="Calibri"/>
            </a:endParaRPr>
          </a:p>
        </p:txBody>
      </p:sp>
      <p:cxnSp>
        <p:nvCxnSpPr>
          <p:cNvPr id="16" name="Straight Connector 15">
            <a:extLst>
              <a:ext uri="{FF2B5EF4-FFF2-40B4-BE49-F238E27FC236}">
                <a16:creationId xmlns:a16="http://schemas.microsoft.com/office/drawing/2014/main" id="{4233D7B8-B616-51FF-4B99-48BA191F1D29}"/>
              </a:ext>
            </a:extLst>
          </p:cNvPr>
          <p:cNvCxnSpPr/>
          <p:nvPr/>
        </p:nvCxnSpPr>
        <p:spPr>
          <a:xfrm>
            <a:off x="450522" y="3665010"/>
            <a:ext cx="8154463"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5818DCB-7E1F-B1EE-AA1D-739B35348F9A}"/>
              </a:ext>
            </a:extLst>
          </p:cNvPr>
          <p:cNvSpPr/>
          <p:nvPr/>
        </p:nvSpPr>
        <p:spPr>
          <a:xfrm>
            <a:off x="7503766" y="3002205"/>
            <a:ext cx="1315371" cy="1315371"/>
          </a:xfrm>
          <a:prstGeom prst="ellipse">
            <a:avLst/>
          </a:prstGeom>
          <a:ln>
            <a:noFill/>
          </a:ln>
        </p:spPr>
        <p:style>
          <a:lnRef idx="3">
            <a:schemeClr val="lt1"/>
          </a:lnRef>
          <a:fillRef idx="1">
            <a:schemeClr val="accent1"/>
          </a:fillRef>
          <a:effectRef idx="1">
            <a:schemeClr val="accent1"/>
          </a:effectRef>
          <a:fontRef idx="minor">
            <a:schemeClr val="lt1"/>
          </a:fontRef>
        </p:style>
        <p:txBody>
          <a:bodyPr rtlCol="0" anchor="ctr">
            <a:noAutofit/>
          </a:bodyPr>
          <a:lstStyle/>
          <a:p>
            <a:pPr algn="ctr"/>
            <a:r>
              <a:rPr lang="en-GB" sz="1000">
                <a:latin typeface="Arial" panose="020B0604020202020204" pitchFamily="34" charset="0"/>
                <a:cs typeface="Arial" panose="020B0604020202020204" pitchFamily="34" charset="0"/>
              </a:rPr>
              <a:t>LA reviews Provider responses and/or updates</a:t>
            </a:r>
          </a:p>
        </p:txBody>
      </p:sp>
      <p:sp>
        <p:nvSpPr>
          <p:cNvPr id="31" name="Free-form: Shape 30">
            <a:extLst>
              <a:ext uri="{FF2B5EF4-FFF2-40B4-BE49-F238E27FC236}">
                <a16:creationId xmlns:a16="http://schemas.microsoft.com/office/drawing/2014/main" id="{139703F0-6CA5-C482-8B41-0133F9A71AAE}"/>
              </a:ext>
            </a:extLst>
          </p:cNvPr>
          <p:cNvSpPr/>
          <p:nvPr/>
        </p:nvSpPr>
        <p:spPr>
          <a:xfrm>
            <a:off x="1412954" y="2277535"/>
            <a:ext cx="1788396" cy="1566332"/>
          </a:xfrm>
          <a:custGeom>
            <a:avLst/>
            <a:gdLst>
              <a:gd name="connsiteX0" fmla="*/ 0 w 673100"/>
              <a:gd name="connsiteY0" fmla="*/ 0 h 3295650"/>
              <a:gd name="connsiteX1" fmla="*/ 342900 w 673100"/>
              <a:gd name="connsiteY1" fmla="*/ 2794000 h 3295650"/>
              <a:gd name="connsiteX2" fmla="*/ 673100 w 673100"/>
              <a:gd name="connsiteY2" fmla="*/ 3295650 h 3295650"/>
            </a:gdLst>
            <a:ahLst/>
            <a:cxnLst>
              <a:cxn ang="0">
                <a:pos x="connsiteX0" y="connsiteY0"/>
              </a:cxn>
              <a:cxn ang="0">
                <a:pos x="connsiteX1" y="connsiteY1"/>
              </a:cxn>
              <a:cxn ang="0">
                <a:pos x="connsiteX2" y="connsiteY2"/>
              </a:cxn>
            </a:cxnLst>
            <a:rect l="l" t="t" r="r" b="b"/>
            <a:pathLst>
              <a:path w="673100" h="3295650">
                <a:moveTo>
                  <a:pt x="0" y="0"/>
                </a:moveTo>
                <a:cubicBezTo>
                  <a:pt x="115358" y="1122362"/>
                  <a:pt x="230717" y="2244725"/>
                  <a:pt x="342900" y="2794000"/>
                </a:cubicBezTo>
                <a:cubicBezTo>
                  <a:pt x="455083" y="3343275"/>
                  <a:pt x="584200" y="3235325"/>
                  <a:pt x="673100" y="3295650"/>
                </a:cubicBezTo>
              </a:path>
            </a:pathLst>
          </a:cu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Free-form: Shape 32">
            <a:extLst>
              <a:ext uri="{FF2B5EF4-FFF2-40B4-BE49-F238E27FC236}">
                <a16:creationId xmlns:a16="http://schemas.microsoft.com/office/drawing/2014/main" id="{6445AD6F-E368-079C-EC12-BA6B26646E3A}"/>
              </a:ext>
            </a:extLst>
          </p:cNvPr>
          <p:cNvSpPr/>
          <p:nvPr/>
        </p:nvSpPr>
        <p:spPr>
          <a:xfrm flipH="1">
            <a:off x="4386051" y="1756437"/>
            <a:ext cx="1380807" cy="2125125"/>
          </a:xfrm>
          <a:custGeom>
            <a:avLst/>
            <a:gdLst>
              <a:gd name="connsiteX0" fmla="*/ 0 w 673100"/>
              <a:gd name="connsiteY0" fmla="*/ 0 h 3295650"/>
              <a:gd name="connsiteX1" fmla="*/ 342900 w 673100"/>
              <a:gd name="connsiteY1" fmla="*/ 2794000 h 3295650"/>
              <a:gd name="connsiteX2" fmla="*/ 673100 w 673100"/>
              <a:gd name="connsiteY2" fmla="*/ 3295650 h 3295650"/>
            </a:gdLst>
            <a:ahLst/>
            <a:cxnLst>
              <a:cxn ang="0">
                <a:pos x="connsiteX0" y="connsiteY0"/>
              </a:cxn>
              <a:cxn ang="0">
                <a:pos x="connsiteX1" y="connsiteY1"/>
              </a:cxn>
              <a:cxn ang="0">
                <a:pos x="connsiteX2" y="connsiteY2"/>
              </a:cxn>
            </a:cxnLst>
            <a:rect l="l" t="t" r="r" b="b"/>
            <a:pathLst>
              <a:path w="673100" h="3295650">
                <a:moveTo>
                  <a:pt x="0" y="0"/>
                </a:moveTo>
                <a:cubicBezTo>
                  <a:pt x="115358" y="1122362"/>
                  <a:pt x="230717" y="2244725"/>
                  <a:pt x="342900" y="2794000"/>
                </a:cubicBezTo>
                <a:cubicBezTo>
                  <a:pt x="455083" y="3343275"/>
                  <a:pt x="584200" y="3235325"/>
                  <a:pt x="673100" y="3295650"/>
                </a:cubicBezTo>
              </a:path>
            </a:pathLst>
          </a:cu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Free-form: Shape 36">
            <a:extLst>
              <a:ext uri="{FF2B5EF4-FFF2-40B4-BE49-F238E27FC236}">
                <a16:creationId xmlns:a16="http://schemas.microsoft.com/office/drawing/2014/main" id="{399F34AD-D27C-6C8D-953C-F81E2CBC047B}"/>
              </a:ext>
            </a:extLst>
          </p:cNvPr>
          <p:cNvSpPr/>
          <p:nvPr/>
        </p:nvSpPr>
        <p:spPr>
          <a:xfrm>
            <a:off x="7065431" y="1794937"/>
            <a:ext cx="438335" cy="1663301"/>
          </a:xfrm>
          <a:custGeom>
            <a:avLst/>
            <a:gdLst>
              <a:gd name="connsiteX0" fmla="*/ 0 w 673100"/>
              <a:gd name="connsiteY0" fmla="*/ 0 h 3295650"/>
              <a:gd name="connsiteX1" fmla="*/ 342900 w 673100"/>
              <a:gd name="connsiteY1" fmla="*/ 2794000 h 3295650"/>
              <a:gd name="connsiteX2" fmla="*/ 673100 w 673100"/>
              <a:gd name="connsiteY2" fmla="*/ 3295650 h 3295650"/>
            </a:gdLst>
            <a:ahLst/>
            <a:cxnLst>
              <a:cxn ang="0">
                <a:pos x="connsiteX0" y="connsiteY0"/>
              </a:cxn>
              <a:cxn ang="0">
                <a:pos x="connsiteX1" y="connsiteY1"/>
              </a:cxn>
              <a:cxn ang="0">
                <a:pos x="connsiteX2" y="connsiteY2"/>
              </a:cxn>
            </a:cxnLst>
            <a:rect l="l" t="t" r="r" b="b"/>
            <a:pathLst>
              <a:path w="673100" h="3295650">
                <a:moveTo>
                  <a:pt x="0" y="0"/>
                </a:moveTo>
                <a:cubicBezTo>
                  <a:pt x="115358" y="1122362"/>
                  <a:pt x="230717" y="2244725"/>
                  <a:pt x="342900" y="2794000"/>
                </a:cubicBezTo>
                <a:cubicBezTo>
                  <a:pt x="455083" y="3343275"/>
                  <a:pt x="584200" y="3235325"/>
                  <a:pt x="673100" y="3295650"/>
                </a:cubicBezTo>
              </a:path>
            </a:pathLst>
          </a:cu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a:extLst>
              <a:ext uri="{FF2B5EF4-FFF2-40B4-BE49-F238E27FC236}">
                <a16:creationId xmlns:a16="http://schemas.microsoft.com/office/drawing/2014/main" id="{1B96E15E-9257-147D-32A5-3CD601B64B12}"/>
              </a:ext>
            </a:extLst>
          </p:cNvPr>
          <p:cNvSpPr txBox="1"/>
          <p:nvPr/>
        </p:nvSpPr>
        <p:spPr>
          <a:xfrm>
            <a:off x="381183" y="5467718"/>
            <a:ext cx="2004414" cy="492443"/>
          </a:xfrm>
          <a:prstGeom prst="rect">
            <a:avLst/>
          </a:prstGeom>
          <a:noFill/>
        </p:spPr>
        <p:txBody>
          <a:bodyPr wrap="square" rtlCol="0">
            <a:spAutoFit/>
          </a:bodyPr>
          <a:lstStyle/>
          <a:p>
            <a:r>
              <a:rPr lang="en-GB" sz="800" i="1"/>
              <a:t>Fig. Simplified Action Structure</a:t>
            </a:r>
          </a:p>
          <a:p>
            <a:endParaRPr lang="en-GB"/>
          </a:p>
        </p:txBody>
      </p:sp>
      <p:sp>
        <p:nvSpPr>
          <p:cNvPr id="39" name="TextBox 38">
            <a:extLst>
              <a:ext uri="{FF2B5EF4-FFF2-40B4-BE49-F238E27FC236}">
                <a16:creationId xmlns:a16="http://schemas.microsoft.com/office/drawing/2014/main" id="{98EC8BFA-FEC2-31B8-77A6-F75911323C9D}"/>
              </a:ext>
            </a:extLst>
          </p:cNvPr>
          <p:cNvSpPr txBox="1"/>
          <p:nvPr/>
        </p:nvSpPr>
        <p:spPr>
          <a:xfrm>
            <a:off x="2385597" y="1249711"/>
            <a:ext cx="2685448" cy="369332"/>
          </a:xfrm>
          <a:prstGeom prst="rect">
            <a:avLst/>
          </a:prstGeom>
          <a:noFill/>
        </p:spPr>
        <p:txBody>
          <a:bodyPr wrap="square" rtlCol="0">
            <a:spAutoFit/>
          </a:bodyPr>
          <a:lstStyle/>
          <a:p>
            <a:r>
              <a:rPr lang="en-GB" b="1">
                <a:solidFill>
                  <a:schemeClr val="accent4"/>
                </a:solidFill>
                <a:latin typeface="Arial" panose="020B0604020202020204" pitchFamily="34" charset="0"/>
                <a:cs typeface="Arial" panose="020B0604020202020204" pitchFamily="34" charset="0"/>
              </a:rPr>
              <a:t>PROVIDER ACTIONS</a:t>
            </a:r>
          </a:p>
        </p:txBody>
      </p:sp>
      <p:sp>
        <p:nvSpPr>
          <p:cNvPr id="40" name="TextBox 39">
            <a:extLst>
              <a:ext uri="{FF2B5EF4-FFF2-40B4-BE49-F238E27FC236}">
                <a16:creationId xmlns:a16="http://schemas.microsoft.com/office/drawing/2014/main" id="{7D0A9746-14CB-2DFB-48D2-1AF905EA7E21}"/>
              </a:ext>
            </a:extLst>
          </p:cNvPr>
          <p:cNvSpPr txBox="1"/>
          <p:nvPr/>
        </p:nvSpPr>
        <p:spPr>
          <a:xfrm>
            <a:off x="381183" y="3308388"/>
            <a:ext cx="2685448" cy="369332"/>
          </a:xfrm>
          <a:prstGeom prst="rect">
            <a:avLst/>
          </a:prstGeom>
          <a:noFill/>
        </p:spPr>
        <p:txBody>
          <a:bodyPr wrap="square" rtlCol="0">
            <a:spAutoFit/>
          </a:bodyPr>
          <a:lstStyle/>
          <a:p>
            <a:r>
              <a:rPr lang="en-GB" b="1">
                <a:solidFill>
                  <a:schemeClr val="accent1"/>
                </a:solidFill>
                <a:latin typeface="Arial" panose="020B0604020202020204" pitchFamily="34" charset="0"/>
                <a:cs typeface="Arial" panose="020B0604020202020204" pitchFamily="34" charset="0"/>
              </a:rPr>
              <a:t>LA ACTIONS</a:t>
            </a:r>
          </a:p>
        </p:txBody>
      </p:sp>
      <p:sp>
        <p:nvSpPr>
          <p:cNvPr id="50" name="TextBox 49">
            <a:extLst>
              <a:ext uri="{FF2B5EF4-FFF2-40B4-BE49-F238E27FC236}">
                <a16:creationId xmlns:a16="http://schemas.microsoft.com/office/drawing/2014/main" id="{D85A7F50-8AF5-15F9-95DE-CC89DE679F1D}"/>
              </a:ext>
            </a:extLst>
          </p:cNvPr>
          <p:cNvSpPr txBox="1"/>
          <p:nvPr/>
        </p:nvSpPr>
        <p:spPr>
          <a:xfrm>
            <a:off x="323528" y="781918"/>
            <a:ext cx="2685448" cy="246221"/>
          </a:xfrm>
          <a:prstGeom prst="rect">
            <a:avLst/>
          </a:prstGeom>
          <a:noFill/>
        </p:spPr>
        <p:txBody>
          <a:bodyPr wrap="square" rtlCol="0">
            <a:spAutoFit/>
          </a:bodyPr>
          <a:lstStyle/>
          <a:p>
            <a:r>
              <a:rPr lang="en-GB" sz="1000" b="1">
                <a:solidFill>
                  <a:srgbClr val="FF0000"/>
                </a:solidFill>
                <a:latin typeface="Arial" panose="020B0604020202020204" pitchFamily="34" charset="0"/>
                <a:cs typeface="Arial" panose="020B0604020202020204" pitchFamily="34" charset="0"/>
              </a:rPr>
              <a:t>(Tested in Sprint 16/17)</a:t>
            </a:r>
          </a:p>
        </p:txBody>
      </p:sp>
      <p:sp>
        <p:nvSpPr>
          <p:cNvPr id="11" name="Oval 10">
            <a:extLst>
              <a:ext uri="{FF2B5EF4-FFF2-40B4-BE49-F238E27FC236}">
                <a16:creationId xmlns:a16="http://schemas.microsoft.com/office/drawing/2014/main" id="{0D396D18-D09D-56D5-E557-DE6524A998F9}"/>
              </a:ext>
            </a:extLst>
          </p:cNvPr>
          <p:cNvSpPr/>
          <p:nvPr/>
        </p:nvSpPr>
        <p:spPr>
          <a:xfrm rot="19399200">
            <a:off x="2576072" y="1633871"/>
            <a:ext cx="5025397" cy="2117998"/>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 name="TextBox 11">
            <a:extLst>
              <a:ext uri="{FF2B5EF4-FFF2-40B4-BE49-F238E27FC236}">
                <a16:creationId xmlns:a16="http://schemas.microsoft.com/office/drawing/2014/main" id="{967DC3A3-4D70-0E21-FF96-FB5B379B3DBD}"/>
              </a:ext>
            </a:extLst>
          </p:cNvPr>
          <p:cNvSpPr txBox="1"/>
          <p:nvPr/>
        </p:nvSpPr>
        <p:spPr>
          <a:xfrm rot="18878545">
            <a:off x="2789146" y="2254132"/>
            <a:ext cx="2165729" cy="369332"/>
          </a:xfrm>
          <a:prstGeom prst="rect">
            <a:avLst/>
          </a:prstGeom>
          <a:solidFill>
            <a:schemeClr val="bg1"/>
          </a:solidFill>
        </p:spPr>
        <p:txBody>
          <a:bodyPr wrap="square" rtlCol="0">
            <a:spAutoFit/>
          </a:bodyPr>
          <a:lstStyle/>
          <a:p>
            <a:r>
              <a:rPr lang="en-GB" b="1">
                <a:solidFill>
                  <a:srgbClr val="C00000"/>
                </a:solidFill>
                <a:latin typeface="Arial" panose="020B0604020202020204" pitchFamily="34" charset="0"/>
                <a:cs typeface="Arial" panose="020B0604020202020204" pitchFamily="34" charset="0"/>
              </a:rPr>
              <a:t>APPROVAL LOOP</a:t>
            </a:r>
          </a:p>
        </p:txBody>
      </p:sp>
      <p:sp>
        <p:nvSpPr>
          <p:cNvPr id="20" name="Oval 19">
            <a:extLst>
              <a:ext uri="{FF2B5EF4-FFF2-40B4-BE49-F238E27FC236}">
                <a16:creationId xmlns:a16="http://schemas.microsoft.com/office/drawing/2014/main" id="{2841C5AA-6525-FE99-AF46-DB527352B455}"/>
              </a:ext>
            </a:extLst>
          </p:cNvPr>
          <p:cNvSpPr/>
          <p:nvPr/>
        </p:nvSpPr>
        <p:spPr>
          <a:xfrm>
            <a:off x="3138054" y="3007324"/>
            <a:ext cx="1315372" cy="1315372"/>
          </a:xfrm>
          <a:prstGeom prst="ellipse">
            <a:avLst/>
          </a:prstGeom>
          <a:solidFill>
            <a:schemeClr val="accent1"/>
          </a:solidFill>
          <a:ln>
            <a:noFill/>
          </a:ln>
        </p:spPr>
        <p:style>
          <a:lnRef idx="3">
            <a:schemeClr val="lt1"/>
          </a:lnRef>
          <a:fillRef idx="1">
            <a:schemeClr val="accent4"/>
          </a:fillRef>
          <a:effectRef idx="1">
            <a:schemeClr val="accent4"/>
          </a:effectRef>
          <a:fontRef idx="minor">
            <a:schemeClr val="lt1"/>
          </a:fontRef>
        </p:style>
        <p:txBody>
          <a:bodyPr rtlCol="0" anchor="ctr">
            <a:noAutofit/>
          </a:bodyPr>
          <a:lstStyle/>
          <a:p>
            <a:pPr algn="ctr"/>
            <a:r>
              <a:rPr lang="en-GB" sz="1000">
                <a:latin typeface="Arial" panose="020B0604020202020204" pitchFamily="34" charset="0"/>
                <a:cs typeface="Arial" panose="020B0604020202020204" pitchFamily="34" charset="0"/>
              </a:rPr>
              <a:t>LA reviews and approves or queries Provider registration</a:t>
            </a:r>
          </a:p>
        </p:txBody>
      </p:sp>
      <p:cxnSp>
        <p:nvCxnSpPr>
          <p:cNvPr id="15" name="Straight Connector 14">
            <a:extLst>
              <a:ext uri="{FF2B5EF4-FFF2-40B4-BE49-F238E27FC236}">
                <a16:creationId xmlns:a16="http://schemas.microsoft.com/office/drawing/2014/main" id="{23358E6C-FE40-2ADD-498E-5E17B5BC65B2}"/>
              </a:ext>
            </a:extLst>
          </p:cNvPr>
          <p:cNvCxnSpPr/>
          <p:nvPr/>
        </p:nvCxnSpPr>
        <p:spPr>
          <a:xfrm>
            <a:off x="450522" y="1588168"/>
            <a:ext cx="8154463" cy="0"/>
          </a:xfrm>
          <a:prstGeom prst="line">
            <a:avLst/>
          </a:prstGeom>
          <a:ln w="76200"/>
        </p:spPr>
        <p:style>
          <a:lnRef idx="1">
            <a:schemeClr val="accent4"/>
          </a:lnRef>
          <a:fillRef idx="0">
            <a:schemeClr val="accent4"/>
          </a:fillRef>
          <a:effectRef idx="0">
            <a:schemeClr val="accent4"/>
          </a:effectRef>
          <a:fontRef idx="minor">
            <a:schemeClr val="tx1"/>
          </a:fontRef>
        </p:style>
      </p:cxnSp>
      <p:sp>
        <p:nvSpPr>
          <p:cNvPr id="19" name="Oval 18">
            <a:extLst>
              <a:ext uri="{FF2B5EF4-FFF2-40B4-BE49-F238E27FC236}">
                <a16:creationId xmlns:a16="http://schemas.microsoft.com/office/drawing/2014/main" id="{900CAF95-BF06-C829-E91B-B0B47053E698}"/>
              </a:ext>
            </a:extLst>
          </p:cNvPr>
          <p:cNvSpPr/>
          <p:nvPr/>
        </p:nvSpPr>
        <p:spPr>
          <a:xfrm>
            <a:off x="5774176" y="1061664"/>
            <a:ext cx="1291255" cy="1291255"/>
          </a:xfrm>
          <a:prstGeom prst="ellipse">
            <a:avLst/>
          </a:prstGeom>
          <a:ln>
            <a:noFill/>
          </a:ln>
        </p:spPr>
        <p:style>
          <a:lnRef idx="3">
            <a:schemeClr val="lt1"/>
          </a:lnRef>
          <a:fillRef idx="1">
            <a:schemeClr val="accent4"/>
          </a:fillRef>
          <a:effectRef idx="1">
            <a:schemeClr val="accent4"/>
          </a:effectRef>
          <a:fontRef idx="minor">
            <a:schemeClr val="lt1"/>
          </a:fontRef>
        </p:style>
        <p:txBody>
          <a:bodyPr rtlCol="0" anchor="ctr">
            <a:noAutofit/>
          </a:bodyPr>
          <a:lstStyle/>
          <a:p>
            <a:pPr algn="ctr"/>
            <a:r>
              <a:rPr lang="en-GB" sz="1000">
                <a:latin typeface="Arial" panose="020B0604020202020204" pitchFamily="34" charset="0"/>
                <a:cs typeface="Arial" panose="020B0604020202020204" pitchFamily="34" charset="0"/>
              </a:rPr>
              <a:t>Provider reviews and amends registration queries</a:t>
            </a:r>
          </a:p>
        </p:txBody>
      </p:sp>
      <p:sp>
        <p:nvSpPr>
          <p:cNvPr id="13" name="Oval 12">
            <a:extLst>
              <a:ext uri="{FF2B5EF4-FFF2-40B4-BE49-F238E27FC236}">
                <a16:creationId xmlns:a16="http://schemas.microsoft.com/office/drawing/2014/main" id="{45C7B45D-DCC8-F538-583A-385A8897B93D}"/>
              </a:ext>
            </a:extLst>
          </p:cNvPr>
          <p:cNvSpPr/>
          <p:nvPr/>
        </p:nvSpPr>
        <p:spPr>
          <a:xfrm>
            <a:off x="3914314" y="4400589"/>
            <a:ext cx="1089486" cy="1134493"/>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noAutofit/>
          </a:bodyPr>
          <a:lstStyle/>
          <a:p>
            <a:pPr algn="ctr"/>
            <a:r>
              <a:rPr lang="en-GB" sz="1000">
                <a:latin typeface="Arial" panose="020B0604020202020204" pitchFamily="34" charset="0"/>
                <a:cs typeface="Arial" panose="020B0604020202020204" pitchFamily="34" charset="0"/>
              </a:rPr>
              <a:t>Home level query</a:t>
            </a:r>
          </a:p>
          <a:p>
            <a:pPr algn="ctr"/>
            <a:r>
              <a:rPr lang="en-GB" sz="1000">
                <a:latin typeface="Arial" panose="020B0604020202020204" pitchFamily="34" charset="0"/>
                <a:cs typeface="Arial" panose="020B0604020202020204" pitchFamily="34" charset="0"/>
              </a:rPr>
              <a:t>(out of date </a:t>
            </a:r>
            <a:r>
              <a:rPr lang="en-GB" sz="1000" err="1">
                <a:latin typeface="Arial" panose="020B0604020202020204" pitchFamily="34" charset="0"/>
                <a:cs typeface="Arial" panose="020B0604020202020204" pitchFamily="34" charset="0"/>
              </a:rPr>
              <a:t>SoP</a:t>
            </a:r>
            <a:r>
              <a:rPr lang="en-GB" sz="1000">
                <a:latin typeface="Arial" panose="020B0604020202020204" pitchFamily="34" charset="0"/>
                <a:cs typeface="Arial" panose="020B0604020202020204" pitchFamily="34" charset="0"/>
              </a:rPr>
              <a:t>)</a:t>
            </a:r>
          </a:p>
        </p:txBody>
      </p:sp>
      <p:sp>
        <p:nvSpPr>
          <p:cNvPr id="14" name="Oval 13">
            <a:extLst>
              <a:ext uri="{FF2B5EF4-FFF2-40B4-BE49-F238E27FC236}">
                <a16:creationId xmlns:a16="http://schemas.microsoft.com/office/drawing/2014/main" id="{B263DA26-3070-7121-2AFC-E1130AE2B912}"/>
              </a:ext>
            </a:extLst>
          </p:cNvPr>
          <p:cNvSpPr/>
          <p:nvPr/>
        </p:nvSpPr>
        <p:spPr>
          <a:xfrm>
            <a:off x="2571232" y="4400589"/>
            <a:ext cx="1089486" cy="1134493"/>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noAutofit/>
          </a:bodyPr>
          <a:lstStyle/>
          <a:p>
            <a:pPr algn="ctr"/>
            <a:r>
              <a:rPr lang="en-GB" sz="1000">
                <a:latin typeface="Arial" panose="020B0604020202020204" pitchFamily="34" charset="0"/>
                <a:cs typeface="Arial" panose="020B0604020202020204" pitchFamily="34" charset="0"/>
              </a:rPr>
              <a:t>Service  level query</a:t>
            </a:r>
          </a:p>
          <a:p>
            <a:pPr algn="ctr"/>
            <a:r>
              <a:rPr lang="en-GB" sz="1000">
                <a:latin typeface="Arial" panose="020B0604020202020204" pitchFamily="34" charset="0"/>
                <a:cs typeface="Arial" panose="020B0604020202020204" pitchFamily="34" charset="0"/>
              </a:rPr>
              <a:t>(out of date PI)</a:t>
            </a:r>
          </a:p>
        </p:txBody>
      </p:sp>
      <p:sp>
        <p:nvSpPr>
          <p:cNvPr id="17" name="Oval 16">
            <a:extLst>
              <a:ext uri="{FF2B5EF4-FFF2-40B4-BE49-F238E27FC236}">
                <a16:creationId xmlns:a16="http://schemas.microsoft.com/office/drawing/2014/main" id="{5FE32277-B109-DF6F-ECC5-B74AF63B7FCD}"/>
              </a:ext>
            </a:extLst>
          </p:cNvPr>
          <p:cNvSpPr/>
          <p:nvPr/>
        </p:nvSpPr>
        <p:spPr>
          <a:xfrm>
            <a:off x="417804" y="1060457"/>
            <a:ext cx="1292462" cy="1292462"/>
          </a:xfrm>
          <a:prstGeom prst="ellipse">
            <a:avLst/>
          </a:prstGeom>
          <a:ln>
            <a:noFill/>
          </a:ln>
        </p:spPr>
        <p:style>
          <a:lnRef idx="3">
            <a:schemeClr val="lt1"/>
          </a:lnRef>
          <a:fillRef idx="1">
            <a:schemeClr val="accent4"/>
          </a:fillRef>
          <a:effectRef idx="1">
            <a:schemeClr val="accent4"/>
          </a:effectRef>
          <a:fontRef idx="minor">
            <a:schemeClr val="lt1"/>
          </a:fontRef>
        </p:style>
        <p:txBody>
          <a:bodyPr rtlCol="0" anchor="ctr">
            <a:noAutofit/>
          </a:bodyPr>
          <a:lstStyle/>
          <a:p>
            <a:pPr algn="ctr"/>
            <a:r>
              <a:rPr lang="en-GB" sz="1000">
                <a:latin typeface="Arial" panose="020B0604020202020204" pitchFamily="34" charset="0"/>
                <a:cs typeface="Arial" panose="020B0604020202020204" pitchFamily="34" charset="0"/>
              </a:rPr>
              <a:t>Provider registers to the new WMPP</a:t>
            </a:r>
          </a:p>
        </p:txBody>
      </p:sp>
    </p:spTree>
    <p:extLst>
      <p:ext uri="{BB962C8B-B14F-4D97-AF65-F5344CB8AC3E}">
        <p14:creationId xmlns:p14="http://schemas.microsoft.com/office/powerpoint/2010/main" val="3450409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B7B2-55A8-A985-FEDC-A017C211184B}"/>
              </a:ext>
            </a:extLst>
          </p:cNvPr>
          <p:cNvSpPr>
            <a:spLocks noGrp="1"/>
          </p:cNvSpPr>
          <p:nvPr>
            <p:ph type="title"/>
          </p:nvPr>
        </p:nvSpPr>
        <p:spPr>
          <a:xfrm>
            <a:off x="323528" y="274638"/>
            <a:ext cx="7992888" cy="764049"/>
          </a:xfrm>
        </p:spPr>
        <p:txBody>
          <a:bodyPr lIns="91440" tIns="45720" rIns="91440" bIns="45720" anchor="t"/>
          <a:lstStyle/>
          <a:p>
            <a:pPr algn="l">
              <a:spcBef>
                <a:spcPts val="0"/>
              </a:spcBef>
            </a:pPr>
            <a:r>
              <a:rPr lang="en-GB" sz="2800" b="1">
                <a:latin typeface="Arial"/>
                <a:ea typeface="+mn-ea"/>
                <a:cs typeface="Arial"/>
              </a:rPr>
              <a:t>Who</a:t>
            </a:r>
            <a:endParaRPr lang="en-GB" sz="2800" b="1">
              <a:latin typeface="Arial" panose="020B0604020202020204" pitchFamily="34" charset="0"/>
              <a:ea typeface="+mn-ea"/>
              <a:cs typeface="Arial" panose="020B0604020202020204" pitchFamily="34" charset="0"/>
            </a:endParaRPr>
          </a:p>
        </p:txBody>
      </p:sp>
      <p:sp>
        <p:nvSpPr>
          <p:cNvPr id="7" name="TextBox 1">
            <a:extLst>
              <a:ext uri="{FF2B5EF4-FFF2-40B4-BE49-F238E27FC236}">
                <a16:creationId xmlns:a16="http://schemas.microsoft.com/office/drawing/2014/main" id="{0D735954-BE7A-ECA0-D12E-E6ADAF842964}"/>
              </a:ext>
            </a:extLst>
          </p:cNvPr>
          <p:cNvSpPr txBox="1"/>
          <p:nvPr/>
        </p:nvSpPr>
        <p:spPr>
          <a:xfrm>
            <a:off x="739887" y="1945171"/>
            <a:ext cx="4191771" cy="194412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4 local authority roles acting in the QA capacity. (Members of current RSU)</a:t>
            </a:r>
          </a:p>
          <a:p>
            <a:pPr marL="285750" indent="-285750">
              <a:spcBef>
                <a:spcPts val="1000"/>
              </a:spcBef>
              <a:spcAft>
                <a:spcPts val="0"/>
              </a:spcAft>
              <a:buFont typeface="Arial" panose="020B0604020202020204" pitchFamily="34" charset="0"/>
              <a:buChar char="•"/>
            </a:pPr>
            <a:r>
              <a:rPr lang="en-GB" sz="1600" b="1">
                <a:latin typeface="Arial" panose="020B0604020202020204" pitchFamily="34" charset="0"/>
                <a:cs typeface="Arial" panose="020B0604020202020204" pitchFamily="34" charset="0"/>
              </a:rPr>
              <a:t>4 providers (</a:t>
            </a:r>
            <a:r>
              <a:rPr lang="it-IT" sz="1600" b="1">
                <a:latin typeface="Arial" panose="020B0604020202020204" pitchFamily="34" charset="0"/>
                <a:cs typeface="Arial" panose="020B0604020202020204" pitchFamily="34" charset="0"/>
              </a:rPr>
              <a:t>2 Residential, 1 Supported Accomodation and one provider who delivered Residential, Supported Accomodation and Fostering services.</a:t>
            </a:r>
          </a:p>
        </p:txBody>
      </p:sp>
      <p:pic>
        <p:nvPicPr>
          <p:cNvPr id="8" name="Graphic 7" descr="Group of people outline">
            <a:extLst>
              <a:ext uri="{FF2B5EF4-FFF2-40B4-BE49-F238E27FC236}">
                <a16:creationId xmlns:a16="http://schemas.microsoft.com/office/drawing/2014/main" id="{565DF01A-9DA9-73CB-EB2C-83774F8B6F4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84800" y="1945171"/>
            <a:ext cx="2616200" cy="2616200"/>
          </a:xfrm>
          <a:prstGeom prst="rect">
            <a:avLst/>
          </a:prstGeom>
        </p:spPr>
      </p:pic>
      <p:sp>
        <p:nvSpPr>
          <p:cNvPr id="10" name="TextBox 9">
            <a:extLst>
              <a:ext uri="{FF2B5EF4-FFF2-40B4-BE49-F238E27FC236}">
                <a16:creationId xmlns:a16="http://schemas.microsoft.com/office/drawing/2014/main" id="{886E4664-1BD0-2128-ECC8-568240044E0B}"/>
              </a:ext>
            </a:extLst>
          </p:cNvPr>
          <p:cNvSpPr txBox="1"/>
          <p:nvPr/>
        </p:nvSpPr>
        <p:spPr>
          <a:xfrm>
            <a:off x="359658" y="1307263"/>
            <a:ext cx="4572000" cy="369332"/>
          </a:xfrm>
          <a:prstGeom prst="rect">
            <a:avLst/>
          </a:prstGeom>
          <a:noFill/>
        </p:spPr>
        <p:txBody>
          <a:bodyPr wrap="square">
            <a:spAutoFit/>
          </a:bodyPr>
          <a:lstStyle/>
          <a:p>
            <a:r>
              <a:rPr lang="en-GB" sz="1800" b="1">
                <a:latin typeface="Arial"/>
                <a:ea typeface="+mn-ea"/>
                <a:cs typeface="Arial"/>
              </a:rPr>
              <a:t>Who we tested with (Sprint 17 and 18)</a:t>
            </a:r>
            <a:endParaRPr lang="en-GB"/>
          </a:p>
        </p:txBody>
      </p:sp>
    </p:spTree>
    <p:extLst>
      <p:ext uri="{BB962C8B-B14F-4D97-AF65-F5344CB8AC3E}">
        <p14:creationId xmlns:p14="http://schemas.microsoft.com/office/powerpoint/2010/main" val="256780904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DB7444E61F7E4187BF087C95D2F8A4" ma:contentTypeVersion="10" ma:contentTypeDescription="Create a new document." ma:contentTypeScope="" ma:versionID="dd4cc78a9b37634985d2cd667d12f5f7">
  <xsd:schema xmlns:xsd="http://www.w3.org/2001/XMLSchema" xmlns:xs="http://www.w3.org/2001/XMLSchema" xmlns:p="http://schemas.microsoft.com/office/2006/metadata/properties" xmlns:ns2="57e4a19d-5c10-49be-a954-679698bbb83e" xmlns:ns3="f99ec418-d0cf-4391-90fa-7b8540b6e6a8" targetNamespace="http://schemas.microsoft.com/office/2006/metadata/properties" ma:root="true" ma:fieldsID="3032737cd8f7a37b2f67a80ecd55a7fa" ns2:_="" ns3:_="">
    <xsd:import namespace="57e4a19d-5c10-49be-a954-679698bbb83e"/>
    <xsd:import namespace="f99ec418-d0cf-4391-90fa-7b8540b6e6a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LengthInSecond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e4a19d-5c10-49be-a954-679698bbb8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99ec418-d0cf-4391-90fa-7b8540b6e6a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f99ec418-d0cf-4391-90fa-7b8540b6e6a8">
      <UserInfo>
        <DisplayName>SharingLinks.0f24e2a6-53bf-44b8-a2c0-346ce06c1dc3.Flexible.96b27f0f-83eb-462a-bedc-eab96795e764</DisplayName>
        <AccountId>45</AccountId>
        <AccountType/>
      </UserInfo>
      <UserInfo>
        <DisplayName>Lawrence Vos</DisplayName>
        <AccountId>97</AccountId>
        <AccountType/>
      </UserInfo>
      <UserInfo>
        <DisplayName>Claire Differ</DisplayName>
        <AccountId>84</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FC896F-D266-42B0-8856-F92FBAD4FB7C}">
  <ds:schemaRefs>
    <ds:schemaRef ds:uri="57e4a19d-5c10-49be-a954-679698bbb83e"/>
    <ds:schemaRef ds:uri="f99ec418-d0cf-4391-90fa-7b8540b6e6a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2082538-7859-42E7-B1F4-1137497DA55D}">
  <ds:schemaRefs>
    <ds:schemaRef ds:uri="57e4a19d-5c10-49be-a954-679698bbb83e"/>
    <ds:schemaRef ds:uri="f99ec418-d0cf-4391-90fa-7b8540b6e6a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209C420-71A9-4735-A32B-F94F50D0C0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20</Slides>
  <Notes>12</Notes>
  <HiddenSlides>0</HiddenSlide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1_Office Theme</vt:lpstr>
      <vt:lpstr>Custom Design</vt:lpstr>
      <vt:lpstr>1_Custom Design</vt:lpstr>
      <vt:lpstr>PowerPoint Presentation</vt:lpstr>
      <vt:lpstr>Agenda </vt:lpstr>
      <vt:lpstr>Manage Referral - LA journey variations</vt:lpstr>
      <vt:lpstr>Manage Referral – LA referral journey variations </vt:lpstr>
      <vt:lpstr>LA journey variations – today’s demo </vt:lpstr>
      <vt:lpstr>Provider onboarding - Application &amp; approval </vt:lpstr>
      <vt:lpstr>Intro</vt:lpstr>
      <vt:lpstr>PowerPoint Presentation</vt:lpstr>
      <vt:lpstr>Who</vt:lpstr>
      <vt:lpstr>How</vt:lpstr>
      <vt:lpstr>LA - Page: Listings</vt:lpstr>
      <vt:lpstr>LA - Page: Listings</vt:lpstr>
      <vt:lpstr>LA – Provider application/Holding company details</vt:lpstr>
      <vt:lpstr>LA – Provider company details</vt:lpstr>
      <vt:lpstr>LA – Service details</vt:lpstr>
      <vt:lpstr>Provider – Add documents</vt:lpstr>
      <vt:lpstr>Provider – Save and Continue</vt:lpstr>
      <vt:lpstr>Provider – Home documents</vt:lpstr>
      <vt:lpstr>Next steps</vt:lpstr>
      <vt:lpstr>Next steps </vt:lpstr>
    </vt:vector>
  </TitlesOfParts>
  <Company>Service Birmingham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Service Birmingham</dc:creator>
  <cp:revision>2</cp:revision>
  <cp:lastPrinted>2018-01-29T15:09:35Z</cp:lastPrinted>
  <dcterms:created xsi:type="dcterms:W3CDTF">2018-01-29T13:00:28Z</dcterms:created>
  <dcterms:modified xsi:type="dcterms:W3CDTF">2024-03-22T08:52:33Z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0x01010066DB7444E61F7E4187BF087C95D2F8A4</vt:lpwstr>
  </property>
  <property fmtid="{D5CDD505-2E9C-101B-9397-08002B2CF9AE}" pid="3" name="MSIP_Label_8f41158c-2b72-419a-8904-6eaa65702ef4_Enabled">
    <vt:lpwstr>true</vt:lpwstr>
  </property>
  <property fmtid="{D5CDD505-2E9C-101B-9397-08002B2CF9AE}" pid="4" name="MSIP_Label_8f41158c-2b72-419a-8904-6eaa65702ef4_SetDate">
    <vt:lpwstr>2023-07-17T16:35:23Z</vt:lpwstr>
  </property>
  <property fmtid="{D5CDD505-2E9C-101B-9397-08002B2CF9AE}" pid="5" name="MSIP_Label_8f41158c-2b72-419a-8904-6eaa65702ef4_Method">
    <vt:lpwstr>Privileged</vt:lpwstr>
  </property>
  <property fmtid="{D5CDD505-2E9C-101B-9397-08002B2CF9AE}" pid="6" name="MSIP_Label_8f41158c-2b72-419a-8904-6eaa65702ef4_Name">
    <vt:lpwstr>UNCLASSIFIED</vt:lpwstr>
  </property>
  <property fmtid="{D5CDD505-2E9C-101B-9397-08002B2CF9AE}" pid="7" name="MSIP_Label_8f41158c-2b72-419a-8904-6eaa65702ef4_SiteId">
    <vt:lpwstr>1d23ed27-6f11-4050-874b-7e04ca535809</vt:lpwstr>
  </property>
  <property fmtid="{D5CDD505-2E9C-101B-9397-08002B2CF9AE}" pid="8" name="MSIP_Label_8f41158c-2b72-419a-8904-6eaa65702ef4_ActionId">
    <vt:lpwstr>b50322e4-6f11-4d6a-a399-302bc93801f3</vt:lpwstr>
  </property>
  <property fmtid="{D5CDD505-2E9C-101B-9397-08002B2CF9AE}" pid="9" name="MSIP_Label_8f41158c-2b72-419a-8904-6eaa65702ef4_ContentBits">
    <vt:lpwstr>0</vt:lpwstr>
  </property>
  <property fmtid="{D5CDD505-2E9C-101B-9397-08002B2CF9AE}" pid="10" name="MediaServiceImageTags">
    <vt:lpwstr/>
  </property>
  <property fmtid="{D5CDD505-2E9C-101B-9397-08002B2CF9AE}" pid="11" name="MSIP_Label_a17471b1-27ab-4640-9264-e69a67407ca3_Enabled">
    <vt:lpwstr>true</vt:lpwstr>
  </property>
  <property fmtid="{D5CDD505-2E9C-101B-9397-08002B2CF9AE}" pid="12" name="MSIP_Label_a17471b1-27ab-4640-9264-e69a67407ca3_SetDate">
    <vt:lpwstr>2023-09-18T11:08:38Z</vt:lpwstr>
  </property>
  <property fmtid="{D5CDD505-2E9C-101B-9397-08002B2CF9AE}" pid="13" name="MSIP_Label_a17471b1-27ab-4640-9264-e69a67407ca3_Method">
    <vt:lpwstr>Standard</vt:lpwstr>
  </property>
  <property fmtid="{D5CDD505-2E9C-101B-9397-08002B2CF9AE}" pid="14" name="MSIP_Label_a17471b1-27ab-4640-9264-e69a67407ca3_Name">
    <vt:lpwstr>BCC - OFFICIAL</vt:lpwstr>
  </property>
  <property fmtid="{D5CDD505-2E9C-101B-9397-08002B2CF9AE}" pid="15" name="MSIP_Label_a17471b1-27ab-4640-9264-e69a67407ca3_SiteId">
    <vt:lpwstr>699ace67-d2e4-4bcd-b303-d2bbe2b9bbf1</vt:lpwstr>
  </property>
  <property fmtid="{D5CDD505-2E9C-101B-9397-08002B2CF9AE}" pid="16" name="MSIP_Label_a17471b1-27ab-4640-9264-e69a67407ca3_ActionId">
    <vt:lpwstr>343db0f2-ce14-4d01-a3b1-c65e0c8dba5a</vt:lpwstr>
  </property>
  <property fmtid="{D5CDD505-2E9C-101B-9397-08002B2CF9AE}" pid="17" name="MSIP_Label_a17471b1-27ab-4640-9264-e69a67407ca3_ContentBits">
    <vt:lpwstr>2</vt:lpwstr>
  </property>
  <property fmtid="{D5CDD505-2E9C-101B-9397-08002B2CF9AE}" pid="18" name="ClassificationContentMarkingFooterLocations">
    <vt:lpwstr>1_Office Theme:3\Custom Design:3\1_Custom Design:11</vt:lpwstr>
  </property>
  <property fmtid="{D5CDD505-2E9C-101B-9397-08002B2CF9AE}" pid="19" name="ClassificationContentMarkingFooterText">
    <vt:lpwstr>OFFICIAL</vt:lpwstr>
  </property>
</Properties>
</file>