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75" r:id="rId6"/>
    <p:sldMasterId id="2147483687" r:id="rId7"/>
  </p:sldMasterIdLst>
  <p:notesMasterIdLst>
    <p:notesMasterId r:id="rId24"/>
  </p:notesMasterIdLst>
  <p:sldIdLst>
    <p:sldId id="256" r:id="rId8"/>
    <p:sldId id="259" r:id="rId9"/>
    <p:sldId id="2147481142" r:id="rId10"/>
    <p:sldId id="2147470683" r:id="rId11"/>
    <p:sldId id="2147481143" r:id="rId12"/>
    <p:sldId id="2147481145" r:id="rId13"/>
    <p:sldId id="2147481148" r:id="rId14"/>
    <p:sldId id="2147481146" r:id="rId15"/>
    <p:sldId id="2147481149" r:id="rId16"/>
    <p:sldId id="2147481156" r:id="rId17"/>
    <p:sldId id="2147481151" r:id="rId18"/>
    <p:sldId id="2147481153" r:id="rId19"/>
    <p:sldId id="2147481152" r:id="rId20"/>
    <p:sldId id="2147481157" r:id="rId21"/>
    <p:sldId id="2147481154" r:id="rId22"/>
    <p:sldId id="2147481155" r:id="rId2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BAD0F-4DC3-9CE8-C73B-1F4FC904F298}" name="Claire Differ" initials="CD" userId="S::Claire.Differ@birminghamchildrenstrust.co.uk::5eede363-9f2c-44ca-8a3e-7e526c14d6c6" providerId="AD"/>
  <p188:author id="{E8D6EE39-63D0-540C-C29E-D4325B9865F6}" name="Patrick Wreford" initials="PW" userId="S::patrick.wreford@birmingham.gov.uk::4d30c2ef-5e34-4608-9df3-50b51a0cc01b" providerId="AD"/>
  <p188:author id="{73C08FE5-73F4-1ACE-D92E-5D176110B34A}" name="Patrick Wreford" initials="" userId="S::Patrick.Wreford@birmingham.gov.uk::4d30c2ef-5e34-4608-9df3-50b51a0cc0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85" autoAdjust="0"/>
  </p:normalViewPr>
  <p:slideViewPr>
    <p:cSldViewPr snapToGrid="0">
      <p:cViewPr varScale="1">
        <p:scale>
          <a:sx n="55" d="100"/>
          <a:sy n="55" d="100"/>
        </p:scale>
        <p:origin x="160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 Hendry" userId="d0623edf-782d-4a5e-a9b2-3357b3c48f5c" providerId="ADAL" clId="{4D8B807D-1B04-44D3-92D4-15B7A102BA9C}"/>
    <pc:docChg chg="modSld">
      <pc:chgData name="Laura A Hendry" userId="d0623edf-782d-4a5e-a9b2-3357b3c48f5c" providerId="ADAL" clId="{4D8B807D-1B04-44D3-92D4-15B7A102BA9C}" dt="2026-03-13T13:58:19.446" v="1" actId="20577"/>
      <pc:docMkLst>
        <pc:docMk/>
      </pc:docMkLst>
      <pc:sldChg chg="modSp mod">
        <pc:chgData name="Laura A Hendry" userId="d0623edf-782d-4a5e-a9b2-3357b3c48f5c" providerId="ADAL" clId="{4D8B807D-1B04-44D3-92D4-15B7A102BA9C}" dt="2026-03-13T13:58:19.446" v="1" actId="20577"/>
        <pc:sldMkLst>
          <pc:docMk/>
          <pc:sldMk cId="0" sldId="256"/>
        </pc:sldMkLst>
        <pc:spChg chg="mod">
          <ac:chgData name="Laura A Hendry" userId="d0623edf-782d-4a5e-a9b2-3357b3c48f5c" providerId="ADAL" clId="{4D8B807D-1B04-44D3-92D4-15B7A102BA9C}" dt="2026-03-13T13:58:19.446" v="1" actId="20577"/>
          <ac:spMkLst>
            <pc:docMk/>
            <pc:sldMk cId="0" sldId="256"/>
            <ac:spMk id="4" creationId="{0A6D636E-7D5C-6331-28D1-D2BEE565D8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81648-FA21-441D-8B79-E820A745DF69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40DEB-B082-4ACC-BE00-DE0EC0172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93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C945DD-9D5E-4BA5-B894-25CFF55848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2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3BAB52-02A0-41F0-A0C2-04824ED333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59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7BD68-D84C-4024-A77B-867EC75A6296}" type="datetimeFigureOut">
              <a:rPr lang="en-GB"/>
              <a:pPr>
                <a:defRPr/>
              </a:pPr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0708E-D1A2-4F10-8FA8-B85BE47970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59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82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94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67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714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892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392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16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011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63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000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273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615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015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938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843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955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2700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726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23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1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535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961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12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4308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8565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5747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4336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732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08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69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89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992888" cy="49545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5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01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A29CFE-C088-4A5B-B45D-6D6A6E2B093E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D7F105-CA2C-4A8F-A982-A3654FF096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34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tif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tif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7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cid:c4d34260-63d0-43da-be47-3a31fd270e42" TargetMode="Externa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4.png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19" Type="http://schemas.openxmlformats.org/officeDocument/2006/relationships/image" Target="cid:image001.png@01D9AE6F.2CB1C130" TargetMode="Externa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B2AC08-B14C-45B4-BD2E-F44BD2B7C62D}" type="datetimeFigureOut">
              <a:rPr lang="en-GB"/>
              <a:pPr>
                <a:defRPr/>
              </a:pPr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67B407-5E6C-47AA-B03F-1717B769F6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71167" cy="316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0"/>
            <a:ext cx="3312368" cy="65552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323528" y="5733256"/>
            <a:ext cx="84969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E99D866-ADC8-E2C0-EFFB-1B9334EFC70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41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58443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0"/>
            <a:ext cx="3312368" cy="65552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23528" y="5733256"/>
            <a:ext cx="74888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255516" y="5031466"/>
            <a:ext cx="1888484" cy="182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A66CE8-BBC5-EA45-B060-78D7E4AE061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41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40811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E3EA5-0098-4387-91C8-19DCB2D44152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85520-E22D-438E-A2AA-12CB05CF9CE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0"/>
            <a:ext cx="3312368" cy="65552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23528" y="5733256"/>
            <a:ext cx="8352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26487" y="53654"/>
            <a:ext cx="3271167" cy="316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03A0CBB-9573-8653-9F61-1EE8A90F794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41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09956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949281"/>
            <a:ext cx="2104923" cy="41657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23529" y="5733256"/>
            <a:ext cx="74888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255516" y="5031466"/>
            <a:ext cx="1888484" cy="182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17EC401-AEAE-1C84-1F2D-E133E4719E4E}"/>
              </a:ext>
            </a:extLst>
          </p:cNvPr>
          <p:cNvPicPr>
            <a:picLocks noChangeAspect="1"/>
          </p:cNvPicPr>
          <p:nvPr userDrawn="1"/>
        </p:nvPicPr>
        <p:blipFill>
          <a:blip r:embed="rId16" r:link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7" y="5822086"/>
            <a:ext cx="1594996" cy="559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04CD35-FAB7-0FF2-028F-F791ED7A6544}"/>
              </a:ext>
            </a:extLst>
          </p:cNvPr>
          <p:cNvPicPr>
            <a:picLocks noChangeAspect="1"/>
          </p:cNvPicPr>
          <p:nvPr userDrawn="1"/>
        </p:nvPicPr>
        <p:blipFill>
          <a:blip r:embed="rId18" r:link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6009597"/>
            <a:ext cx="648072" cy="326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B462CB-905D-CBE8-96D7-F16E82702FC1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340" y="5967286"/>
            <a:ext cx="1450980" cy="325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603EC726-84DB-A865-6B93-10B0F3D138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822088"/>
            <a:ext cx="531567" cy="56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14A935-0AA1-D523-24E2-A5AF5CF72D1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399360" y="6642100"/>
            <a:ext cx="366713" cy="115416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75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65550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westmidlandsplacementportalenquiries@birminghamchildrenstrust.co.uk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2F2684-8B60-3CD1-DAB9-70B771C0CF3E}"/>
              </a:ext>
            </a:extLst>
          </p:cNvPr>
          <p:cNvSpPr txBox="1"/>
          <p:nvPr/>
        </p:nvSpPr>
        <p:spPr>
          <a:xfrm>
            <a:off x="468794" y="3064362"/>
            <a:ext cx="8519160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dirty="0">
                <a:latin typeface="Calibri"/>
                <a:ea typeface="Calibri"/>
                <a:cs typeface="Arial"/>
              </a:rPr>
              <a:t>Claire Differ – BCT Change Lead</a:t>
            </a:r>
          </a:p>
          <a:p>
            <a:pPr algn="ctr"/>
            <a:r>
              <a:rPr lang="en-GB" sz="2400" dirty="0">
                <a:latin typeface="Calibri"/>
                <a:ea typeface="Calibri"/>
                <a:cs typeface="Arial"/>
              </a:rPr>
              <a:t>Jasvir Sandhu – BCC Change Lead</a:t>
            </a:r>
          </a:p>
          <a:p>
            <a:pPr algn="ctr"/>
            <a:r>
              <a:rPr lang="en-GB" sz="2400" dirty="0">
                <a:latin typeface="Calibri"/>
                <a:ea typeface="Calibri"/>
                <a:cs typeface="Arial"/>
              </a:rPr>
              <a:t>Andy </a:t>
            </a:r>
            <a:r>
              <a:rPr lang="en-GB" sz="2400" dirty="0" err="1">
                <a:latin typeface="Calibri"/>
                <a:ea typeface="Calibri"/>
                <a:cs typeface="Arial"/>
              </a:rPr>
              <a:t>Sjurseth</a:t>
            </a:r>
            <a:r>
              <a:rPr lang="en-GB" sz="2400" dirty="0">
                <a:latin typeface="Calibri"/>
                <a:ea typeface="Calibri"/>
                <a:cs typeface="Arial"/>
              </a:rPr>
              <a:t>– Product Owner, West Midlands Commissioning Hub</a:t>
            </a:r>
          </a:p>
          <a:p>
            <a:pPr algn="ctr"/>
            <a:r>
              <a:rPr lang="en-GB" sz="2400" dirty="0">
                <a:latin typeface="Calibri"/>
                <a:ea typeface="Calibri"/>
                <a:cs typeface="Arial"/>
              </a:rPr>
              <a:t>Sian Hickman – Commissioner, West Midlands Commissioning Hub</a:t>
            </a:r>
          </a:p>
          <a:p>
            <a:pPr algn="ctr"/>
            <a:endParaRPr lang="en-GB" sz="2400" dirty="0">
              <a:latin typeface="Calibri"/>
              <a:ea typeface="Calibri"/>
              <a:cs typeface="Arial"/>
            </a:endParaRPr>
          </a:p>
          <a:p>
            <a:pPr algn="ctr"/>
            <a:r>
              <a:rPr lang="en-GB" sz="2400" b="1" dirty="0">
                <a:latin typeface="Calibri"/>
                <a:ea typeface="Calibri"/>
                <a:cs typeface="Arial"/>
              </a:rPr>
              <a:t>This session will be recorded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6D636E-7D5C-6331-28D1-D2BEE565D829}"/>
              </a:ext>
            </a:extLst>
          </p:cNvPr>
          <p:cNvSpPr txBox="1"/>
          <p:nvPr/>
        </p:nvSpPr>
        <p:spPr>
          <a:xfrm>
            <a:off x="3459479" y="202040"/>
            <a:ext cx="5684521" cy="286232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200" b="1" dirty="0"/>
              <a:t>New West Midlands Placement Portal</a:t>
            </a:r>
          </a:p>
          <a:p>
            <a:pPr algn="ctr"/>
            <a:endParaRPr lang="en-GB" sz="3200" b="1" dirty="0"/>
          </a:p>
          <a:p>
            <a:pPr algn="ctr"/>
            <a:r>
              <a:rPr lang="en-GB" sz="2800" b="1" dirty="0"/>
              <a:t>Provider Training</a:t>
            </a:r>
          </a:p>
          <a:p>
            <a:pPr algn="ctr"/>
            <a:r>
              <a:rPr lang="en-GB" sz="2800" b="1" dirty="0">
                <a:latin typeface="Calibri"/>
                <a:ea typeface="Calibri"/>
                <a:cs typeface="Arial"/>
              </a:rPr>
              <a:t>5th March 2026, 10 – </a:t>
            </a:r>
            <a:r>
              <a:rPr lang="en-GB" sz="2800" b="1">
                <a:latin typeface="Calibri"/>
                <a:ea typeface="Calibri"/>
                <a:cs typeface="Arial"/>
              </a:rPr>
              <a:t>11.30 am</a:t>
            </a:r>
            <a:r>
              <a:rPr lang="en-GB" sz="2800" b="1" dirty="0">
                <a:latin typeface="Calibri"/>
                <a:ea typeface="Calibri"/>
                <a:cs typeface="Arial"/>
              </a:rPr>
              <a:t>.</a:t>
            </a:r>
          </a:p>
          <a:p>
            <a:pPr algn="ctr"/>
            <a:endParaRPr lang="en-GB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B86C0-D153-3E9D-27DC-A1ECEFEFC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B52579-0DDD-8EB7-8206-3C3C843875DC}"/>
              </a:ext>
            </a:extLst>
          </p:cNvPr>
          <p:cNvSpPr txBox="1"/>
          <p:nvPr/>
        </p:nvSpPr>
        <p:spPr>
          <a:xfrm>
            <a:off x="606877" y="1707020"/>
            <a:ext cx="8114232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>
                <a:latin typeface="Calibri"/>
                <a:ea typeface="Calibri"/>
                <a:cs typeface="Arial"/>
              </a:rPr>
              <a:t>How to make an offer on a referral for a supported accommodation placement</a:t>
            </a:r>
            <a:endParaRPr lang="en-US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/>
          </a:p>
          <a:p>
            <a:endParaRPr lang="en-GB" sz="2400" b="1" dirty="0">
              <a:ea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7D738F-1F5E-DC3E-3776-69EEB9654DFD}"/>
              </a:ext>
            </a:extLst>
          </p:cNvPr>
          <p:cNvSpPr txBox="1"/>
          <p:nvPr/>
        </p:nvSpPr>
        <p:spPr>
          <a:xfrm>
            <a:off x="2669806" y="507782"/>
            <a:ext cx="379036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5. Making an Offer</a:t>
            </a:r>
          </a:p>
        </p:txBody>
      </p:sp>
    </p:spTree>
    <p:extLst>
      <p:ext uri="{BB962C8B-B14F-4D97-AF65-F5344CB8AC3E}">
        <p14:creationId xmlns:p14="http://schemas.microsoft.com/office/powerpoint/2010/main" val="2541766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EBEBC-9FE7-91D3-265C-D54ADB35F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4805EE-B542-9D32-EB51-52A9CDF97726}"/>
              </a:ext>
            </a:extLst>
          </p:cNvPr>
          <p:cNvSpPr txBox="1"/>
          <p:nvPr/>
        </p:nvSpPr>
        <p:spPr>
          <a:xfrm>
            <a:off x="2971800" y="204084"/>
            <a:ext cx="32004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5. Making an offer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E3A3C4-BDA8-DC37-0FB1-35B14E08B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159335"/>
              </p:ext>
            </p:extLst>
          </p:nvPr>
        </p:nvGraphicFramePr>
        <p:xfrm>
          <a:off x="304800" y="1021785"/>
          <a:ext cx="8534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320342886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54569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Manually entered by Provider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Pulled through from Profile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29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Date of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Home and Provider Contact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406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Weekly / Additional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Registered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04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How Meet Childs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Number of Registered Beds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331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Home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Responsible Individual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386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Ofsted registration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044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Foster Carer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Last Inspection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051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Non-compulsory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Inspection Outcomes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840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49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1AA45-BB4B-FDCE-7B91-CDFA12E5B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3E2B16-AA57-25DF-5EAE-3F2EE0F6C234}"/>
              </a:ext>
            </a:extLst>
          </p:cNvPr>
          <p:cNvSpPr txBox="1"/>
          <p:nvPr/>
        </p:nvSpPr>
        <p:spPr>
          <a:xfrm>
            <a:off x="3069866" y="170411"/>
            <a:ext cx="300426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5. Making an offer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AFE2B9-8BA3-6447-A599-2171E01A3D5F}"/>
              </a:ext>
            </a:extLst>
          </p:cNvPr>
          <p:cNvSpPr txBox="1"/>
          <p:nvPr/>
        </p:nvSpPr>
        <p:spPr>
          <a:xfrm>
            <a:off x="106681" y="915588"/>
            <a:ext cx="9037320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Notification on screen if documents are out of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 </a:t>
            </a:r>
            <a:r>
              <a:rPr lang="en-GB" sz="2400" b="1" dirty="0"/>
              <a:t>How Childs Needs will be Met </a:t>
            </a:r>
            <a:r>
              <a:rPr lang="en-GB" sz="2400" dirty="0"/>
              <a:t>is required field. No need to duplicate if information is included in other documents.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Additional Cost options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Only one home can be included in the offer, if multiple homes available, discuss directly with LA’s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Selecting Category of Care – can only chose one option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 Can include Education in Offer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Once LA has accepted an offer, the information cannot be changed. </a:t>
            </a:r>
          </a:p>
        </p:txBody>
      </p:sp>
    </p:spTree>
    <p:extLst>
      <p:ext uri="{BB962C8B-B14F-4D97-AF65-F5344CB8AC3E}">
        <p14:creationId xmlns:p14="http://schemas.microsoft.com/office/powerpoint/2010/main" val="4289551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FB416B1-ED09-1AAF-CF35-284A2DE11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84" y="1186165"/>
            <a:ext cx="7862432" cy="520128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9F82A5-CACF-148E-BF72-B63AADD3E5EA}"/>
              </a:ext>
            </a:extLst>
          </p:cNvPr>
          <p:cNvSpPr txBox="1"/>
          <p:nvPr/>
        </p:nvSpPr>
        <p:spPr>
          <a:xfrm>
            <a:off x="2642483" y="336040"/>
            <a:ext cx="3859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Additional Cost Options</a:t>
            </a:r>
          </a:p>
        </p:txBody>
      </p:sp>
    </p:spTree>
    <p:extLst>
      <p:ext uri="{BB962C8B-B14F-4D97-AF65-F5344CB8AC3E}">
        <p14:creationId xmlns:p14="http://schemas.microsoft.com/office/powerpoint/2010/main" val="2546883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70EAB-008D-236F-FBEC-80F7972FB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95AF90-F900-22B8-A143-6B0DF82CE7EB}"/>
              </a:ext>
            </a:extLst>
          </p:cNvPr>
          <p:cNvSpPr txBox="1"/>
          <p:nvPr/>
        </p:nvSpPr>
        <p:spPr>
          <a:xfrm>
            <a:off x="606877" y="1707020"/>
            <a:ext cx="8114232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>
                <a:latin typeface="Calibri"/>
                <a:ea typeface="Calibri"/>
                <a:cs typeface="Arial"/>
              </a:rPr>
              <a:t>How to sign an individual placement agreement</a:t>
            </a:r>
            <a:endParaRPr lang="en-US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/>
          </a:p>
          <a:p>
            <a:endParaRPr lang="en-GB" sz="2400" b="1" dirty="0">
              <a:ea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D44A52-0F00-6CCA-141A-3283E2C32C36}"/>
              </a:ext>
            </a:extLst>
          </p:cNvPr>
          <p:cNvSpPr txBox="1"/>
          <p:nvPr/>
        </p:nvSpPr>
        <p:spPr>
          <a:xfrm>
            <a:off x="714487" y="493404"/>
            <a:ext cx="793104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6. Signing an Individual Placement Agreement</a:t>
            </a:r>
          </a:p>
        </p:txBody>
      </p:sp>
    </p:spTree>
    <p:extLst>
      <p:ext uri="{BB962C8B-B14F-4D97-AF65-F5344CB8AC3E}">
        <p14:creationId xmlns:p14="http://schemas.microsoft.com/office/powerpoint/2010/main" val="3481802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3CA78-6852-416E-614B-6C2A81B2F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E56A07-525A-AC69-A531-1DB388D84A1A}"/>
              </a:ext>
            </a:extLst>
          </p:cNvPr>
          <p:cNvSpPr txBox="1"/>
          <p:nvPr/>
        </p:nvSpPr>
        <p:spPr>
          <a:xfrm>
            <a:off x="426720" y="1163043"/>
            <a:ext cx="8290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When IPA is ready for signing, the details cannot be changed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 IPA can be signed by LA or Provider first, or by both at the same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IPA can be exported as a pdf document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When IPA signed by Provider, referral has Completed status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When IPA signed by LA and Provider, referral has Closed status and moves to Archived list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AF8A3D-3D05-0E99-10AD-24CA28A28242}"/>
              </a:ext>
            </a:extLst>
          </p:cNvPr>
          <p:cNvSpPr txBox="1"/>
          <p:nvPr/>
        </p:nvSpPr>
        <p:spPr>
          <a:xfrm>
            <a:off x="3032760" y="289560"/>
            <a:ext cx="3078480" cy="5334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6.  Signing an IPA</a:t>
            </a:r>
          </a:p>
        </p:txBody>
      </p:sp>
    </p:spTree>
    <p:extLst>
      <p:ext uri="{BB962C8B-B14F-4D97-AF65-F5344CB8AC3E}">
        <p14:creationId xmlns:p14="http://schemas.microsoft.com/office/powerpoint/2010/main" val="2777192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6C596F-D219-DC0E-2F27-055EAFF46D0C}"/>
              </a:ext>
            </a:extLst>
          </p:cNvPr>
          <p:cNvSpPr txBox="1"/>
          <p:nvPr/>
        </p:nvSpPr>
        <p:spPr>
          <a:xfrm>
            <a:off x="777240" y="868680"/>
            <a:ext cx="7772400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Training videos and Guidance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alibri"/>
                <a:ea typeface="Calibri"/>
                <a:cs typeface="Arial"/>
                <a:hlinkClick r:id="rId2"/>
              </a:rPr>
              <a:t>westmidlandsplacementportalenquiries@birminghamchildrenstrust.co.uk</a:t>
            </a:r>
            <a:endParaRPr lang="en-GB" sz="2800" dirty="0">
              <a:ea typeface="Calibri"/>
              <a:hlinkClick r:id="rId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>
                <a:ea typeface="Calibri" pitchFamily="34" charset="0"/>
              </a:rPr>
              <a:t>necdigitalsupport@necsws.com / 01429 558255</a:t>
            </a:r>
            <a:endParaRPr lang="en-GB" sz="2800" dirty="0">
              <a:ea typeface="Calibri" pitchFamily="34" charset="0"/>
            </a:endParaRPr>
          </a:p>
          <a:p>
            <a:endParaRPr lang="en-GB" sz="2800" dirty="0">
              <a:ea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1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8E32C2-4CD3-B490-BC63-76A6475C9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675850"/>
              </p:ext>
            </p:extLst>
          </p:nvPr>
        </p:nvGraphicFramePr>
        <p:xfrm>
          <a:off x="402336" y="237744"/>
          <a:ext cx="8000111" cy="565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0111">
                  <a:extLst>
                    <a:ext uri="{9D8B030D-6E8A-4147-A177-3AD203B41FA5}">
                      <a16:colId xmlns:a16="http://schemas.microsoft.com/office/drawing/2014/main" val="3103892121"/>
                    </a:ext>
                  </a:extLst>
                </a:gridCol>
              </a:tblGrid>
              <a:tr h="918680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+mn-lt"/>
                        </a:rPr>
                        <a:t>Agenda</a:t>
                      </a:r>
                      <a:endParaRPr lang="en-GB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460008"/>
                  </a:ext>
                </a:extLst>
              </a:tr>
              <a:tr h="623988">
                <a:tc>
                  <a:txBody>
                    <a:bodyPr/>
                    <a:lstStyle/>
                    <a:p>
                      <a:pPr marL="457200" marR="0" lvl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2400">
                          <a:latin typeface="+mn-lt"/>
                          <a:cs typeface="Arial"/>
                        </a:rPr>
                        <a:t>Introduction</a:t>
                      </a:r>
                      <a:endParaRPr lang="en-GB" sz="2400" dirty="0">
                        <a:latin typeface="+mn-lt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865618"/>
                  </a:ext>
                </a:extLst>
              </a:tr>
              <a:tr h="526951">
                <a:tc>
                  <a:txBody>
                    <a:bodyPr/>
                    <a:lstStyle/>
                    <a:p>
                      <a:pPr algn="ctr"/>
                      <a:r>
                        <a:rPr lang="en-GB" sz="2400" b="0"/>
                        <a:t>2. New WMPP timeline</a:t>
                      </a:r>
                    </a:p>
                    <a:p>
                      <a:pPr lvl="0" algn="ctr">
                        <a:buNone/>
                      </a:pPr>
                      <a:endParaRPr lang="en-GB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665664"/>
                  </a:ext>
                </a:extLst>
              </a:tr>
              <a:tr h="664416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3. Email notifications / Login Details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693268"/>
                  </a:ext>
                </a:extLst>
              </a:tr>
              <a:tr h="65678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4. View Referral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196885"/>
                  </a:ext>
                </a:extLst>
              </a:tr>
              <a:tr h="65678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5. Make an Offer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751620"/>
                  </a:ext>
                </a:extLst>
              </a:tr>
              <a:tr h="824792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2400" b="0" i="0" u="none" strike="noStrike" noProof="0">
                          <a:solidFill>
                            <a:srgbClr val="000000"/>
                          </a:solidFill>
                          <a:latin typeface="+mn-lt"/>
                        </a:rPr>
                        <a:t>6. Sign an IPA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337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49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926C90-F585-3309-1808-131E4D2C6E47}"/>
              </a:ext>
            </a:extLst>
          </p:cNvPr>
          <p:cNvSpPr txBox="1"/>
          <p:nvPr/>
        </p:nvSpPr>
        <p:spPr>
          <a:xfrm>
            <a:off x="363255" y="1680920"/>
            <a:ext cx="8417490" cy="39431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 new WMPP will be launched on 28</a:t>
            </a:r>
            <a:r>
              <a:rPr lang="en-GB" sz="24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</a:t>
            </a:r>
            <a:r>
              <a:rPr lang="en-GB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April 2026, replacing the existing portal which is no longer adequate to meet the needs of its users.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new portal will support our vision for the placement of children in the West Midlands: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“To deliver positive outcomes that meet the needs of our children in care by finding the right home, in the right place, at the right time.”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493B6B-11DA-D637-8741-0B7D89BBE882}"/>
              </a:ext>
            </a:extLst>
          </p:cNvPr>
          <p:cNvSpPr txBox="1"/>
          <p:nvPr/>
        </p:nvSpPr>
        <p:spPr>
          <a:xfrm>
            <a:off x="1227551" y="404465"/>
            <a:ext cx="6688898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marL="514350" indent="-514350" algn="ctr">
              <a:buAutoNum type="arabicPeriod"/>
            </a:pPr>
            <a:r>
              <a:rPr lang="en-GB" sz="2800" b="1">
                <a:latin typeface="Calibri"/>
                <a:ea typeface="Calibri"/>
                <a:cs typeface="Arial"/>
              </a:rPr>
              <a:t>New West Midlands Placement Portal </a:t>
            </a:r>
            <a:r>
              <a:rPr lang="en-GB" sz="2800" b="1" dirty="0">
                <a:latin typeface="Calibri"/>
                <a:ea typeface="Calibri"/>
                <a:cs typeface="Arial"/>
              </a:rPr>
              <a:t>(WMPP)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0F41C-951A-04BE-1D34-FD2BC2683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73949C-76CD-9DB0-6FCF-19D9EF05B049}"/>
              </a:ext>
            </a:extLst>
          </p:cNvPr>
          <p:cNvSpPr txBox="1"/>
          <p:nvPr/>
        </p:nvSpPr>
        <p:spPr>
          <a:xfrm>
            <a:off x="325677" y="1203976"/>
            <a:ext cx="8492646" cy="38536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100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Enhanced Operating System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100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Mobile device access</a:t>
            </a:r>
            <a:endParaRPr lang="en-GB" sz="2400" dirty="0">
              <a:latin typeface="+mn-lt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kern="100" dirty="0"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  <a:t>Intuitive and Organised dashboard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Standardised referral form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Digitised IPA’s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Increased data collection 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+mn-lt"/>
              </a:rPr>
              <a:t>A Unified Regional Approach </a:t>
            </a:r>
            <a:endParaRPr lang="en-GB" sz="2400" kern="100" dirty="0">
              <a:latin typeface="+mn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6CD8-BF8C-4829-2442-55697E46E722}"/>
              </a:ext>
            </a:extLst>
          </p:cNvPr>
          <p:cNvSpPr txBox="1"/>
          <p:nvPr/>
        </p:nvSpPr>
        <p:spPr>
          <a:xfrm>
            <a:off x="1164921" y="288099"/>
            <a:ext cx="668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What this means for you</a:t>
            </a:r>
          </a:p>
        </p:txBody>
      </p:sp>
    </p:spTree>
    <p:extLst>
      <p:ext uri="{BB962C8B-B14F-4D97-AF65-F5344CB8AC3E}">
        <p14:creationId xmlns:p14="http://schemas.microsoft.com/office/powerpoint/2010/main" val="754186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7F8F42-7999-35E6-7B7F-82FC39C1FCC3}"/>
              </a:ext>
            </a:extLst>
          </p:cNvPr>
          <p:cNvSpPr txBox="1"/>
          <p:nvPr/>
        </p:nvSpPr>
        <p:spPr>
          <a:xfrm>
            <a:off x="2307106" y="214491"/>
            <a:ext cx="390351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2. New WMPP timeline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8FDEF7-13A7-EF43-5725-EDB2A4655A25}"/>
              </a:ext>
            </a:extLst>
          </p:cNvPr>
          <p:cNvSpPr txBox="1"/>
          <p:nvPr/>
        </p:nvSpPr>
        <p:spPr>
          <a:xfrm>
            <a:off x="214376" y="1036864"/>
            <a:ext cx="8714118" cy="5570756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Go Live Date is </a:t>
            </a:r>
            <a:r>
              <a:rPr lang="en-GB" sz="2400" b="1" dirty="0"/>
              <a:t>28</a:t>
            </a:r>
            <a:r>
              <a:rPr lang="en-GB" sz="2400" b="1" baseline="30000" dirty="0"/>
              <a:t>th</a:t>
            </a:r>
            <a:r>
              <a:rPr lang="en-GB" sz="2400" b="1" dirty="0"/>
              <a:t> April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latin typeface="Calibri"/>
                <a:ea typeface="Calibri"/>
                <a:cs typeface="Arial"/>
              </a:rPr>
              <a:t>Pilot Project runs from </a:t>
            </a:r>
            <a:r>
              <a:rPr lang="en-GB" sz="2400" b="1">
                <a:latin typeface="Calibri"/>
                <a:ea typeface="Calibri"/>
                <a:cs typeface="Arial"/>
              </a:rPr>
              <a:t>23rd</a:t>
            </a:r>
            <a:r>
              <a:rPr lang="en-GB" sz="2400">
                <a:latin typeface="Calibri"/>
                <a:ea typeface="Calibri"/>
                <a:cs typeface="Arial"/>
              </a:rPr>
              <a:t> </a:t>
            </a:r>
            <a:r>
              <a:rPr lang="en-GB" sz="2400" b="1">
                <a:latin typeface="Calibri"/>
                <a:ea typeface="Calibri"/>
                <a:cs typeface="Arial"/>
              </a:rPr>
              <a:t>March – 17</a:t>
            </a:r>
            <a:r>
              <a:rPr lang="en-GB" sz="2400" b="1" baseline="30000" dirty="0">
                <a:latin typeface="Calibri"/>
                <a:ea typeface="Calibri"/>
                <a:cs typeface="Arial"/>
              </a:rPr>
              <a:t>th</a:t>
            </a:r>
            <a:r>
              <a:rPr lang="en-GB" sz="2400" b="1" dirty="0">
                <a:latin typeface="Calibri"/>
                <a:ea typeface="Calibri"/>
                <a:cs typeface="Arial"/>
              </a:rPr>
              <a:t> April </a:t>
            </a:r>
            <a:r>
              <a:rPr lang="en-GB" sz="2400" dirty="0">
                <a:latin typeface="Calibri"/>
                <a:ea typeface="Calibri"/>
                <a:cs typeface="Arial"/>
              </a:rPr>
              <a:t>involving Birmingham and Coventry Local Authorities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Birmingham LA will test Supported Accommodation Referrals, Coventry will test Fostering Referrals. A small number of Residential referrals may be tested.  </a:t>
            </a:r>
            <a:endParaRPr lang="en-GB" sz="2400" dirty="0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Account Login Details will be sent before Pilot Project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Training and guidance is available </a:t>
            </a:r>
            <a:r>
              <a:rPr lang="en-GB" sz="2400">
                <a:latin typeface="Calibri"/>
                <a:ea typeface="Calibri"/>
                <a:cs typeface="Arial"/>
              </a:rPr>
              <a:t>on BCT 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Calibri"/>
              <a:ea typeface="Calibri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latin typeface="Calibri"/>
                <a:ea typeface="Calibri"/>
                <a:cs typeface="Arial"/>
              </a:rPr>
              <a:t>Weekly</a:t>
            </a:r>
            <a:r>
              <a:rPr lang="en-GB" sz="2400" dirty="0">
                <a:latin typeface="Calibri"/>
                <a:ea typeface="Calibri"/>
                <a:cs typeface="Arial"/>
              </a:rPr>
              <a:t> email updates</a:t>
            </a:r>
            <a:endParaRPr lang="en-GB">
              <a:ea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ea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65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9C626-6A66-8F45-BA93-742D03CCA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BD0FC-3260-AB1A-4B8C-704125AD66A8}"/>
              </a:ext>
            </a:extLst>
          </p:cNvPr>
          <p:cNvSpPr txBox="1"/>
          <p:nvPr/>
        </p:nvSpPr>
        <p:spPr>
          <a:xfrm>
            <a:off x="2989973" y="491131"/>
            <a:ext cx="344751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3. Email Notifications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9B183A-1C18-5150-2DAA-29A0797FFFEF}"/>
              </a:ext>
            </a:extLst>
          </p:cNvPr>
          <p:cNvSpPr txBox="1"/>
          <p:nvPr/>
        </p:nvSpPr>
        <p:spPr>
          <a:xfrm>
            <a:off x="416052" y="1804416"/>
            <a:ext cx="8595360" cy="27699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E-mail Notifications will not be available till July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Can remain logged into new portal and refreshes in real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There are multiple in-portal notifications to notify of new actions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06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10C92-9F34-7D0F-854C-E8FBAB80E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1FA685-4F31-3567-E0C1-3121D4F363CA}"/>
              </a:ext>
            </a:extLst>
          </p:cNvPr>
          <p:cNvSpPr txBox="1"/>
          <p:nvPr/>
        </p:nvSpPr>
        <p:spPr>
          <a:xfrm>
            <a:off x="3049524" y="138440"/>
            <a:ext cx="304495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3. Log in details</a:t>
            </a:r>
            <a:endParaRPr lang="en-GB" sz="2800" b="1">
              <a:ea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062CEA-0427-6306-FB70-27B0702B8D18}"/>
              </a:ext>
            </a:extLst>
          </p:cNvPr>
          <p:cNvSpPr txBox="1"/>
          <p:nvPr/>
        </p:nvSpPr>
        <p:spPr>
          <a:xfrm>
            <a:off x="690836" y="1010305"/>
            <a:ext cx="7735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Single Providers</a:t>
            </a:r>
          </a:p>
          <a:p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Referrals received can be viewed by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Referrals can be saved in individual’s list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b="1" dirty="0"/>
              <a:t>Multiple Providers</a:t>
            </a:r>
          </a:p>
          <a:p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Different logins for each 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Discussions taking place to agree process </a:t>
            </a:r>
          </a:p>
        </p:txBody>
      </p:sp>
    </p:spTree>
    <p:extLst>
      <p:ext uri="{BB962C8B-B14F-4D97-AF65-F5344CB8AC3E}">
        <p14:creationId xmlns:p14="http://schemas.microsoft.com/office/powerpoint/2010/main" val="36652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0118C-1CA8-D4AC-92AC-F32C7F6DE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D0A3C5-A469-AE31-5525-471DF5AEDB42}"/>
              </a:ext>
            </a:extLst>
          </p:cNvPr>
          <p:cNvSpPr txBox="1"/>
          <p:nvPr/>
        </p:nvSpPr>
        <p:spPr>
          <a:xfrm>
            <a:off x="1378226" y="1678971"/>
            <a:ext cx="6599583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Viewing a Referral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/>
          </a:p>
          <a:p>
            <a:endParaRPr lang="en-GB" sz="2400" b="1" dirty="0">
              <a:ea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0048FE-1911-383E-B5F0-3BF76178275A}"/>
              </a:ext>
            </a:extLst>
          </p:cNvPr>
          <p:cNvSpPr txBox="1"/>
          <p:nvPr/>
        </p:nvSpPr>
        <p:spPr>
          <a:xfrm>
            <a:off x="3581400" y="563880"/>
            <a:ext cx="19812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4. Referrals</a:t>
            </a:r>
          </a:p>
        </p:txBody>
      </p:sp>
    </p:spTree>
    <p:extLst>
      <p:ext uri="{BB962C8B-B14F-4D97-AF65-F5344CB8AC3E}">
        <p14:creationId xmlns:p14="http://schemas.microsoft.com/office/powerpoint/2010/main" val="3353600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7BD6D-18FA-B9F8-6677-4AC5CEA7E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C02207-4A90-33E8-5EC0-A09ADB55C752}"/>
              </a:ext>
            </a:extLst>
          </p:cNvPr>
          <p:cNvSpPr txBox="1"/>
          <p:nvPr/>
        </p:nvSpPr>
        <p:spPr>
          <a:xfrm>
            <a:off x="3634077" y="264381"/>
            <a:ext cx="187584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>
                <a:latin typeface="Calibri"/>
                <a:ea typeface="Calibri"/>
                <a:cs typeface="Arial"/>
              </a:rPr>
              <a:t>4. Referrals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5D8D7D-76E5-F8EB-853D-336B99B4E986}"/>
              </a:ext>
            </a:extLst>
          </p:cNvPr>
          <p:cNvSpPr txBox="1"/>
          <p:nvPr/>
        </p:nvSpPr>
        <p:spPr>
          <a:xfrm>
            <a:off x="274320" y="1152197"/>
            <a:ext cx="8595360" cy="452431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Filtering and sorting – identify suitable and new referrals quickly and easily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Urgent, Unread, Updated labels show referral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Calibri"/>
                <a:cs typeface="Arial"/>
              </a:rPr>
              <a:t>New, Active, Successful, </a:t>
            </a:r>
            <a:r>
              <a:rPr lang="en-GB" sz="2400">
                <a:latin typeface="Calibri"/>
                <a:ea typeface="Calibri"/>
                <a:cs typeface="Arial"/>
              </a:rPr>
              <a:t>Archived</a:t>
            </a:r>
            <a:r>
              <a:rPr lang="en-GB" sz="2400" dirty="0">
                <a:latin typeface="Calibri"/>
                <a:ea typeface="Calibri"/>
                <a:cs typeface="Arial"/>
              </a:rPr>
              <a:t> and Saved lists keep referrals organised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Summary of important referral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Message function within referral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844792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AF3270F5C244580887ACDE311C270" ma:contentTypeVersion="8" ma:contentTypeDescription="Create a new document." ma:contentTypeScope="" ma:versionID="004f783f4f875ecadfb1d53f1fb4cc42">
  <xsd:schema xmlns:xsd="http://www.w3.org/2001/XMLSchema" xmlns:xs="http://www.w3.org/2001/XMLSchema" xmlns:p="http://schemas.microsoft.com/office/2006/metadata/properties" xmlns:ns2="ea6e0e32-0355-4886-8f4c-529d9ce1cec1" targetNamespace="http://schemas.microsoft.com/office/2006/metadata/properties" ma:root="true" ma:fieldsID="a9c155a82b9b49be7c49113014b58c93" ns2:_="">
    <xsd:import namespace="ea6e0e32-0355-4886-8f4c-529d9ce1ce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6e0e32-0355-4886-8f4c-529d9ce1ce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45907A-5764-4E83-B09B-F02DEB8F39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27DA6-1142-4940-BD70-CC3CF45D5D1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ea6e0e32-0355-4886-8f4c-529d9ce1cec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A62E7E4-7969-4FA4-8357-DA2D39C510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6e0e32-0355-4886-8f4c-529d9ce1ce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648</Words>
  <Application>Microsoft Office PowerPoint</Application>
  <PresentationFormat>On-screen Show (4:3)</PresentationFormat>
  <Paragraphs>133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1_Office Theme</vt:lpstr>
      <vt:lpstr>Custom Design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Service Birmingham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Service Birmingham</dc:creator>
  <cp:lastModifiedBy>Laura A Hendry</cp:lastModifiedBy>
  <cp:revision>85</cp:revision>
  <cp:lastPrinted>2018-01-29T15:09:35Z</cp:lastPrinted>
  <dcterms:created xsi:type="dcterms:W3CDTF">2018-01-29T13:00:28Z</dcterms:created>
  <dcterms:modified xsi:type="dcterms:W3CDTF">2026-03-13T13:58:22Z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17471b1-27ab-4640-9264-e69a67407ca3_Enabled">
    <vt:lpwstr>true</vt:lpwstr>
  </property>
  <property fmtid="{D5CDD505-2E9C-101B-9397-08002B2CF9AE}" pid="3" name="MSIP_Label_a17471b1-27ab-4640-9264-e69a67407ca3_SetDate">
    <vt:lpwstr>2024-11-18T15:36:11Z</vt:lpwstr>
  </property>
  <property fmtid="{D5CDD505-2E9C-101B-9397-08002B2CF9AE}" pid="4" name="MSIP_Label_a17471b1-27ab-4640-9264-e69a67407ca3_Method">
    <vt:lpwstr>Standard</vt:lpwstr>
  </property>
  <property fmtid="{D5CDD505-2E9C-101B-9397-08002B2CF9AE}" pid="5" name="MSIP_Label_a17471b1-27ab-4640-9264-e69a67407ca3_Name">
    <vt:lpwstr>BCC - OFFICIAL</vt:lpwstr>
  </property>
  <property fmtid="{D5CDD505-2E9C-101B-9397-08002B2CF9AE}" pid="6" name="MSIP_Label_a17471b1-27ab-4640-9264-e69a67407ca3_SiteId">
    <vt:lpwstr>699ace67-d2e4-4bcd-b303-d2bbe2b9bbf1</vt:lpwstr>
  </property>
  <property fmtid="{D5CDD505-2E9C-101B-9397-08002B2CF9AE}" pid="7" name="MSIP_Label_a17471b1-27ab-4640-9264-e69a67407ca3_ActionId">
    <vt:lpwstr>cb12d4d7-b8a2-4d39-b6c5-5d0c0d7d377b</vt:lpwstr>
  </property>
  <property fmtid="{D5CDD505-2E9C-101B-9397-08002B2CF9AE}" pid="8" name="MSIP_Label_a17471b1-27ab-4640-9264-e69a67407ca3_ContentBits">
    <vt:lpwstr>2</vt:lpwstr>
  </property>
  <property fmtid="{D5CDD505-2E9C-101B-9397-08002B2CF9AE}" pid="9" name="ClassificationContentMarkingFooterLocations">
    <vt:lpwstr>1_Office Theme:3\Custom Design:3\1_Custom Design:11</vt:lpwstr>
  </property>
  <property fmtid="{D5CDD505-2E9C-101B-9397-08002B2CF9AE}" pid="10" name="ClassificationContentMarkingFooterText">
    <vt:lpwstr>OFFICIAL</vt:lpwstr>
  </property>
  <property fmtid="{D5CDD505-2E9C-101B-9397-08002B2CF9AE}" pid="11" name="ContentTypeId">
    <vt:lpwstr>0x010100AFBAF3270F5C244580887ACDE311C270</vt:lpwstr>
  </property>
  <property fmtid="{D5CDD505-2E9C-101B-9397-08002B2CF9AE}" pid="12" name="Order">
    <vt:r8>32300</vt:r8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</Properties>
</file>